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4897" r:id="rId2"/>
  </p:sldMasterIdLst>
  <p:notesMasterIdLst>
    <p:notesMasterId r:id="rId66"/>
  </p:notesMasterIdLst>
  <p:handoutMasterIdLst>
    <p:handoutMasterId r:id="rId67"/>
  </p:handoutMasterIdLst>
  <p:sldIdLst>
    <p:sldId id="260" r:id="rId3"/>
    <p:sldId id="264" r:id="rId4"/>
    <p:sldId id="273" r:id="rId5"/>
    <p:sldId id="274" r:id="rId6"/>
    <p:sldId id="285" r:id="rId7"/>
    <p:sldId id="481" r:id="rId8"/>
    <p:sldId id="628" r:id="rId9"/>
    <p:sldId id="629" r:id="rId10"/>
    <p:sldId id="282" r:id="rId11"/>
    <p:sldId id="283" r:id="rId12"/>
    <p:sldId id="284" r:id="rId13"/>
    <p:sldId id="286" r:id="rId14"/>
    <p:sldId id="287" r:id="rId15"/>
    <p:sldId id="288" r:id="rId16"/>
    <p:sldId id="299" r:id="rId17"/>
    <p:sldId id="710" r:id="rId18"/>
    <p:sldId id="711" r:id="rId19"/>
    <p:sldId id="712" r:id="rId20"/>
    <p:sldId id="713" r:id="rId21"/>
    <p:sldId id="300" r:id="rId22"/>
    <p:sldId id="301" r:id="rId23"/>
    <p:sldId id="296" r:id="rId24"/>
    <p:sldId id="298" r:id="rId25"/>
    <p:sldId id="293" r:id="rId26"/>
    <p:sldId id="727" r:id="rId27"/>
    <p:sldId id="728" r:id="rId28"/>
    <p:sldId id="292" r:id="rId29"/>
    <p:sldId id="303" r:id="rId30"/>
    <p:sldId id="522" r:id="rId31"/>
    <p:sldId id="396" r:id="rId32"/>
    <p:sldId id="406" r:id="rId33"/>
    <p:sldId id="408" r:id="rId34"/>
    <p:sldId id="410" r:id="rId35"/>
    <p:sldId id="411" r:id="rId36"/>
    <p:sldId id="397" r:id="rId37"/>
    <p:sldId id="398" r:id="rId38"/>
    <p:sldId id="399" r:id="rId39"/>
    <p:sldId id="400" r:id="rId40"/>
    <p:sldId id="401" r:id="rId41"/>
    <p:sldId id="402" r:id="rId42"/>
    <p:sldId id="412" r:id="rId43"/>
    <p:sldId id="417" r:id="rId44"/>
    <p:sldId id="420" r:id="rId45"/>
    <p:sldId id="421" r:id="rId46"/>
    <p:sldId id="424" r:id="rId47"/>
    <p:sldId id="330" r:id="rId48"/>
    <p:sldId id="331" r:id="rId49"/>
    <p:sldId id="332" r:id="rId50"/>
    <p:sldId id="693" r:id="rId51"/>
    <p:sldId id="694" r:id="rId52"/>
    <p:sldId id="695" r:id="rId53"/>
    <p:sldId id="696" r:id="rId54"/>
    <p:sldId id="697" r:id="rId55"/>
    <p:sldId id="698" r:id="rId56"/>
    <p:sldId id="699" r:id="rId57"/>
    <p:sldId id="700" r:id="rId58"/>
    <p:sldId id="445" r:id="rId59"/>
    <p:sldId id="446" r:id="rId60"/>
    <p:sldId id="714" r:id="rId61"/>
    <p:sldId id="715" r:id="rId62"/>
    <p:sldId id="716" r:id="rId63"/>
    <p:sldId id="721" r:id="rId64"/>
    <p:sldId id="722" r:id="rId65"/>
  </p:sldIdLst>
  <p:sldSz cx="9144000" cy="6858000" type="screen4x3"/>
  <p:notesSz cx="7010400" cy="9296400"/>
  <p:embeddedFontLst>
    <p:embeddedFont>
      <p:font typeface="Calibri" panose="020F0502020204030204" pitchFamily="34" charset="0"/>
      <p:regular r:id="rId68"/>
      <p:bold r:id="rId69"/>
      <p:italic r:id="rId70"/>
      <p:boldItalic r:id="rId71"/>
    </p:embeddedFont>
    <p:embeddedFont>
      <p:font typeface="HelloAsparagus" panose="020B0604020202020204" charset="0"/>
      <p:regular r:id="rId72"/>
    </p:embeddedFont>
    <p:embeddedFont>
      <p:font typeface="Arial Unicode MS" panose="020B0604020202020204" pitchFamily="34" charset="-128"/>
      <p:regular r:id="rId73"/>
    </p:embeddedFont>
    <p:embeddedFont>
      <p:font typeface="Comic Sans MS" panose="030F0702030302020204" pitchFamily="66" charset="0"/>
      <p:regular r:id="rId74"/>
      <p:bold r:id="rId75"/>
      <p:italic r:id="rId76"/>
      <p:boldItalic r:id="rId77"/>
    </p:embeddedFont>
    <p:embeddedFont>
      <p:font typeface="Wingdings 3" panose="05040102010807070707" pitchFamily="18" charset="2"/>
      <p:regular r:id="rId78"/>
    </p:embeddedFont>
  </p:embeddedFontLst>
  <p:defaultTex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E65A"/>
    <a:srgbClr val="8142CE"/>
    <a:srgbClr val="9900FF"/>
    <a:srgbClr val="B5E61D"/>
    <a:srgbClr val="FF3399"/>
    <a:srgbClr val="43AFC5"/>
    <a:srgbClr val="A3C068"/>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55" autoAdjust="0"/>
    <p:restoredTop sz="91117" autoAdjust="0"/>
  </p:normalViewPr>
  <p:slideViewPr>
    <p:cSldViewPr>
      <p:cViewPr varScale="1">
        <p:scale>
          <a:sx n="72" d="100"/>
          <a:sy n="72" d="100"/>
        </p:scale>
        <p:origin x="78" y="522"/>
      </p:cViewPr>
      <p:guideLst>
        <p:guide orient="horz" pos="2160"/>
        <p:guide pos="2880"/>
      </p:guideLst>
    </p:cSldViewPr>
  </p:slideViewPr>
  <p:notesTextViewPr>
    <p:cViewPr>
      <p:scale>
        <a:sx n="1" d="1"/>
        <a:sy n="1" d="1"/>
      </p:scale>
      <p:origin x="0" y="0"/>
    </p:cViewPr>
  </p:notesTextViewPr>
  <p:sorterViewPr>
    <p:cViewPr>
      <p:scale>
        <a:sx n="132" d="100"/>
        <a:sy n="132" d="100"/>
      </p:scale>
      <p:origin x="0" y="-58992"/>
    </p:cViewPr>
  </p:sorterViewPr>
  <p:notesViewPr>
    <p:cSldViewPr>
      <p:cViewPr varScale="1">
        <p:scale>
          <a:sx n="45" d="100"/>
          <a:sy n="45" d="100"/>
        </p:scale>
        <p:origin x="-2724" y="-60"/>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font" Target="fonts/font1.fntdata"/><Relationship Id="rId76" Type="http://schemas.openxmlformats.org/officeDocument/2006/relationships/font" Target="fonts/font9.fntdata"/><Relationship Id="rId7" Type="http://schemas.openxmlformats.org/officeDocument/2006/relationships/slide" Target="slides/slide5.xml"/><Relationship Id="rId71" Type="http://schemas.openxmlformats.org/officeDocument/2006/relationships/font" Target="fonts/font4.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74" Type="http://schemas.openxmlformats.org/officeDocument/2006/relationships/font" Target="fonts/font7.fntdata"/><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6.fntdata"/><Relationship Id="rId78" Type="http://schemas.openxmlformats.org/officeDocument/2006/relationships/font" Target="fonts/font11.fntdata"/><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font" Target="fonts/font2.fntdata"/><Relationship Id="rId77" Type="http://schemas.openxmlformats.org/officeDocument/2006/relationships/font" Target="fonts/font10.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5.fntdata"/><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3.fntdata"/><Relationship Id="rId75"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title>
      <c:tx>
        <c:rich>
          <a:bodyPr/>
          <a:lstStyle/>
          <a:p>
            <a:pPr>
              <a:defRPr/>
            </a:pPr>
            <a:endParaRPr lang="en-US"/>
          </a:p>
          <a:p>
            <a:pPr>
              <a:defRPr/>
            </a:pPr>
            <a:endParaRPr lang="en-US"/>
          </a:p>
        </c:rich>
      </c:tx>
      <c:layout>
        <c:manualLayout>
          <c:xMode val="edge"/>
          <c:yMode val="edge"/>
          <c:x val="0.3767394416607015"/>
          <c:y val="1.8722484338756253E-3"/>
        </c:manualLayout>
      </c:layout>
      <c:overlay val="0"/>
    </c:title>
    <c:autoTitleDeleted val="0"/>
    <c:plotArea>
      <c:layout>
        <c:manualLayout>
          <c:layoutTarget val="inner"/>
          <c:xMode val="edge"/>
          <c:yMode val="edge"/>
          <c:x val="0.49121737591789788"/>
          <c:y val="0.18669139989832467"/>
          <c:w val="0.64022988505748402"/>
          <c:h val="0.71910112359551914"/>
        </c:manualLayout>
      </c:layout>
      <c:barChart>
        <c:barDir val="bar"/>
        <c:grouping val="clustered"/>
        <c:varyColors val="0"/>
        <c:ser>
          <c:idx val="0"/>
          <c:order val="0"/>
          <c:tx>
            <c:strRef>
              <c:f>Sheet1!$A$2</c:f>
              <c:strCache>
                <c:ptCount val="1"/>
              </c:strCache>
            </c:strRef>
          </c:tx>
          <c:invertIfNegative val="0"/>
          <c:dLbls>
            <c:spPr>
              <a:noFill/>
              <a:ln>
                <a:noFill/>
              </a:ln>
              <a:effectLst/>
            </c:spPr>
            <c:txPr>
              <a:bodyPr wrap="square" lIns="38100" tIns="19050" rIns="38100" bIns="19050" anchor="ctr">
                <a:spAutoFit/>
              </a:bodyPr>
              <a:lstStyle/>
              <a:p>
                <a:pPr>
                  <a:defRPr>
                    <a:latin typeface="Comic Sans MS" panose="030F0702030302020204" pitchFamily="66"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Sheet1!$C$1:$M$1</c:f>
              <c:strCache>
                <c:ptCount val="10"/>
                <c:pt idx="0">
                  <c:v>More in-depth knowledge</c:v>
                </c:pt>
                <c:pt idx="1">
                  <c:v>Better discussions</c:v>
                </c:pt>
                <c:pt idx="2">
                  <c:v>More energy between teachers</c:v>
                </c:pt>
                <c:pt idx="3">
                  <c:v>Assignments graded &amp; returned faster</c:v>
                </c:pt>
                <c:pt idx="4">
                  <c:v>More creative lessons</c:v>
                </c:pt>
                <c:pt idx="5">
                  <c:v>Teachers build off each other</c:v>
                </c:pt>
                <c:pt idx="6">
                  <c:v>Get 2 perspectives</c:v>
                </c:pt>
                <c:pt idx="7">
                  <c:v>More indiv attention</c:v>
                </c:pt>
                <c:pt idx="8">
                  <c:v>Different styles of teaching</c:v>
                </c:pt>
                <c:pt idx="9">
                  <c:v>More help with questions</c:v>
                </c:pt>
              </c:strCache>
            </c:strRef>
          </c:cat>
          <c:val>
            <c:numRef>
              <c:f>Sheet1!$C$2:$M$2</c:f>
              <c:numCache>
                <c:formatCode>General</c:formatCode>
                <c:ptCount val="11"/>
                <c:pt idx="0">
                  <c:v>43.1</c:v>
                </c:pt>
                <c:pt idx="1">
                  <c:v>45</c:v>
                </c:pt>
                <c:pt idx="2">
                  <c:v>46.1</c:v>
                </c:pt>
                <c:pt idx="3">
                  <c:v>50.9</c:v>
                </c:pt>
                <c:pt idx="4">
                  <c:v>51.2</c:v>
                </c:pt>
                <c:pt idx="5">
                  <c:v>60.3</c:v>
                </c:pt>
                <c:pt idx="6">
                  <c:v>65.8</c:v>
                </c:pt>
                <c:pt idx="7">
                  <c:v>66.400000000000006</c:v>
                </c:pt>
                <c:pt idx="8">
                  <c:v>68.900000000000006</c:v>
                </c:pt>
                <c:pt idx="9">
                  <c:v>79.7</c:v>
                </c:pt>
              </c:numCache>
            </c:numRef>
          </c:val>
        </c:ser>
        <c:dLbls>
          <c:showLegendKey val="0"/>
          <c:showVal val="0"/>
          <c:showCatName val="0"/>
          <c:showSerName val="0"/>
          <c:showPercent val="0"/>
          <c:showBubbleSize val="0"/>
        </c:dLbls>
        <c:gapWidth val="150"/>
        <c:axId val="313174792"/>
        <c:axId val="313175184"/>
      </c:barChart>
      <c:catAx>
        <c:axId val="313174792"/>
        <c:scaling>
          <c:orientation val="minMax"/>
        </c:scaling>
        <c:delete val="0"/>
        <c:axPos val="l"/>
        <c:numFmt formatCode="General" sourceLinked="1"/>
        <c:majorTickMark val="out"/>
        <c:minorTickMark val="none"/>
        <c:tickLblPos val="nextTo"/>
        <c:txPr>
          <a:bodyPr rot="0" vert="horz"/>
          <a:lstStyle/>
          <a:p>
            <a:pPr>
              <a:defRPr baseline="0">
                <a:solidFill>
                  <a:schemeClr val="tx1"/>
                </a:solidFill>
                <a:latin typeface="Comic Sans MS" panose="030F0702030302020204" pitchFamily="66" charset="0"/>
              </a:defRPr>
            </a:pPr>
            <a:endParaRPr lang="en-US"/>
          </a:p>
        </c:txPr>
        <c:crossAx val="313175184"/>
        <c:crosses val="autoZero"/>
        <c:auto val="1"/>
        <c:lblAlgn val="ctr"/>
        <c:lblOffset val="100"/>
        <c:tickLblSkip val="1"/>
        <c:tickMarkSkip val="1"/>
        <c:noMultiLvlLbl val="0"/>
      </c:catAx>
      <c:valAx>
        <c:axId val="313175184"/>
        <c:scaling>
          <c:orientation val="minMax"/>
          <c:max val="100"/>
        </c:scaling>
        <c:delete val="0"/>
        <c:axPos val="b"/>
        <c:majorGridlines/>
        <c:title>
          <c:tx>
            <c:rich>
              <a:bodyPr/>
              <a:lstStyle/>
              <a:p>
                <a:pPr>
                  <a:defRPr sz="1799" b="1" i="0" u="none" strike="noStrike" baseline="0">
                    <a:solidFill>
                      <a:schemeClr val="tx1"/>
                    </a:solidFill>
                    <a:latin typeface="Comic Sans MS" panose="030F0702030302020204" pitchFamily="66" charset="0"/>
                    <a:ea typeface="Calibri"/>
                    <a:cs typeface="Calibri"/>
                  </a:defRPr>
                </a:pPr>
                <a:r>
                  <a:rPr lang="en-US" baseline="0">
                    <a:solidFill>
                      <a:schemeClr val="tx1"/>
                    </a:solidFill>
                    <a:latin typeface="Comic Sans MS" panose="030F0702030302020204" pitchFamily="66" charset="0"/>
                  </a:rPr>
                  <a:t>Percent of Responses</a:t>
                </a:r>
              </a:p>
            </c:rich>
          </c:tx>
          <c:layout>
            <c:manualLayout>
              <c:xMode val="edge"/>
              <c:yMode val="edge"/>
              <c:x val="0.1536457135273821"/>
              <c:y val="0.91800669815238101"/>
            </c:manualLayout>
          </c:layout>
          <c:overlay val="0"/>
        </c:title>
        <c:numFmt formatCode="General" sourceLinked="1"/>
        <c:majorTickMark val="out"/>
        <c:minorTickMark val="none"/>
        <c:tickLblPos val="nextTo"/>
        <c:txPr>
          <a:bodyPr rot="0" vert="horz"/>
          <a:lstStyle/>
          <a:p>
            <a:pPr>
              <a:defRPr>
                <a:latin typeface="Comic Sans MS" panose="030F0702030302020204" pitchFamily="66" charset="0"/>
              </a:defRPr>
            </a:pPr>
            <a:endParaRPr lang="en-US"/>
          </a:p>
        </c:txPr>
        <c:crossAx val="313174792"/>
        <c:crosses val="autoZero"/>
        <c:crossBetween val="between"/>
      </c:valAx>
      <c:spPr>
        <a:noFill/>
        <a:ln w="25386">
          <a:noFill/>
        </a:ln>
      </c:spPr>
    </c:plotArea>
    <c:plotVisOnly val="1"/>
    <c:dispBlanksAs val="gap"/>
    <c:showDLblsOverMax val="0"/>
  </c:chart>
  <c:txPr>
    <a:bodyPr/>
    <a:lstStyle/>
    <a:p>
      <a:pPr>
        <a:defRPr sz="1799"/>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47071625915181681"/>
          <c:y val="0.15282842406957134"/>
          <c:w val="0.47036275728692845"/>
          <c:h val="0.65456990791467262"/>
        </c:manualLayout>
      </c:layout>
      <c:barChart>
        <c:barDir val="bar"/>
        <c:grouping val="clustered"/>
        <c:varyColors val="0"/>
        <c:ser>
          <c:idx val="0"/>
          <c:order val="0"/>
          <c:tx>
            <c:strRef>
              <c:f>Sheet1!$B$1</c:f>
              <c:strCache>
                <c:ptCount val="1"/>
                <c:pt idx="0">
                  <c:v>Percent of Respondents</c:v>
                </c:pt>
              </c:strCache>
            </c:strRef>
          </c:tx>
          <c:invertIfNegative val="0"/>
          <c:dLbls>
            <c:dLbl>
              <c:idx val="0"/>
              <c:layout/>
              <c:tx>
                <c:rich>
                  <a:bodyPr/>
                  <a:lstStyle/>
                  <a:p>
                    <a:pPr>
                      <a:defRPr>
                        <a:latin typeface="Comic Sans MS" panose="030F0702030302020204" pitchFamily="66" charset="0"/>
                      </a:defRPr>
                    </a:pPr>
                    <a:r>
                      <a:rPr lang="en-US" baseline="0" dirty="0" smtClean="0">
                        <a:solidFill>
                          <a:schemeClr val="tx2">
                            <a:lumMod val="50000"/>
                          </a:schemeClr>
                        </a:solidFill>
                        <a:latin typeface="Comic Sans MS" panose="030F0702030302020204" pitchFamily="66" charset="0"/>
                      </a:rPr>
                      <a:t>7.1</a:t>
                    </a:r>
                    <a:endParaRPr lang="en-US" dirty="0">
                      <a:latin typeface="Comic Sans MS" panose="030F0702030302020204" pitchFamily="66" charset="0"/>
                    </a:endParaRPr>
                  </a:p>
                </c:rich>
              </c:tx>
              <c:spPr/>
              <c:dLblPos val="outEnd"/>
              <c:showLegendKey val="0"/>
              <c:showVal val="0"/>
              <c:showCatName val="0"/>
              <c:showSerName val="0"/>
              <c:showPercent val="0"/>
              <c:showBubbleSize val="0"/>
              <c:extLst>
                <c:ext xmlns:c15="http://schemas.microsoft.com/office/drawing/2012/chart" uri="{CE6537A1-D6FC-4f65-9D91-7224C49458BB}">
                  <c15:layout/>
                </c:ext>
              </c:extLst>
            </c:dLbl>
            <c:dLbl>
              <c:idx val="1"/>
              <c:layout/>
              <c:tx>
                <c:rich>
                  <a:bodyPr/>
                  <a:lstStyle/>
                  <a:p>
                    <a:pPr>
                      <a:defRPr>
                        <a:latin typeface="Comic Sans MS" panose="030F0702030302020204" pitchFamily="66" charset="0"/>
                      </a:defRPr>
                    </a:pPr>
                    <a:r>
                      <a:rPr lang="en-US" baseline="0" dirty="0" smtClean="0">
                        <a:solidFill>
                          <a:schemeClr val="tx2">
                            <a:lumMod val="50000"/>
                          </a:schemeClr>
                        </a:solidFill>
                        <a:latin typeface="Comic Sans MS" panose="030F0702030302020204" pitchFamily="66" charset="0"/>
                      </a:rPr>
                      <a:t>8.3</a:t>
                    </a:r>
                    <a:endParaRPr lang="en-US" dirty="0">
                      <a:latin typeface="Comic Sans MS" panose="030F0702030302020204" pitchFamily="66" charset="0"/>
                    </a:endParaRPr>
                  </a:p>
                </c:rich>
              </c:tx>
              <c:spPr/>
              <c:dLblPos val="outEnd"/>
              <c:showLegendKey val="0"/>
              <c:showVal val="0"/>
              <c:showCatName val="0"/>
              <c:showSerName val="0"/>
              <c:showPercent val="0"/>
              <c:showBubbleSize val="0"/>
              <c:extLst>
                <c:ext xmlns:c15="http://schemas.microsoft.com/office/drawing/2012/chart" uri="{CE6537A1-D6FC-4f65-9D91-7224C49458BB}">
                  <c15:layout/>
                </c:ext>
              </c:extLst>
            </c:dLbl>
            <c:dLbl>
              <c:idx val="2"/>
              <c:layout/>
              <c:tx>
                <c:rich>
                  <a:bodyPr/>
                  <a:lstStyle/>
                  <a:p>
                    <a:pPr>
                      <a:defRPr>
                        <a:latin typeface="Comic Sans MS" panose="030F0702030302020204" pitchFamily="66" charset="0"/>
                      </a:defRPr>
                    </a:pPr>
                    <a:r>
                      <a:rPr lang="en-US" baseline="0" dirty="0" smtClean="0">
                        <a:solidFill>
                          <a:schemeClr val="tx2">
                            <a:lumMod val="50000"/>
                          </a:schemeClr>
                        </a:solidFill>
                        <a:latin typeface="Comic Sans MS" panose="030F0702030302020204" pitchFamily="66" charset="0"/>
                      </a:rPr>
                      <a:t>8.8</a:t>
                    </a:r>
                    <a:endParaRPr lang="en-US" dirty="0">
                      <a:latin typeface="Comic Sans MS" panose="030F0702030302020204" pitchFamily="66" charset="0"/>
                    </a:endParaRPr>
                  </a:p>
                </c:rich>
              </c:tx>
              <c:spPr/>
              <c:dLblPos val="outEnd"/>
              <c:showLegendKey val="0"/>
              <c:showVal val="0"/>
              <c:showCatName val="0"/>
              <c:showSerName val="0"/>
              <c:showPercent val="0"/>
              <c:showBubbleSize val="0"/>
              <c:extLst>
                <c:ext xmlns:c15="http://schemas.microsoft.com/office/drawing/2012/chart" uri="{CE6537A1-D6FC-4f65-9D91-7224C49458BB}">
                  <c15:layout/>
                </c:ext>
              </c:extLst>
            </c:dLbl>
            <c:dLbl>
              <c:idx val="3"/>
              <c:layout/>
              <c:tx>
                <c:rich>
                  <a:bodyPr/>
                  <a:lstStyle/>
                  <a:p>
                    <a:pPr>
                      <a:defRPr>
                        <a:latin typeface="Comic Sans MS" panose="030F0702030302020204" pitchFamily="66" charset="0"/>
                      </a:defRPr>
                    </a:pPr>
                    <a:r>
                      <a:rPr lang="en-US" baseline="0" dirty="0" smtClean="0">
                        <a:solidFill>
                          <a:schemeClr val="tx2">
                            <a:lumMod val="50000"/>
                          </a:schemeClr>
                        </a:solidFill>
                        <a:latin typeface="Comic Sans MS" panose="030F0702030302020204" pitchFamily="66" charset="0"/>
                      </a:rPr>
                      <a:t>11.6</a:t>
                    </a:r>
                    <a:endParaRPr lang="en-US" dirty="0">
                      <a:latin typeface="Comic Sans MS" panose="030F0702030302020204" pitchFamily="66" charset="0"/>
                    </a:endParaRPr>
                  </a:p>
                </c:rich>
              </c:tx>
              <c:spPr/>
              <c:dLblPos val="outEnd"/>
              <c:showLegendKey val="0"/>
              <c:showVal val="0"/>
              <c:showCatName val="0"/>
              <c:showSerName val="0"/>
              <c:showPercent val="0"/>
              <c:showBubbleSize val="0"/>
              <c:extLst>
                <c:ext xmlns:c15="http://schemas.microsoft.com/office/drawing/2012/chart" uri="{CE6537A1-D6FC-4f65-9D91-7224C49458BB}">
                  <c15:layout/>
                </c:ext>
              </c:extLst>
            </c:dLbl>
            <c:dLbl>
              <c:idx val="4"/>
              <c:layout/>
              <c:tx>
                <c:rich>
                  <a:bodyPr/>
                  <a:lstStyle/>
                  <a:p>
                    <a:pPr>
                      <a:defRPr>
                        <a:latin typeface="Comic Sans MS" panose="030F0702030302020204" pitchFamily="66" charset="0"/>
                      </a:defRPr>
                    </a:pPr>
                    <a:r>
                      <a:rPr lang="en-US" baseline="0" dirty="0" smtClean="0">
                        <a:solidFill>
                          <a:schemeClr val="tx2">
                            <a:lumMod val="50000"/>
                          </a:schemeClr>
                        </a:solidFill>
                        <a:latin typeface="Comic Sans MS" panose="030F0702030302020204" pitchFamily="66" charset="0"/>
                      </a:rPr>
                      <a:t>13.0</a:t>
                    </a:r>
                    <a:endParaRPr lang="en-US" dirty="0">
                      <a:latin typeface="Comic Sans MS" panose="030F0702030302020204" pitchFamily="66" charset="0"/>
                    </a:endParaRPr>
                  </a:p>
                </c:rich>
              </c:tx>
              <c:spPr/>
              <c:dLblPos val="outEnd"/>
              <c:showLegendKey val="0"/>
              <c:showVal val="0"/>
              <c:showCatName val="0"/>
              <c:showSerName val="0"/>
              <c:showPercent val="0"/>
              <c:showBubbleSize val="0"/>
              <c:extLst>
                <c:ext xmlns:c15="http://schemas.microsoft.com/office/drawing/2012/chart" uri="{CE6537A1-D6FC-4f65-9D91-7224C49458BB}">
                  <c15:layout/>
                </c:ext>
              </c:extLst>
            </c:dLbl>
            <c:dLbl>
              <c:idx val="5"/>
              <c:layout>
                <c:manualLayout>
                  <c:x val="2.9824561403508778E-2"/>
                  <c:y val="2.4729518457859692E-3"/>
                </c:manualLayout>
              </c:layout>
              <c:tx>
                <c:rich>
                  <a:bodyPr/>
                  <a:lstStyle/>
                  <a:p>
                    <a:pPr>
                      <a:defRPr>
                        <a:latin typeface="Comic Sans MS" panose="030F0702030302020204" pitchFamily="66" charset="0"/>
                      </a:defRPr>
                    </a:pPr>
                    <a:r>
                      <a:rPr lang="en-US" baseline="0" dirty="0" smtClean="0">
                        <a:solidFill>
                          <a:schemeClr val="tx2">
                            <a:lumMod val="50000"/>
                          </a:schemeClr>
                        </a:solidFill>
                        <a:latin typeface="Comic Sans MS" panose="030F0702030302020204" pitchFamily="66" charset="0"/>
                      </a:rPr>
                      <a:t>13.5</a:t>
                    </a:r>
                    <a:endParaRPr lang="en-US" dirty="0">
                      <a:latin typeface="Comic Sans MS" panose="030F0702030302020204" pitchFamily="66" charset="0"/>
                    </a:endParaRPr>
                  </a:p>
                </c:rich>
              </c:tx>
              <c:spPr/>
              <c:dLblPos val="outEnd"/>
              <c:showLegendKey val="0"/>
              <c:showVal val="0"/>
              <c:showCatName val="0"/>
              <c:showSerName val="0"/>
              <c:showPercent val="0"/>
              <c:showBubbleSize val="0"/>
              <c:extLst>
                <c:ext xmlns:c15="http://schemas.microsoft.com/office/drawing/2012/chart" uri="{CE6537A1-D6FC-4f65-9D91-7224C49458BB}">
                  <c15:layout/>
                </c:ext>
              </c:extLst>
            </c:dLbl>
            <c:dLbl>
              <c:idx val="6"/>
              <c:layout>
                <c:manualLayout>
                  <c:x val="1.578947368421121E-2"/>
                  <c:y val="7.4188555373578425E-3"/>
                </c:manualLayout>
              </c:layout>
              <c:tx>
                <c:rich>
                  <a:bodyPr/>
                  <a:lstStyle/>
                  <a:p>
                    <a:pPr>
                      <a:defRPr>
                        <a:latin typeface="Comic Sans MS" panose="030F0702030302020204" pitchFamily="66" charset="0"/>
                      </a:defRPr>
                    </a:pPr>
                    <a:r>
                      <a:rPr lang="en-US" baseline="0" dirty="0" smtClean="0">
                        <a:solidFill>
                          <a:schemeClr val="tx2">
                            <a:lumMod val="50000"/>
                          </a:schemeClr>
                        </a:solidFill>
                        <a:latin typeface="Comic Sans MS" panose="030F0702030302020204" pitchFamily="66" charset="0"/>
                      </a:rPr>
                      <a:t>18.8</a:t>
                    </a:r>
                    <a:endParaRPr lang="en-US" dirty="0">
                      <a:latin typeface="Comic Sans MS" panose="030F0702030302020204" pitchFamily="66" charset="0"/>
                    </a:endParaRPr>
                  </a:p>
                </c:rich>
              </c:tx>
              <c:spPr/>
              <c:dLblPos val="outEnd"/>
              <c:showLegendKey val="0"/>
              <c:showVal val="0"/>
              <c:showCatName val="0"/>
              <c:showSerName val="0"/>
              <c:showPercent val="0"/>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a:latin typeface="Comic Sans MS" panose="030F0702030302020204" pitchFamily="66"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Less material covered</c:v>
                </c:pt>
                <c:pt idx="1">
                  <c:v>Candidate too dependent</c:v>
                </c:pt>
                <c:pt idx="2">
                  <c:v>Teachers interrupt each other</c:v>
                </c:pt>
                <c:pt idx="3">
                  <c:v>Contradicting information</c:v>
                </c:pt>
                <c:pt idx="4">
                  <c:v>Grading Issues</c:v>
                </c:pt>
                <c:pt idx="5">
                  <c:v>Confusing who to go to</c:v>
                </c:pt>
                <c:pt idx="6">
                  <c:v>Confusing with 2 explanations</c:v>
                </c:pt>
              </c:strCache>
            </c:strRef>
          </c:cat>
          <c:val>
            <c:numRef>
              <c:f>Sheet1!$B$2:$B$8</c:f>
              <c:numCache>
                <c:formatCode>0.0%</c:formatCode>
                <c:ptCount val="7"/>
                <c:pt idx="0">
                  <c:v>7.1171818835370243E-2</c:v>
                </c:pt>
                <c:pt idx="1">
                  <c:v>8.3393242271746951E-2</c:v>
                </c:pt>
                <c:pt idx="2">
                  <c:v>8.8425593098490296E-2</c:v>
                </c:pt>
                <c:pt idx="3">
                  <c:v>0.11574406901509705</c:v>
                </c:pt>
                <c:pt idx="4">
                  <c:v>0.13012221423436376</c:v>
                </c:pt>
                <c:pt idx="5">
                  <c:v>0.13515456506110712</c:v>
                </c:pt>
                <c:pt idx="6">
                  <c:v>0.18763479511143064</c:v>
                </c:pt>
              </c:numCache>
            </c:numRef>
          </c:val>
        </c:ser>
        <c:dLbls>
          <c:showLegendKey val="0"/>
          <c:showVal val="0"/>
          <c:showCatName val="0"/>
          <c:showSerName val="0"/>
          <c:showPercent val="0"/>
          <c:showBubbleSize val="0"/>
        </c:dLbls>
        <c:gapWidth val="79"/>
        <c:overlap val="73"/>
        <c:axId val="313174008"/>
        <c:axId val="313168912"/>
      </c:barChart>
      <c:catAx>
        <c:axId val="313174008"/>
        <c:scaling>
          <c:orientation val="minMax"/>
        </c:scaling>
        <c:delete val="0"/>
        <c:axPos val="l"/>
        <c:numFmt formatCode="General" sourceLinked="1"/>
        <c:majorTickMark val="out"/>
        <c:minorTickMark val="none"/>
        <c:tickLblPos val="nextTo"/>
        <c:txPr>
          <a:bodyPr/>
          <a:lstStyle/>
          <a:p>
            <a:pPr>
              <a:defRPr baseline="0">
                <a:solidFill>
                  <a:schemeClr val="tx1"/>
                </a:solidFill>
                <a:latin typeface="Comic Sans MS" panose="030F0702030302020204" pitchFamily="66" charset="0"/>
              </a:defRPr>
            </a:pPr>
            <a:endParaRPr lang="en-US"/>
          </a:p>
        </c:txPr>
        <c:crossAx val="313168912"/>
        <c:crosses val="autoZero"/>
        <c:auto val="1"/>
        <c:lblAlgn val="ctr"/>
        <c:lblOffset val="100"/>
        <c:noMultiLvlLbl val="0"/>
      </c:catAx>
      <c:valAx>
        <c:axId val="313168912"/>
        <c:scaling>
          <c:orientation val="minMax"/>
          <c:max val="1"/>
          <c:min val="0"/>
        </c:scaling>
        <c:delete val="0"/>
        <c:axPos val="b"/>
        <c:majorGridlines/>
        <c:title>
          <c:tx>
            <c:rich>
              <a:bodyPr/>
              <a:lstStyle/>
              <a:p>
                <a:pPr>
                  <a:defRPr sz="1799" b="1" i="0" u="none" strike="noStrike" baseline="0">
                    <a:solidFill>
                      <a:schemeClr val="tx1"/>
                    </a:solidFill>
                    <a:latin typeface="Comic Sans MS" panose="030F0702030302020204" pitchFamily="66" charset="0"/>
                    <a:ea typeface="Calibri"/>
                    <a:cs typeface="Calibri"/>
                  </a:defRPr>
                </a:pPr>
                <a:r>
                  <a:rPr lang="en-US" baseline="0">
                    <a:solidFill>
                      <a:schemeClr val="tx1"/>
                    </a:solidFill>
                    <a:latin typeface="Comic Sans MS" panose="030F0702030302020204" pitchFamily="66" charset="0"/>
                  </a:rPr>
                  <a:t>Percent of Responses</a:t>
                </a:r>
              </a:p>
            </c:rich>
          </c:tx>
          <c:layout>
            <c:manualLayout>
              <c:xMode val="edge"/>
              <c:yMode val="edge"/>
              <c:x val="0.13682139258659018"/>
              <c:y val="0.81082324652867976"/>
            </c:manualLayout>
          </c:layout>
          <c:overlay val="0"/>
        </c:title>
        <c:numFmt formatCode="0.0%" sourceLinked="1"/>
        <c:majorTickMark val="out"/>
        <c:minorTickMark val="none"/>
        <c:tickLblPos val="nextTo"/>
        <c:txPr>
          <a:bodyPr/>
          <a:lstStyle/>
          <a:p>
            <a:pPr>
              <a:defRPr>
                <a:latin typeface="Comic Sans MS" panose="030F0702030302020204" pitchFamily="66" charset="0"/>
              </a:defRPr>
            </a:pPr>
            <a:endParaRPr lang="en-US"/>
          </a:p>
        </c:txPr>
        <c:crossAx val="313174008"/>
        <c:crosses val="autoZero"/>
        <c:crossBetween val="between"/>
        <c:majorUnit val="0.25"/>
      </c:valAx>
      <c:spPr>
        <a:noFill/>
        <a:ln w="25384">
          <a:noFill/>
        </a:ln>
      </c:spPr>
    </c:plotArea>
    <c:plotVisOnly val="1"/>
    <c:dispBlanksAs val="gap"/>
    <c:showDLblsOverMax val="0"/>
  </c:chart>
  <c:txPr>
    <a:bodyPr/>
    <a:lstStyle/>
    <a:p>
      <a:pPr>
        <a:defRPr sz="1799"/>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3038154" cy="464978"/>
          </a:xfrm>
          <a:prstGeom prst="rect">
            <a:avLst/>
          </a:prstGeom>
        </p:spPr>
        <p:txBody>
          <a:bodyPr vert="horz" lIns="90452" tIns="45226" rIns="90452" bIns="45226" rtlCol="0"/>
          <a:lstStyle>
            <a:lvl1pPr algn="l" eaLnBrk="1" hangingPunct="1">
              <a:defRPr sz="1200">
                <a:latin typeface="Calibri" pitchFamily="34" charset="0"/>
                <a:cs typeface="Arial" charset="0"/>
              </a:defRPr>
            </a:lvl1pPr>
          </a:lstStyle>
          <a:p>
            <a:pPr>
              <a:defRPr/>
            </a:pPr>
            <a:endParaRPr lang="en-US"/>
          </a:p>
        </p:txBody>
      </p:sp>
      <p:sp>
        <p:nvSpPr>
          <p:cNvPr id="3" name="Date Placeholder 2"/>
          <p:cNvSpPr>
            <a:spLocks noGrp="1"/>
          </p:cNvSpPr>
          <p:nvPr>
            <p:ph type="dt" sz="quarter" idx="1"/>
          </p:nvPr>
        </p:nvSpPr>
        <p:spPr>
          <a:xfrm>
            <a:off x="3970674" y="2"/>
            <a:ext cx="3038154" cy="464978"/>
          </a:xfrm>
          <a:prstGeom prst="rect">
            <a:avLst/>
          </a:prstGeom>
        </p:spPr>
        <p:txBody>
          <a:bodyPr vert="horz" lIns="90452" tIns="45226" rIns="90452" bIns="45226" rtlCol="0"/>
          <a:lstStyle>
            <a:lvl1pPr algn="r" eaLnBrk="1" hangingPunct="1">
              <a:defRPr sz="1200">
                <a:latin typeface="Calibri" pitchFamily="34" charset="0"/>
                <a:cs typeface="Arial" charset="0"/>
              </a:defRPr>
            </a:lvl1pPr>
          </a:lstStyle>
          <a:p>
            <a:pPr>
              <a:defRPr/>
            </a:pPr>
            <a:fld id="{44FEA69A-8520-49F1-81DC-67507D128065}" type="datetimeFigureOut">
              <a:rPr lang="en-US"/>
              <a:pPr>
                <a:defRPr/>
              </a:pPr>
              <a:t>5/23/2018</a:t>
            </a:fld>
            <a:endParaRPr lang="en-US" dirty="0"/>
          </a:p>
        </p:txBody>
      </p:sp>
      <p:sp>
        <p:nvSpPr>
          <p:cNvPr id="4" name="Footer Placeholder 3"/>
          <p:cNvSpPr>
            <a:spLocks noGrp="1"/>
          </p:cNvSpPr>
          <p:nvPr>
            <p:ph type="ftr" sz="quarter" idx="2"/>
          </p:nvPr>
        </p:nvSpPr>
        <p:spPr>
          <a:xfrm>
            <a:off x="1" y="8829847"/>
            <a:ext cx="3038154" cy="464978"/>
          </a:xfrm>
          <a:prstGeom prst="rect">
            <a:avLst/>
          </a:prstGeom>
        </p:spPr>
        <p:txBody>
          <a:bodyPr vert="horz" lIns="90452" tIns="45226" rIns="90452" bIns="45226" rtlCol="0" anchor="b"/>
          <a:lstStyle>
            <a:lvl1pPr algn="l" eaLnBrk="1" hangingPunct="1">
              <a:defRPr sz="1200">
                <a:latin typeface="Calibri" pitchFamily="34" charset="0"/>
                <a:cs typeface="Arial" charset="0"/>
              </a:defRPr>
            </a:lvl1pPr>
          </a:lstStyle>
          <a:p>
            <a:pPr>
              <a:defRPr/>
            </a:pPr>
            <a:endParaRPr lang="en-US"/>
          </a:p>
        </p:txBody>
      </p:sp>
      <p:sp>
        <p:nvSpPr>
          <p:cNvPr id="5" name="Slide Number Placeholder 4"/>
          <p:cNvSpPr>
            <a:spLocks noGrp="1"/>
          </p:cNvSpPr>
          <p:nvPr>
            <p:ph type="sldNum" sz="quarter" idx="3"/>
          </p:nvPr>
        </p:nvSpPr>
        <p:spPr>
          <a:xfrm>
            <a:off x="3970674" y="8829847"/>
            <a:ext cx="3038154" cy="464978"/>
          </a:xfrm>
          <a:prstGeom prst="rect">
            <a:avLst/>
          </a:prstGeom>
        </p:spPr>
        <p:txBody>
          <a:bodyPr vert="horz" wrap="square" lIns="90452" tIns="45226" rIns="90452" bIns="45226" numCol="1" anchor="b" anchorCtr="0" compatLnSpc="1">
            <a:prstTxWarp prst="textNoShape">
              <a:avLst/>
            </a:prstTxWarp>
          </a:bodyPr>
          <a:lstStyle>
            <a:lvl1pPr algn="r">
              <a:defRPr sz="1200"/>
            </a:lvl1pPr>
          </a:lstStyle>
          <a:p>
            <a:fld id="{1D875CD9-E607-420F-AC25-5A38103CEC1B}" type="slidenum">
              <a:rPr lang="en-US" altLang="en-US"/>
              <a:pPr/>
              <a:t>‹#›</a:t>
            </a:fld>
            <a:endParaRPr lang="en-US" altLang="en-US"/>
          </a:p>
        </p:txBody>
      </p:sp>
    </p:spTree>
    <p:extLst>
      <p:ext uri="{BB962C8B-B14F-4D97-AF65-F5344CB8AC3E}">
        <p14:creationId xmlns:p14="http://schemas.microsoft.com/office/powerpoint/2010/main" val="21914298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3038154" cy="464978"/>
          </a:xfrm>
          <a:prstGeom prst="rect">
            <a:avLst/>
          </a:prstGeom>
        </p:spPr>
        <p:txBody>
          <a:bodyPr vert="horz" lIns="92921" tIns="46461" rIns="92921" bIns="46461"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674" y="2"/>
            <a:ext cx="3038154" cy="464978"/>
          </a:xfrm>
          <a:prstGeom prst="rect">
            <a:avLst/>
          </a:prstGeom>
        </p:spPr>
        <p:txBody>
          <a:bodyPr vert="horz" lIns="92921" tIns="46461" rIns="92921" bIns="46461" rtlCol="0"/>
          <a:lstStyle>
            <a:lvl1pPr algn="r" eaLnBrk="1" fontAlgn="auto" hangingPunct="1">
              <a:spcBef>
                <a:spcPts val="0"/>
              </a:spcBef>
              <a:spcAft>
                <a:spcPts val="0"/>
              </a:spcAft>
              <a:defRPr sz="1200">
                <a:latin typeface="+mn-lt"/>
                <a:cs typeface="+mn-cs"/>
              </a:defRPr>
            </a:lvl1pPr>
          </a:lstStyle>
          <a:p>
            <a:pPr>
              <a:defRPr/>
            </a:pPr>
            <a:fld id="{FCA7D776-644B-4E53-9719-C335E4284646}" type="datetimeFigureOut">
              <a:rPr lang="en-US"/>
              <a:pPr>
                <a:defRPr/>
              </a:pPr>
              <a:t>5/23/2018</a:t>
            </a:fld>
            <a:endParaRPr lang="en-US" dirty="0"/>
          </a:p>
        </p:txBody>
      </p:sp>
      <p:sp>
        <p:nvSpPr>
          <p:cNvPr id="4" name="Slide Image Placeholder 3"/>
          <p:cNvSpPr>
            <a:spLocks noGrp="1" noRot="1" noChangeAspect="1"/>
          </p:cNvSpPr>
          <p:nvPr>
            <p:ph type="sldImg" idx="2"/>
          </p:nvPr>
        </p:nvSpPr>
        <p:spPr>
          <a:xfrm>
            <a:off x="1181100" y="695325"/>
            <a:ext cx="4648200" cy="3487738"/>
          </a:xfrm>
          <a:prstGeom prst="rect">
            <a:avLst/>
          </a:prstGeom>
          <a:noFill/>
          <a:ln w="12700">
            <a:solidFill>
              <a:prstClr val="black"/>
            </a:solidFill>
          </a:ln>
        </p:spPr>
        <p:txBody>
          <a:bodyPr vert="horz" lIns="92921" tIns="46461" rIns="92921" bIns="46461" rtlCol="0" anchor="ctr"/>
          <a:lstStyle/>
          <a:p>
            <a:pPr lvl="0"/>
            <a:endParaRPr lang="en-US" noProof="0" dirty="0" smtClean="0"/>
          </a:p>
        </p:txBody>
      </p:sp>
      <p:sp>
        <p:nvSpPr>
          <p:cNvPr id="5" name="Notes Placeholder 4"/>
          <p:cNvSpPr>
            <a:spLocks noGrp="1"/>
          </p:cNvSpPr>
          <p:nvPr>
            <p:ph type="body" sz="quarter" idx="3"/>
          </p:nvPr>
        </p:nvSpPr>
        <p:spPr>
          <a:xfrm>
            <a:off x="701355" y="4416500"/>
            <a:ext cx="5607691" cy="4183222"/>
          </a:xfrm>
          <a:prstGeom prst="rect">
            <a:avLst/>
          </a:prstGeom>
        </p:spPr>
        <p:txBody>
          <a:bodyPr vert="horz" lIns="92921" tIns="46461" rIns="92921" bIns="46461"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1" y="8829847"/>
            <a:ext cx="3038154" cy="464978"/>
          </a:xfrm>
          <a:prstGeom prst="rect">
            <a:avLst/>
          </a:prstGeom>
        </p:spPr>
        <p:txBody>
          <a:bodyPr vert="horz" lIns="92921" tIns="46461" rIns="92921" bIns="46461"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674" y="8829847"/>
            <a:ext cx="3038154" cy="464978"/>
          </a:xfrm>
          <a:prstGeom prst="rect">
            <a:avLst/>
          </a:prstGeom>
        </p:spPr>
        <p:txBody>
          <a:bodyPr vert="horz" wrap="square" lIns="92921" tIns="46461" rIns="92921" bIns="46461" numCol="1" anchor="b" anchorCtr="0" compatLnSpc="1">
            <a:prstTxWarp prst="textNoShape">
              <a:avLst/>
            </a:prstTxWarp>
          </a:bodyPr>
          <a:lstStyle>
            <a:lvl1pPr algn="r">
              <a:defRPr sz="1200"/>
            </a:lvl1pPr>
          </a:lstStyle>
          <a:p>
            <a:fld id="{A176F2D2-35C7-47BA-B225-102C0CC2EFE3}" type="slidenum">
              <a:rPr lang="en-US" altLang="en-US"/>
              <a:pPr/>
              <a:t>‹#›</a:t>
            </a:fld>
            <a:endParaRPr lang="en-US" altLang="en-US"/>
          </a:p>
        </p:txBody>
      </p:sp>
    </p:spTree>
    <p:extLst>
      <p:ext uri="{BB962C8B-B14F-4D97-AF65-F5344CB8AC3E}">
        <p14:creationId xmlns:p14="http://schemas.microsoft.com/office/powerpoint/2010/main" val="4985603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76F2D2-35C7-47BA-B225-102C0CC2EFE3}" type="slidenum">
              <a:rPr lang="en-US" altLang="en-US" smtClean="0"/>
              <a:pPr/>
              <a:t>9</a:t>
            </a:fld>
            <a:endParaRPr lang="en-US" altLang="en-US"/>
          </a:p>
        </p:txBody>
      </p:sp>
    </p:spTree>
    <p:extLst>
      <p:ext uri="{BB962C8B-B14F-4D97-AF65-F5344CB8AC3E}">
        <p14:creationId xmlns:p14="http://schemas.microsoft.com/office/powerpoint/2010/main" val="757899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9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p:txBody>
      </p:sp>
      <p:sp>
        <p:nvSpPr>
          <p:cNvPr id="319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34926" indent="-282664" eaLnBrk="0" hangingPunct="0">
              <a:spcBef>
                <a:spcPct val="30000"/>
              </a:spcBef>
              <a:defRPr sz="1200">
                <a:solidFill>
                  <a:schemeClr val="tx1"/>
                </a:solidFill>
                <a:latin typeface="Calibri" panose="020F0502020204030204" pitchFamily="34" charset="0"/>
              </a:defRPr>
            </a:lvl2pPr>
            <a:lvl3pPr marL="1130656" indent="-226131" eaLnBrk="0" hangingPunct="0">
              <a:spcBef>
                <a:spcPct val="30000"/>
              </a:spcBef>
              <a:defRPr sz="1200">
                <a:solidFill>
                  <a:schemeClr val="tx1"/>
                </a:solidFill>
                <a:latin typeface="Calibri" panose="020F0502020204030204" pitchFamily="34" charset="0"/>
              </a:defRPr>
            </a:lvl3pPr>
            <a:lvl4pPr marL="1582918" indent="-226131" eaLnBrk="0" hangingPunct="0">
              <a:spcBef>
                <a:spcPct val="30000"/>
              </a:spcBef>
              <a:defRPr sz="1200">
                <a:solidFill>
                  <a:schemeClr val="tx1"/>
                </a:solidFill>
                <a:latin typeface="Calibri" panose="020F0502020204030204" pitchFamily="34" charset="0"/>
              </a:defRPr>
            </a:lvl4pPr>
            <a:lvl5pPr marL="2035180" indent="-226131" eaLnBrk="0" hangingPunct="0">
              <a:spcBef>
                <a:spcPct val="30000"/>
              </a:spcBef>
              <a:defRPr sz="1200">
                <a:solidFill>
                  <a:schemeClr val="tx1"/>
                </a:solidFill>
                <a:latin typeface="Calibri" panose="020F0502020204030204" pitchFamily="34" charset="0"/>
              </a:defRPr>
            </a:lvl5pPr>
            <a:lvl6pPr marL="2487442" indent="-226131" eaLnBrk="0" fontAlgn="base" hangingPunct="0">
              <a:spcBef>
                <a:spcPct val="30000"/>
              </a:spcBef>
              <a:spcAft>
                <a:spcPct val="0"/>
              </a:spcAft>
              <a:defRPr sz="1200">
                <a:solidFill>
                  <a:schemeClr val="tx1"/>
                </a:solidFill>
                <a:latin typeface="Calibri" panose="020F0502020204030204" pitchFamily="34" charset="0"/>
              </a:defRPr>
            </a:lvl6pPr>
            <a:lvl7pPr marL="2939705" indent="-226131" eaLnBrk="0" fontAlgn="base" hangingPunct="0">
              <a:spcBef>
                <a:spcPct val="30000"/>
              </a:spcBef>
              <a:spcAft>
                <a:spcPct val="0"/>
              </a:spcAft>
              <a:defRPr sz="1200">
                <a:solidFill>
                  <a:schemeClr val="tx1"/>
                </a:solidFill>
                <a:latin typeface="Calibri" panose="020F0502020204030204" pitchFamily="34" charset="0"/>
              </a:defRPr>
            </a:lvl7pPr>
            <a:lvl8pPr marL="3391967" indent="-226131" eaLnBrk="0" fontAlgn="base" hangingPunct="0">
              <a:spcBef>
                <a:spcPct val="30000"/>
              </a:spcBef>
              <a:spcAft>
                <a:spcPct val="0"/>
              </a:spcAft>
              <a:defRPr sz="1200">
                <a:solidFill>
                  <a:schemeClr val="tx1"/>
                </a:solidFill>
                <a:latin typeface="Calibri" panose="020F0502020204030204" pitchFamily="34" charset="0"/>
              </a:defRPr>
            </a:lvl8pPr>
            <a:lvl9pPr marL="3844229" indent="-226131"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0A976EC1-E710-4298-86A2-B1DD1640FB07}" type="slidenum">
              <a:rPr lang="en-US" altLang="en-US"/>
              <a:pPr eaLnBrk="1" hangingPunct="1">
                <a:spcBef>
                  <a:spcPct val="0"/>
                </a:spcBef>
              </a:pPr>
              <a:t>31</a:t>
            </a:fld>
            <a:endParaRPr lang="en-US" altLang="en-US"/>
          </a:p>
        </p:txBody>
      </p:sp>
    </p:spTree>
    <p:extLst>
      <p:ext uri="{BB962C8B-B14F-4D97-AF65-F5344CB8AC3E}">
        <p14:creationId xmlns:p14="http://schemas.microsoft.com/office/powerpoint/2010/main" val="2061993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76F2D2-35C7-47BA-B225-102C0CC2EFE3}" type="slidenum">
              <a:rPr lang="en-US" altLang="en-US" smtClean="0"/>
              <a:pPr/>
              <a:t>32</a:t>
            </a:fld>
            <a:endParaRPr lang="en-US" altLang="en-US"/>
          </a:p>
        </p:txBody>
      </p:sp>
    </p:spTree>
    <p:extLst>
      <p:ext uri="{BB962C8B-B14F-4D97-AF65-F5344CB8AC3E}">
        <p14:creationId xmlns:p14="http://schemas.microsoft.com/office/powerpoint/2010/main" val="343634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0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ctr"/>
            <a:endParaRPr lang="en-US" altLang="en-US" smtClean="0"/>
          </a:p>
        </p:txBody>
      </p:sp>
      <p:sp>
        <p:nvSpPr>
          <p:cNvPr id="320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34926" indent="-282664" eaLnBrk="0" hangingPunct="0">
              <a:spcBef>
                <a:spcPct val="30000"/>
              </a:spcBef>
              <a:defRPr sz="1200">
                <a:solidFill>
                  <a:schemeClr val="tx1"/>
                </a:solidFill>
                <a:latin typeface="Calibri" panose="020F0502020204030204" pitchFamily="34" charset="0"/>
              </a:defRPr>
            </a:lvl2pPr>
            <a:lvl3pPr marL="1130656" indent="-226131" eaLnBrk="0" hangingPunct="0">
              <a:spcBef>
                <a:spcPct val="30000"/>
              </a:spcBef>
              <a:defRPr sz="1200">
                <a:solidFill>
                  <a:schemeClr val="tx1"/>
                </a:solidFill>
                <a:latin typeface="Calibri" panose="020F0502020204030204" pitchFamily="34" charset="0"/>
              </a:defRPr>
            </a:lvl3pPr>
            <a:lvl4pPr marL="1582918" indent="-226131" eaLnBrk="0" hangingPunct="0">
              <a:spcBef>
                <a:spcPct val="30000"/>
              </a:spcBef>
              <a:defRPr sz="1200">
                <a:solidFill>
                  <a:schemeClr val="tx1"/>
                </a:solidFill>
                <a:latin typeface="Calibri" panose="020F0502020204030204" pitchFamily="34" charset="0"/>
              </a:defRPr>
            </a:lvl4pPr>
            <a:lvl5pPr marL="2035180" indent="-226131" eaLnBrk="0" hangingPunct="0">
              <a:spcBef>
                <a:spcPct val="30000"/>
              </a:spcBef>
              <a:defRPr sz="1200">
                <a:solidFill>
                  <a:schemeClr val="tx1"/>
                </a:solidFill>
                <a:latin typeface="Calibri" panose="020F0502020204030204" pitchFamily="34" charset="0"/>
              </a:defRPr>
            </a:lvl5pPr>
            <a:lvl6pPr marL="2487442" indent="-226131" eaLnBrk="0" fontAlgn="base" hangingPunct="0">
              <a:spcBef>
                <a:spcPct val="30000"/>
              </a:spcBef>
              <a:spcAft>
                <a:spcPct val="0"/>
              </a:spcAft>
              <a:defRPr sz="1200">
                <a:solidFill>
                  <a:schemeClr val="tx1"/>
                </a:solidFill>
                <a:latin typeface="Calibri" panose="020F0502020204030204" pitchFamily="34" charset="0"/>
              </a:defRPr>
            </a:lvl6pPr>
            <a:lvl7pPr marL="2939705" indent="-226131" eaLnBrk="0" fontAlgn="base" hangingPunct="0">
              <a:spcBef>
                <a:spcPct val="30000"/>
              </a:spcBef>
              <a:spcAft>
                <a:spcPct val="0"/>
              </a:spcAft>
              <a:defRPr sz="1200">
                <a:solidFill>
                  <a:schemeClr val="tx1"/>
                </a:solidFill>
                <a:latin typeface="Calibri" panose="020F0502020204030204" pitchFamily="34" charset="0"/>
              </a:defRPr>
            </a:lvl7pPr>
            <a:lvl8pPr marL="3391967" indent="-226131" eaLnBrk="0" fontAlgn="base" hangingPunct="0">
              <a:spcBef>
                <a:spcPct val="30000"/>
              </a:spcBef>
              <a:spcAft>
                <a:spcPct val="0"/>
              </a:spcAft>
              <a:defRPr sz="1200">
                <a:solidFill>
                  <a:schemeClr val="tx1"/>
                </a:solidFill>
                <a:latin typeface="Calibri" panose="020F0502020204030204" pitchFamily="34" charset="0"/>
              </a:defRPr>
            </a:lvl8pPr>
            <a:lvl9pPr marL="3844229" indent="-226131"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BCD05FE-6E06-4ADB-957E-CD09173A0C66}" type="slidenum">
              <a:rPr lang="en-US" altLang="en-US"/>
              <a:pPr eaLnBrk="1" hangingPunct="1">
                <a:spcBef>
                  <a:spcPct val="0"/>
                </a:spcBef>
              </a:pPr>
              <a:t>33</a:t>
            </a:fld>
            <a:endParaRPr lang="en-US" altLang="en-US"/>
          </a:p>
        </p:txBody>
      </p:sp>
    </p:spTree>
    <p:extLst>
      <p:ext uri="{BB962C8B-B14F-4D97-AF65-F5344CB8AC3E}">
        <p14:creationId xmlns:p14="http://schemas.microsoft.com/office/powerpoint/2010/main" val="2903081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3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p:txBody>
      </p:sp>
      <p:sp>
        <p:nvSpPr>
          <p:cNvPr id="323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34926" indent="-282664" eaLnBrk="0" hangingPunct="0">
              <a:spcBef>
                <a:spcPct val="30000"/>
              </a:spcBef>
              <a:defRPr sz="1200">
                <a:solidFill>
                  <a:schemeClr val="tx1"/>
                </a:solidFill>
                <a:latin typeface="Calibri" panose="020F0502020204030204" pitchFamily="34" charset="0"/>
              </a:defRPr>
            </a:lvl2pPr>
            <a:lvl3pPr marL="1130656" indent="-226131" eaLnBrk="0" hangingPunct="0">
              <a:spcBef>
                <a:spcPct val="30000"/>
              </a:spcBef>
              <a:defRPr sz="1200">
                <a:solidFill>
                  <a:schemeClr val="tx1"/>
                </a:solidFill>
                <a:latin typeface="Calibri" panose="020F0502020204030204" pitchFamily="34" charset="0"/>
              </a:defRPr>
            </a:lvl3pPr>
            <a:lvl4pPr marL="1582918" indent="-226131" eaLnBrk="0" hangingPunct="0">
              <a:spcBef>
                <a:spcPct val="30000"/>
              </a:spcBef>
              <a:defRPr sz="1200">
                <a:solidFill>
                  <a:schemeClr val="tx1"/>
                </a:solidFill>
                <a:latin typeface="Calibri" panose="020F0502020204030204" pitchFamily="34" charset="0"/>
              </a:defRPr>
            </a:lvl4pPr>
            <a:lvl5pPr marL="2035180" indent="-226131" eaLnBrk="0" hangingPunct="0">
              <a:spcBef>
                <a:spcPct val="30000"/>
              </a:spcBef>
              <a:defRPr sz="1200">
                <a:solidFill>
                  <a:schemeClr val="tx1"/>
                </a:solidFill>
                <a:latin typeface="Calibri" panose="020F0502020204030204" pitchFamily="34" charset="0"/>
              </a:defRPr>
            </a:lvl5pPr>
            <a:lvl6pPr marL="2487442" indent="-226131" eaLnBrk="0" fontAlgn="base" hangingPunct="0">
              <a:spcBef>
                <a:spcPct val="30000"/>
              </a:spcBef>
              <a:spcAft>
                <a:spcPct val="0"/>
              </a:spcAft>
              <a:defRPr sz="1200">
                <a:solidFill>
                  <a:schemeClr val="tx1"/>
                </a:solidFill>
                <a:latin typeface="Calibri" panose="020F0502020204030204" pitchFamily="34" charset="0"/>
              </a:defRPr>
            </a:lvl6pPr>
            <a:lvl7pPr marL="2939705" indent="-226131" eaLnBrk="0" fontAlgn="base" hangingPunct="0">
              <a:spcBef>
                <a:spcPct val="30000"/>
              </a:spcBef>
              <a:spcAft>
                <a:spcPct val="0"/>
              </a:spcAft>
              <a:defRPr sz="1200">
                <a:solidFill>
                  <a:schemeClr val="tx1"/>
                </a:solidFill>
                <a:latin typeface="Calibri" panose="020F0502020204030204" pitchFamily="34" charset="0"/>
              </a:defRPr>
            </a:lvl7pPr>
            <a:lvl8pPr marL="3391967" indent="-226131" eaLnBrk="0" fontAlgn="base" hangingPunct="0">
              <a:spcBef>
                <a:spcPct val="30000"/>
              </a:spcBef>
              <a:spcAft>
                <a:spcPct val="0"/>
              </a:spcAft>
              <a:defRPr sz="1200">
                <a:solidFill>
                  <a:schemeClr val="tx1"/>
                </a:solidFill>
                <a:latin typeface="Calibri" panose="020F0502020204030204" pitchFamily="34" charset="0"/>
              </a:defRPr>
            </a:lvl8pPr>
            <a:lvl9pPr marL="3844229" indent="-226131"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E1A6A619-12C5-4B49-A7B9-7E395CA6725F}" type="slidenum">
              <a:rPr lang="en-US" altLang="en-US"/>
              <a:pPr eaLnBrk="1" hangingPunct="1">
                <a:spcBef>
                  <a:spcPct val="0"/>
                </a:spcBef>
              </a:pPr>
              <a:t>43</a:t>
            </a:fld>
            <a:endParaRPr lang="en-US" altLang="en-US"/>
          </a:p>
        </p:txBody>
      </p:sp>
    </p:spTree>
    <p:extLst>
      <p:ext uri="{BB962C8B-B14F-4D97-AF65-F5344CB8AC3E}">
        <p14:creationId xmlns:p14="http://schemas.microsoft.com/office/powerpoint/2010/main" val="3026887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Each generation (Matures, Baby Boomers, Generation X, and Generation Y) brings a different perspective, strengths, and priorities to the workplace. These differences can be a frustrating challenge (you leave a voicemail and they reply with a text!) or a </a:t>
            </a:r>
            <a:r>
              <a:rPr lang="en-US" altLang="en-US" b="1" smtClean="0"/>
              <a:t>strategic opportunity</a:t>
            </a:r>
            <a:r>
              <a:rPr lang="en-US" altLang="en-US" smtClean="0"/>
              <a:t> depending entirely how leaders respond. </a:t>
            </a: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39775" indent="-282575">
              <a:defRPr>
                <a:solidFill>
                  <a:schemeClr val="tx1"/>
                </a:solidFill>
                <a:latin typeface="Calibri" panose="020F0502020204030204" pitchFamily="34" charset="0"/>
              </a:defRPr>
            </a:lvl2pPr>
            <a:lvl3pPr marL="1139825" indent="-225425">
              <a:defRPr>
                <a:solidFill>
                  <a:schemeClr val="tx1"/>
                </a:solidFill>
                <a:latin typeface="Calibri" panose="020F0502020204030204" pitchFamily="34" charset="0"/>
              </a:defRPr>
            </a:lvl3pPr>
            <a:lvl4pPr marL="1597025" indent="-225425">
              <a:defRPr>
                <a:solidFill>
                  <a:schemeClr val="tx1"/>
                </a:solidFill>
                <a:latin typeface="Calibri" panose="020F0502020204030204" pitchFamily="34" charset="0"/>
              </a:defRPr>
            </a:lvl4pPr>
            <a:lvl5pPr marL="2054225" indent="-225425">
              <a:defRPr>
                <a:solidFill>
                  <a:schemeClr val="tx1"/>
                </a:solidFill>
                <a:latin typeface="Calibri" panose="020F0502020204030204" pitchFamily="34" charset="0"/>
              </a:defRPr>
            </a:lvl5pPr>
            <a:lvl6pPr marL="2511425" indent="-225425" fontAlgn="base">
              <a:spcBef>
                <a:spcPct val="0"/>
              </a:spcBef>
              <a:spcAft>
                <a:spcPct val="0"/>
              </a:spcAft>
              <a:defRPr>
                <a:solidFill>
                  <a:schemeClr val="tx1"/>
                </a:solidFill>
                <a:latin typeface="Calibri" panose="020F0502020204030204" pitchFamily="34" charset="0"/>
              </a:defRPr>
            </a:lvl6pPr>
            <a:lvl7pPr marL="2968625" indent="-225425" fontAlgn="base">
              <a:spcBef>
                <a:spcPct val="0"/>
              </a:spcBef>
              <a:spcAft>
                <a:spcPct val="0"/>
              </a:spcAft>
              <a:defRPr>
                <a:solidFill>
                  <a:schemeClr val="tx1"/>
                </a:solidFill>
                <a:latin typeface="Calibri" panose="020F0502020204030204" pitchFamily="34" charset="0"/>
              </a:defRPr>
            </a:lvl7pPr>
            <a:lvl8pPr marL="3425825" indent="-225425" fontAlgn="base">
              <a:spcBef>
                <a:spcPct val="0"/>
              </a:spcBef>
              <a:spcAft>
                <a:spcPct val="0"/>
              </a:spcAft>
              <a:defRPr>
                <a:solidFill>
                  <a:schemeClr val="tx1"/>
                </a:solidFill>
                <a:latin typeface="Calibri" panose="020F0502020204030204" pitchFamily="34" charset="0"/>
              </a:defRPr>
            </a:lvl8pPr>
            <a:lvl9pPr marL="3883025" indent="-225425" fontAlgn="base">
              <a:spcBef>
                <a:spcPct val="0"/>
              </a:spcBef>
              <a:spcAft>
                <a:spcPct val="0"/>
              </a:spcAft>
              <a:defRPr>
                <a:solidFill>
                  <a:schemeClr val="tx1"/>
                </a:solidFill>
                <a:latin typeface="Calibri" panose="020F0502020204030204" pitchFamily="34" charset="0"/>
              </a:defRPr>
            </a:lvl9pPr>
          </a:lstStyle>
          <a:p>
            <a:fld id="{BB8898AD-D132-4698-8172-E873544C6DE5}" type="slidenum">
              <a:rPr lang="en-US" altLang="en-US"/>
              <a:pPr/>
              <a:t>49</a:t>
            </a:fld>
            <a:endParaRPr lang="en-US" altLang="en-US"/>
          </a:p>
        </p:txBody>
      </p:sp>
    </p:spTree>
    <p:extLst>
      <p:ext uri="{BB962C8B-B14F-4D97-AF65-F5344CB8AC3E}">
        <p14:creationId xmlns:p14="http://schemas.microsoft.com/office/powerpoint/2010/main" val="1969427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39775" indent="-282575">
              <a:defRPr>
                <a:solidFill>
                  <a:schemeClr val="tx1"/>
                </a:solidFill>
                <a:latin typeface="Calibri" panose="020F0502020204030204" pitchFamily="34" charset="0"/>
              </a:defRPr>
            </a:lvl2pPr>
            <a:lvl3pPr marL="1139825" indent="-225425">
              <a:defRPr>
                <a:solidFill>
                  <a:schemeClr val="tx1"/>
                </a:solidFill>
                <a:latin typeface="Calibri" panose="020F0502020204030204" pitchFamily="34" charset="0"/>
              </a:defRPr>
            </a:lvl3pPr>
            <a:lvl4pPr marL="1597025" indent="-225425">
              <a:defRPr>
                <a:solidFill>
                  <a:schemeClr val="tx1"/>
                </a:solidFill>
                <a:latin typeface="Calibri" panose="020F0502020204030204" pitchFamily="34" charset="0"/>
              </a:defRPr>
            </a:lvl4pPr>
            <a:lvl5pPr marL="2054225" indent="-225425">
              <a:defRPr>
                <a:solidFill>
                  <a:schemeClr val="tx1"/>
                </a:solidFill>
                <a:latin typeface="Calibri" panose="020F0502020204030204" pitchFamily="34" charset="0"/>
              </a:defRPr>
            </a:lvl5pPr>
            <a:lvl6pPr marL="2511425" indent="-225425" fontAlgn="base">
              <a:spcBef>
                <a:spcPct val="0"/>
              </a:spcBef>
              <a:spcAft>
                <a:spcPct val="0"/>
              </a:spcAft>
              <a:defRPr>
                <a:solidFill>
                  <a:schemeClr val="tx1"/>
                </a:solidFill>
                <a:latin typeface="Calibri" panose="020F0502020204030204" pitchFamily="34" charset="0"/>
              </a:defRPr>
            </a:lvl6pPr>
            <a:lvl7pPr marL="2968625" indent="-225425" fontAlgn="base">
              <a:spcBef>
                <a:spcPct val="0"/>
              </a:spcBef>
              <a:spcAft>
                <a:spcPct val="0"/>
              </a:spcAft>
              <a:defRPr>
                <a:solidFill>
                  <a:schemeClr val="tx1"/>
                </a:solidFill>
                <a:latin typeface="Calibri" panose="020F0502020204030204" pitchFamily="34" charset="0"/>
              </a:defRPr>
            </a:lvl7pPr>
            <a:lvl8pPr marL="3425825" indent="-225425" fontAlgn="base">
              <a:spcBef>
                <a:spcPct val="0"/>
              </a:spcBef>
              <a:spcAft>
                <a:spcPct val="0"/>
              </a:spcAft>
              <a:defRPr>
                <a:solidFill>
                  <a:schemeClr val="tx1"/>
                </a:solidFill>
                <a:latin typeface="Calibri" panose="020F0502020204030204" pitchFamily="34" charset="0"/>
              </a:defRPr>
            </a:lvl8pPr>
            <a:lvl9pPr marL="3883025" indent="-225425" fontAlgn="base">
              <a:spcBef>
                <a:spcPct val="0"/>
              </a:spcBef>
              <a:spcAft>
                <a:spcPct val="0"/>
              </a:spcAft>
              <a:defRPr>
                <a:solidFill>
                  <a:schemeClr val="tx1"/>
                </a:solidFill>
                <a:latin typeface="Calibri" panose="020F0502020204030204" pitchFamily="34" charset="0"/>
              </a:defRPr>
            </a:lvl9pPr>
          </a:lstStyle>
          <a:p>
            <a:fld id="{8A92ADCD-0D65-4ECD-A326-3CE2A46979A7}" type="slidenum">
              <a:rPr lang="en-US" altLang="en-US"/>
              <a:pPr/>
              <a:t>50</a:t>
            </a:fld>
            <a:endParaRPr lang="en-US" altLang="en-US"/>
          </a:p>
        </p:txBody>
      </p:sp>
    </p:spTree>
    <p:extLst>
      <p:ext uri="{BB962C8B-B14F-4D97-AF65-F5344CB8AC3E}">
        <p14:creationId xmlns:p14="http://schemas.microsoft.com/office/powerpoint/2010/main" val="3798204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Average age of teachers retiring in US is 59</a:t>
            </a: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B67626D-E74C-4AA3-BB39-02360AAA8BA4}" type="slidenum">
              <a:rPr lang="en-US" altLang="en-US"/>
              <a:pPr/>
              <a:t>51</a:t>
            </a:fld>
            <a:endParaRPr lang="en-US" altLang="en-US"/>
          </a:p>
        </p:txBody>
      </p:sp>
    </p:spTree>
    <p:extLst>
      <p:ext uri="{BB962C8B-B14F-4D97-AF65-F5344CB8AC3E}">
        <p14:creationId xmlns:p14="http://schemas.microsoft.com/office/powerpoint/2010/main" val="2542380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AE3CEA-6CD0-4943-AFF5-3CA985CC4D5A}"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3584224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pPr eaLnBrk="1" hangingPunct="1">
              <a:spcBef>
                <a:spcPct val="0"/>
              </a:spcBef>
            </a:pPr>
            <a:endParaRPr lang="en-US" dirty="0" smtClean="0">
              <a:latin typeface="Arial" pitchFamily="34" charset="0"/>
            </a:endParaRPr>
          </a:p>
        </p:txBody>
      </p:sp>
      <p:sp>
        <p:nvSpPr>
          <p:cNvPr id="51204" name="Slide Number Placeholder 3"/>
          <p:cNvSpPr>
            <a:spLocks noGrp="1"/>
          </p:cNvSpPr>
          <p:nvPr>
            <p:ph type="sldNum" sz="quarter" idx="5"/>
          </p:nvPr>
        </p:nvSpPr>
        <p:spPr/>
        <p:txBody>
          <a:bodyPr/>
          <a:lstStyle/>
          <a:p>
            <a:pPr>
              <a:defRPr/>
            </a:pPr>
            <a:fld id="{0EA3F5E3-2827-498A-97B5-6CE1C4D2B822}" type="slidenum">
              <a:rPr lang="en-US" smtClean="0">
                <a:latin typeface="Arial" pitchFamily="34" charset="0"/>
              </a:rPr>
              <a:pPr>
                <a:defRPr/>
              </a:pPr>
              <a:t>17</a:t>
            </a:fld>
            <a:endParaRPr lang="en-US" dirty="0" smtClean="0">
              <a:latin typeface="Arial" pitchFamily="34" charset="0"/>
            </a:endParaRPr>
          </a:p>
        </p:txBody>
      </p:sp>
    </p:spTree>
    <p:extLst>
      <p:ext uri="{BB962C8B-B14F-4D97-AF65-F5344CB8AC3E}">
        <p14:creationId xmlns:p14="http://schemas.microsoft.com/office/powerpoint/2010/main" val="3447791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pPr eaLnBrk="1" hangingPunct="1">
              <a:spcBef>
                <a:spcPct val="0"/>
              </a:spcBef>
            </a:pPr>
            <a:endParaRPr lang="en-US" dirty="0" smtClean="0">
              <a:latin typeface="Arial" pitchFamily="34" charset="0"/>
            </a:endParaRPr>
          </a:p>
        </p:txBody>
      </p:sp>
      <p:sp>
        <p:nvSpPr>
          <p:cNvPr id="52228" name="Slide Number Placeholder 3"/>
          <p:cNvSpPr>
            <a:spLocks noGrp="1"/>
          </p:cNvSpPr>
          <p:nvPr>
            <p:ph type="sldNum" sz="quarter" idx="5"/>
          </p:nvPr>
        </p:nvSpPr>
        <p:spPr/>
        <p:txBody>
          <a:bodyPr/>
          <a:lstStyle/>
          <a:p>
            <a:pPr>
              <a:defRPr/>
            </a:pPr>
            <a:fld id="{8D877FCA-27BA-4999-B07C-04C82B0FCD79}" type="slidenum">
              <a:rPr lang="en-US" smtClean="0">
                <a:latin typeface="Arial" pitchFamily="34" charset="0"/>
              </a:rPr>
              <a:pPr>
                <a:defRPr/>
              </a:pPr>
              <a:t>18</a:t>
            </a:fld>
            <a:endParaRPr lang="en-US" dirty="0" smtClean="0">
              <a:latin typeface="Arial" pitchFamily="34" charset="0"/>
            </a:endParaRPr>
          </a:p>
        </p:txBody>
      </p:sp>
    </p:spTree>
    <p:extLst>
      <p:ext uri="{BB962C8B-B14F-4D97-AF65-F5344CB8AC3E}">
        <p14:creationId xmlns:p14="http://schemas.microsoft.com/office/powerpoint/2010/main" val="531272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fontAlgn="t" hangingPunct="1">
              <a:spcBef>
                <a:spcPct val="0"/>
              </a:spcBef>
            </a:pPr>
            <a:r>
              <a:rPr lang="en-US" b="1" i="1" dirty="0" smtClean="0">
                <a:latin typeface="Arial" pitchFamily="34" charset="0"/>
              </a:rPr>
              <a:t>MCA Reading Proficiency</a:t>
            </a:r>
            <a:endParaRPr lang="en-US" dirty="0" smtClean="0">
              <a:latin typeface="Arial" pitchFamily="34" charset="0"/>
            </a:endParaRPr>
          </a:p>
          <a:p>
            <a:pPr eaLnBrk="1" fontAlgn="t" hangingPunct="1">
              <a:spcBef>
                <a:spcPct val="0"/>
              </a:spcBef>
            </a:pPr>
            <a:endParaRPr lang="en-US" b="1" dirty="0" smtClean="0">
              <a:latin typeface="Arial" pitchFamily="34" charset="0"/>
            </a:endParaRPr>
          </a:p>
          <a:p>
            <a:pPr eaLnBrk="1" fontAlgn="t" hangingPunct="1">
              <a:spcBef>
                <a:spcPct val="0"/>
              </a:spcBef>
            </a:pPr>
            <a:r>
              <a:rPr lang="en-US" b="1" dirty="0" smtClean="0">
                <a:latin typeface="Arial" pitchFamily="34" charset="0"/>
              </a:rPr>
              <a:t>Co-Taught</a:t>
            </a:r>
          </a:p>
          <a:p>
            <a:pPr eaLnBrk="1" fontAlgn="t" hangingPunct="1">
              <a:spcBef>
                <a:spcPct val="0"/>
              </a:spcBef>
            </a:pPr>
            <a:r>
              <a:rPr lang="en-US" b="1" dirty="0" smtClean="0">
                <a:latin typeface="Arial" pitchFamily="34" charset="0"/>
              </a:rPr>
              <a:t>Not </a:t>
            </a:r>
            <a:endParaRPr lang="en-US" dirty="0" smtClean="0">
              <a:latin typeface="Arial" pitchFamily="34" charset="0"/>
            </a:endParaRPr>
          </a:p>
          <a:p>
            <a:pPr eaLnBrk="1" fontAlgn="t" hangingPunct="1">
              <a:spcBef>
                <a:spcPct val="0"/>
              </a:spcBef>
            </a:pPr>
            <a:r>
              <a:rPr lang="en-US" b="1" dirty="0" smtClean="0">
                <a:latin typeface="Arial" pitchFamily="34" charset="0"/>
              </a:rPr>
              <a:t>Co-Taught</a:t>
            </a:r>
          </a:p>
          <a:p>
            <a:pPr eaLnBrk="1" fontAlgn="t" hangingPunct="1">
              <a:spcBef>
                <a:spcPct val="0"/>
              </a:spcBef>
            </a:pPr>
            <a:endParaRPr lang="en-US" b="1" i="1" dirty="0" smtClean="0">
              <a:latin typeface="Arial" pitchFamily="34" charset="0"/>
            </a:endParaRPr>
          </a:p>
          <a:p>
            <a:pPr eaLnBrk="1" fontAlgn="t" hangingPunct="1">
              <a:spcBef>
                <a:spcPct val="0"/>
              </a:spcBef>
            </a:pPr>
            <a:r>
              <a:rPr lang="el-GR" b="1" i="1" smtClean="0">
                <a:latin typeface="Arial" pitchFamily="34" charset="0"/>
              </a:rPr>
              <a:t>χ²</a:t>
            </a:r>
            <a:endParaRPr lang="en-US" b="1" i="1" dirty="0" smtClean="0">
              <a:latin typeface="Arial" pitchFamily="34" charset="0"/>
            </a:endParaRPr>
          </a:p>
          <a:p>
            <a:pPr eaLnBrk="1" hangingPunct="1">
              <a:spcBef>
                <a:spcPct val="0"/>
              </a:spcBef>
            </a:pPr>
            <a:r>
              <a:rPr lang="en-US" dirty="0" smtClean="0">
                <a:latin typeface="Arial" pitchFamily="34" charset="0"/>
              </a:rPr>
              <a:t>2004-2005</a:t>
            </a:r>
          </a:p>
          <a:p>
            <a:pPr eaLnBrk="1" fontAlgn="t" hangingPunct="1">
              <a:spcBef>
                <a:spcPct val="0"/>
              </a:spcBef>
            </a:pPr>
            <a:r>
              <a:rPr lang="en-US" dirty="0" smtClean="0">
                <a:latin typeface="Arial" pitchFamily="34" charset="0"/>
              </a:rPr>
              <a:t>82.1%   (N=318)</a:t>
            </a:r>
          </a:p>
          <a:p>
            <a:pPr eaLnBrk="1" fontAlgn="t" hangingPunct="1">
              <a:spcBef>
                <a:spcPct val="0"/>
              </a:spcBef>
            </a:pPr>
            <a:r>
              <a:rPr lang="en-US" dirty="0" smtClean="0">
                <a:latin typeface="Arial" pitchFamily="34" charset="0"/>
              </a:rPr>
              <a:t>74.7% (N=1035)</a:t>
            </a:r>
          </a:p>
          <a:p>
            <a:pPr eaLnBrk="1" fontAlgn="t" hangingPunct="1">
              <a:spcBef>
                <a:spcPct val="0"/>
              </a:spcBef>
            </a:pPr>
            <a:r>
              <a:rPr lang="en-US" dirty="0" smtClean="0">
                <a:latin typeface="Arial" pitchFamily="34" charset="0"/>
              </a:rPr>
              <a:t>.002</a:t>
            </a:r>
          </a:p>
          <a:p>
            <a:pPr eaLnBrk="1" hangingPunct="1">
              <a:spcBef>
                <a:spcPct val="0"/>
              </a:spcBef>
            </a:pPr>
            <a:r>
              <a:rPr lang="en-US" dirty="0" smtClean="0">
                <a:latin typeface="Arial" pitchFamily="34" charset="0"/>
              </a:rPr>
              <a:t>2005-2006</a:t>
            </a:r>
          </a:p>
          <a:p>
            <a:pPr eaLnBrk="1" fontAlgn="t" hangingPunct="1">
              <a:spcBef>
                <a:spcPct val="0"/>
              </a:spcBef>
            </a:pPr>
            <a:r>
              <a:rPr lang="en-US" dirty="0" smtClean="0">
                <a:latin typeface="Arial" pitchFamily="34" charset="0"/>
              </a:rPr>
              <a:t>78.7% (N=484)</a:t>
            </a:r>
          </a:p>
          <a:p>
            <a:pPr eaLnBrk="1" fontAlgn="t" hangingPunct="1">
              <a:spcBef>
                <a:spcPct val="0"/>
              </a:spcBef>
            </a:pPr>
            <a:r>
              <a:rPr lang="en-US" dirty="0" smtClean="0">
                <a:latin typeface="Arial" pitchFamily="34" charset="0"/>
              </a:rPr>
              <a:t>72.7% (N=1597)</a:t>
            </a:r>
          </a:p>
          <a:p>
            <a:pPr eaLnBrk="1" fontAlgn="t" hangingPunct="1">
              <a:spcBef>
                <a:spcPct val="0"/>
              </a:spcBef>
            </a:pPr>
            <a:r>
              <a:rPr lang="en-US" dirty="0" smtClean="0">
                <a:latin typeface="Arial" pitchFamily="34" charset="0"/>
              </a:rPr>
              <a:t>.004</a:t>
            </a:r>
          </a:p>
          <a:p>
            <a:pPr eaLnBrk="1" hangingPunct="1">
              <a:spcBef>
                <a:spcPct val="0"/>
              </a:spcBef>
            </a:pPr>
            <a:r>
              <a:rPr lang="en-US" dirty="0" smtClean="0">
                <a:latin typeface="Arial" pitchFamily="34" charset="0"/>
              </a:rPr>
              <a:t>2006-2007</a:t>
            </a:r>
          </a:p>
          <a:p>
            <a:pPr eaLnBrk="1" fontAlgn="t" hangingPunct="1">
              <a:spcBef>
                <a:spcPct val="0"/>
              </a:spcBef>
            </a:pPr>
            <a:r>
              <a:rPr lang="en-US" dirty="0" smtClean="0">
                <a:latin typeface="Arial" pitchFamily="34" charset="0"/>
              </a:rPr>
              <a:t>74.9% (N=398)</a:t>
            </a:r>
          </a:p>
          <a:p>
            <a:pPr eaLnBrk="1" fontAlgn="t" hangingPunct="1">
              <a:spcBef>
                <a:spcPct val="0"/>
              </a:spcBef>
            </a:pPr>
            <a:r>
              <a:rPr lang="en-US" dirty="0" smtClean="0">
                <a:latin typeface="Arial" pitchFamily="34" charset="0"/>
              </a:rPr>
              <a:t>64.1% (N=1937)</a:t>
            </a:r>
          </a:p>
          <a:p>
            <a:pPr eaLnBrk="1" fontAlgn="t" hangingPunct="1">
              <a:spcBef>
                <a:spcPct val="0"/>
              </a:spcBef>
            </a:pPr>
            <a:r>
              <a:rPr lang="en-US" dirty="0" smtClean="0">
                <a:latin typeface="Arial" pitchFamily="34" charset="0"/>
              </a:rPr>
              <a:t>.001</a:t>
            </a:r>
          </a:p>
          <a:p>
            <a:pPr eaLnBrk="1" hangingPunct="1">
              <a:spcBef>
                <a:spcPct val="0"/>
              </a:spcBef>
            </a:pPr>
            <a:endParaRPr lang="en-US" dirty="0" smtClean="0">
              <a:latin typeface="Arial" pitchFamily="34" charset="0"/>
            </a:endParaRPr>
          </a:p>
        </p:txBody>
      </p:sp>
      <p:sp>
        <p:nvSpPr>
          <p:cNvPr id="53252" name="Slide Number Placeholder 3"/>
          <p:cNvSpPr>
            <a:spLocks noGrp="1"/>
          </p:cNvSpPr>
          <p:nvPr>
            <p:ph type="sldNum" sz="quarter" idx="5"/>
          </p:nvPr>
        </p:nvSpPr>
        <p:spPr/>
        <p:txBody>
          <a:bodyPr/>
          <a:lstStyle/>
          <a:p>
            <a:pPr>
              <a:defRPr/>
            </a:pPr>
            <a:fld id="{461AE64E-636D-464D-8F61-0E13A75198C5}" type="slidenum">
              <a:rPr lang="en-US" smtClean="0">
                <a:latin typeface="Arial" pitchFamily="34" charset="0"/>
              </a:rPr>
              <a:pPr>
                <a:defRPr/>
              </a:pPr>
              <a:t>19</a:t>
            </a:fld>
            <a:endParaRPr lang="en-US" dirty="0" smtClean="0">
              <a:latin typeface="Arial" pitchFamily="34" charset="0"/>
            </a:endParaRPr>
          </a:p>
        </p:txBody>
      </p:sp>
    </p:spTree>
    <p:extLst>
      <p:ext uri="{BB962C8B-B14F-4D97-AF65-F5344CB8AC3E}">
        <p14:creationId xmlns:p14="http://schemas.microsoft.com/office/powerpoint/2010/main" val="3692564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5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Who</a:t>
            </a:r>
          </a:p>
        </p:txBody>
      </p:sp>
      <p:sp>
        <p:nvSpPr>
          <p:cNvPr id="305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34926" indent="-282664" eaLnBrk="0" hangingPunct="0">
              <a:spcBef>
                <a:spcPct val="30000"/>
              </a:spcBef>
              <a:defRPr sz="1200">
                <a:solidFill>
                  <a:schemeClr val="tx1"/>
                </a:solidFill>
                <a:latin typeface="Calibri" panose="020F0502020204030204" pitchFamily="34" charset="0"/>
              </a:defRPr>
            </a:lvl2pPr>
            <a:lvl3pPr marL="1130656" indent="-226131" eaLnBrk="0" hangingPunct="0">
              <a:spcBef>
                <a:spcPct val="30000"/>
              </a:spcBef>
              <a:defRPr sz="1200">
                <a:solidFill>
                  <a:schemeClr val="tx1"/>
                </a:solidFill>
                <a:latin typeface="Calibri" panose="020F0502020204030204" pitchFamily="34" charset="0"/>
              </a:defRPr>
            </a:lvl3pPr>
            <a:lvl4pPr marL="1582918" indent="-226131" eaLnBrk="0" hangingPunct="0">
              <a:spcBef>
                <a:spcPct val="30000"/>
              </a:spcBef>
              <a:defRPr sz="1200">
                <a:solidFill>
                  <a:schemeClr val="tx1"/>
                </a:solidFill>
                <a:latin typeface="Calibri" panose="020F0502020204030204" pitchFamily="34" charset="0"/>
              </a:defRPr>
            </a:lvl4pPr>
            <a:lvl5pPr marL="2035180" indent="-226131" eaLnBrk="0" hangingPunct="0">
              <a:spcBef>
                <a:spcPct val="30000"/>
              </a:spcBef>
              <a:defRPr sz="1200">
                <a:solidFill>
                  <a:schemeClr val="tx1"/>
                </a:solidFill>
                <a:latin typeface="Calibri" panose="020F0502020204030204" pitchFamily="34" charset="0"/>
              </a:defRPr>
            </a:lvl5pPr>
            <a:lvl6pPr marL="2487442" indent="-226131" eaLnBrk="0" fontAlgn="base" hangingPunct="0">
              <a:spcBef>
                <a:spcPct val="30000"/>
              </a:spcBef>
              <a:spcAft>
                <a:spcPct val="0"/>
              </a:spcAft>
              <a:defRPr sz="1200">
                <a:solidFill>
                  <a:schemeClr val="tx1"/>
                </a:solidFill>
                <a:latin typeface="Calibri" panose="020F0502020204030204" pitchFamily="34" charset="0"/>
              </a:defRPr>
            </a:lvl6pPr>
            <a:lvl7pPr marL="2939705" indent="-226131" eaLnBrk="0" fontAlgn="base" hangingPunct="0">
              <a:spcBef>
                <a:spcPct val="30000"/>
              </a:spcBef>
              <a:spcAft>
                <a:spcPct val="0"/>
              </a:spcAft>
              <a:defRPr sz="1200">
                <a:solidFill>
                  <a:schemeClr val="tx1"/>
                </a:solidFill>
                <a:latin typeface="Calibri" panose="020F0502020204030204" pitchFamily="34" charset="0"/>
              </a:defRPr>
            </a:lvl7pPr>
            <a:lvl8pPr marL="3391967" indent="-226131" eaLnBrk="0" fontAlgn="base" hangingPunct="0">
              <a:spcBef>
                <a:spcPct val="30000"/>
              </a:spcBef>
              <a:spcAft>
                <a:spcPct val="0"/>
              </a:spcAft>
              <a:defRPr sz="1200">
                <a:solidFill>
                  <a:schemeClr val="tx1"/>
                </a:solidFill>
                <a:latin typeface="Calibri" panose="020F0502020204030204" pitchFamily="34" charset="0"/>
              </a:defRPr>
            </a:lvl8pPr>
            <a:lvl9pPr marL="3844229" indent="-226131"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D468CFB8-2B03-4F0E-ACD9-B18BDE956E49}" type="slidenum">
              <a:rPr lang="en-US" altLang="en-US"/>
              <a:pPr eaLnBrk="1" hangingPunct="1">
                <a:spcBef>
                  <a:spcPct val="0"/>
                </a:spcBef>
              </a:pPr>
              <a:t>22</a:t>
            </a:fld>
            <a:endParaRPr lang="en-US" altLang="en-US"/>
          </a:p>
        </p:txBody>
      </p:sp>
    </p:spTree>
    <p:extLst>
      <p:ext uri="{BB962C8B-B14F-4D97-AF65-F5344CB8AC3E}">
        <p14:creationId xmlns:p14="http://schemas.microsoft.com/office/powerpoint/2010/main" val="524240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6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who</a:t>
            </a:r>
          </a:p>
        </p:txBody>
      </p:sp>
      <p:sp>
        <p:nvSpPr>
          <p:cNvPr id="306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34926" indent="-282664" eaLnBrk="0" hangingPunct="0">
              <a:spcBef>
                <a:spcPct val="30000"/>
              </a:spcBef>
              <a:defRPr sz="1200">
                <a:solidFill>
                  <a:schemeClr val="tx1"/>
                </a:solidFill>
                <a:latin typeface="Calibri" panose="020F0502020204030204" pitchFamily="34" charset="0"/>
              </a:defRPr>
            </a:lvl2pPr>
            <a:lvl3pPr marL="1130656" indent="-226131" eaLnBrk="0" hangingPunct="0">
              <a:spcBef>
                <a:spcPct val="30000"/>
              </a:spcBef>
              <a:defRPr sz="1200">
                <a:solidFill>
                  <a:schemeClr val="tx1"/>
                </a:solidFill>
                <a:latin typeface="Calibri" panose="020F0502020204030204" pitchFamily="34" charset="0"/>
              </a:defRPr>
            </a:lvl3pPr>
            <a:lvl4pPr marL="1582918" indent="-226131" eaLnBrk="0" hangingPunct="0">
              <a:spcBef>
                <a:spcPct val="30000"/>
              </a:spcBef>
              <a:defRPr sz="1200">
                <a:solidFill>
                  <a:schemeClr val="tx1"/>
                </a:solidFill>
                <a:latin typeface="Calibri" panose="020F0502020204030204" pitchFamily="34" charset="0"/>
              </a:defRPr>
            </a:lvl4pPr>
            <a:lvl5pPr marL="2035180" indent="-226131" eaLnBrk="0" hangingPunct="0">
              <a:spcBef>
                <a:spcPct val="30000"/>
              </a:spcBef>
              <a:defRPr sz="1200">
                <a:solidFill>
                  <a:schemeClr val="tx1"/>
                </a:solidFill>
                <a:latin typeface="Calibri" panose="020F0502020204030204" pitchFamily="34" charset="0"/>
              </a:defRPr>
            </a:lvl5pPr>
            <a:lvl6pPr marL="2487442" indent="-226131" eaLnBrk="0" fontAlgn="base" hangingPunct="0">
              <a:spcBef>
                <a:spcPct val="30000"/>
              </a:spcBef>
              <a:spcAft>
                <a:spcPct val="0"/>
              </a:spcAft>
              <a:defRPr sz="1200">
                <a:solidFill>
                  <a:schemeClr val="tx1"/>
                </a:solidFill>
                <a:latin typeface="Calibri" panose="020F0502020204030204" pitchFamily="34" charset="0"/>
              </a:defRPr>
            </a:lvl6pPr>
            <a:lvl7pPr marL="2939705" indent="-226131" eaLnBrk="0" fontAlgn="base" hangingPunct="0">
              <a:spcBef>
                <a:spcPct val="30000"/>
              </a:spcBef>
              <a:spcAft>
                <a:spcPct val="0"/>
              </a:spcAft>
              <a:defRPr sz="1200">
                <a:solidFill>
                  <a:schemeClr val="tx1"/>
                </a:solidFill>
                <a:latin typeface="Calibri" panose="020F0502020204030204" pitchFamily="34" charset="0"/>
              </a:defRPr>
            </a:lvl7pPr>
            <a:lvl8pPr marL="3391967" indent="-226131" eaLnBrk="0" fontAlgn="base" hangingPunct="0">
              <a:spcBef>
                <a:spcPct val="30000"/>
              </a:spcBef>
              <a:spcAft>
                <a:spcPct val="0"/>
              </a:spcAft>
              <a:defRPr sz="1200">
                <a:solidFill>
                  <a:schemeClr val="tx1"/>
                </a:solidFill>
                <a:latin typeface="Calibri" panose="020F0502020204030204" pitchFamily="34" charset="0"/>
              </a:defRPr>
            </a:lvl8pPr>
            <a:lvl9pPr marL="3844229" indent="-226131"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4C4226ED-BED7-4A31-9AC3-023C5FCE9AF2}" type="slidenum">
              <a:rPr lang="en-US" altLang="en-US"/>
              <a:pPr eaLnBrk="1" hangingPunct="1">
                <a:spcBef>
                  <a:spcPct val="0"/>
                </a:spcBef>
              </a:pPr>
              <a:t>23</a:t>
            </a:fld>
            <a:endParaRPr lang="en-US" altLang="en-US"/>
          </a:p>
        </p:txBody>
      </p:sp>
    </p:spTree>
    <p:extLst>
      <p:ext uri="{BB962C8B-B14F-4D97-AF65-F5344CB8AC3E}">
        <p14:creationId xmlns:p14="http://schemas.microsoft.com/office/powerpoint/2010/main" val="900573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76F2D2-35C7-47BA-B225-102C0CC2EFE3}" type="slidenum">
              <a:rPr lang="en-US" altLang="en-US" smtClean="0"/>
              <a:pPr/>
              <a:t>28</a:t>
            </a:fld>
            <a:endParaRPr lang="en-US" altLang="en-US"/>
          </a:p>
        </p:txBody>
      </p:sp>
    </p:spTree>
    <p:extLst>
      <p:ext uri="{BB962C8B-B14F-4D97-AF65-F5344CB8AC3E}">
        <p14:creationId xmlns:p14="http://schemas.microsoft.com/office/powerpoint/2010/main" val="2735966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Move to the environment part</a:t>
            </a:r>
          </a:p>
        </p:txBody>
      </p:sp>
      <p:sp>
        <p:nvSpPr>
          <p:cNvPr id="317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34926" indent="-282664" eaLnBrk="0" hangingPunct="0">
              <a:spcBef>
                <a:spcPct val="30000"/>
              </a:spcBef>
              <a:defRPr sz="1200">
                <a:solidFill>
                  <a:schemeClr val="tx1"/>
                </a:solidFill>
                <a:latin typeface="Calibri" panose="020F0502020204030204" pitchFamily="34" charset="0"/>
              </a:defRPr>
            </a:lvl2pPr>
            <a:lvl3pPr marL="1130656" indent="-226131" eaLnBrk="0" hangingPunct="0">
              <a:spcBef>
                <a:spcPct val="30000"/>
              </a:spcBef>
              <a:defRPr sz="1200">
                <a:solidFill>
                  <a:schemeClr val="tx1"/>
                </a:solidFill>
                <a:latin typeface="Calibri" panose="020F0502020204030204" pitchFamily="34" charset="0"/>
              </a:defRPr>
            </a:lvl3pPr>
            <a:lvl4pPr marL="1582918" indent="-226131" eaLnBrk="0" hangingPunct="0">
              <a:spcBef>
                <a:spcPct val="30000"/>
              </a:spcBef>
              <a:defRPr sz="1200">
                <a:solidFill>
                  <a:schemeClr val="tx1"/>
                </a:solidFill>
                <a:latin typeface="Calibri" panose="020F0502020204030204" pitchFamily="34" charset="0"/>
              </a:defRPr>
            </a:lvl4pPr>
            <a:lvl5pPr marL="2035180" indent="-226131" eaLnBrk="0" hangingPunct="0">
              <a:spcBef>
                <a:spcPct val="30000"/>
              </a:spcBef>
              <a:defRPr sz="1200">
                <a:solidFill>
                  <a:schemeClr val="tx1"/>
                </a:solidFill>
                <a:latin typeface="Calibri" panose="020F0502020204030204" pitchFamily="34" charset="0"/>
              </a:defRPr>
            </a:lvl5pPr>
            <a:lvl6pPr marL="2487442" indent="-226131" eaLnBrk="0" fontAlgn="base" hangingPunct="0">
              <a:spcBef>
                <a:spcPct val="30000"/>
              </a:spcBef>
              <a:spcAft>
                <a:spcPct val="0"/>
              </a:spcAft>
              <a:defRPr sz="1200">
                <a:solidFill>
                  <a:schemeClr val="tx1"/>
                </a:solidFill>
                <a:latin typeface="Calibri" panose="020F0502020204030204" pitchFamily="34" charset="0"/>
              </a:defRPr>
            </a:lvl6pPr>
            <a:lvl7pPr marL="2939705" indent="-226131" eaLnBrk="0" fontAlgn="base" hangingPunct="0">
              <a:spcBef>
                <a:spcPct val="30000"/>
              </a:spcBef>
              <a:spcAft>
                <a:spcPct val="0"/>
              </a:spcAft>
              <a:defRPr sz="1200">
                <a:solidFill>
                  <a:schemeClr val="tx1"/>
                </a:solidFill>
                <a:latin typeface="Calibri" panose="020F0502020204030204" pitchFamily="34" charset="0"/>
              </a:defRPr>
            </a:lvl7pPr>
            <a:lvl8pPr marL="3391967" indent="-226131" eaLnBrk="0" fontAlgn="base" hangingPunct="0">
              <a:spcBef>
                <a:spcPct val="30000"/>
              </a:spcBef>
              <a:spcAft>
                <a:spcPct val="0"/>
              </a:spcAft>
              <a:defRPr sz="1200">
                <a:solidFill>
                  <a:schemeClr val="tx1"/>
                </a:solidFill>
                <a:latin typeface="Calibri" panose="020F0502020204030204" pitchFamily="34" charset="0"/>
              </a:defRPr>
            </a:lvl8pPr>
            <a:lvl9pPr marL="3844229" indent="-226131"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74CA664A-3DD9-4851-B40A-D24E2D10C6E7}" type="slidenum">
              <a:rPr lang="en-US" altLang="en-US"/>
              <a:pPr eaLnBrk="1" hangingPunct="1">
                <a:spcBef>
                  <a:spcPct val="0"/>
                </a:spcBef>
              </a:pPr>
              <a:t>29</a:t>
            </a:fld>
            <a:endParaRPr lang="en-US" altLang="en-US"/>
          </a:p>
        </p:txBody>
      </p:sp>
    </p:spTree>
    <p:extLst>
      <p:ext uri="{BB962C8B-B14F-4D97-AF65-F5344CB8AC3E}">
        <p14:creationId xmlns:p14="http://schemas.microsoft.com/office/powerpoint/2010/main" val="3508598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8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a:p>
            <a:pPr eaLnBrk="1" hangingPunct="1"/>
            <a:r>
              <a:rPr lang="en-US" altLang="en-US" smtClean="0"/>
              <a:t>An administrator might serve as a coach… but some districts hire Academic Coaches </a:t>
            </a:r>
          </a:p>
          <a:p>
            <a:pPr eaLnBrk="1" hangingPunct="1"/>
            <a:r>
              <a:rPr lang="en-US" altLang="en-US" smtClean="0"/>
              <a:t>Each member of the team has particular roles that provide the foundation for a successful experience. Because the team works together it is important to know the responsibilities and expectations for each member. </a:t>
            </a:r>
          </a:p>
        </p:txBody>
      </p:sp>
      <p:sp>
        <p:nvSpPr>
          <p:cNvPr id="318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34926" indent="-282664" eaLnBrk="0" hangingPunct="0">
              <a:spcBef>
                <a:spcPct val="30000"/>
              </a:spcBef>
              <a:defRPr sz="1200">
                <a:solidFill>
                  <a:schemeClr val="tx1"/>
                </a:solidFill>
                <a:latin typeface="Calibri" panose="020F0502020204030204" pitchFamily="34" charset="0"/>
              </a:defRPr>
            </a:lvl2pPr>
            <a:lvl3pPr marL="1130656" indent="-226131" eaLnBrk="0" hangingPunct="0">
              <a:spcBef>
                <a:spcPct val="30000"/>
              </a:spcBef>
              <a:defRPr sz="1200">
                <a:solidFill>
                  <a:schemeClr val="tx1"/>
                </a:solidFill>
                <a:latin typeface="Calibri" panose="020F0502020204030204" pitchFamily="34" charset="0"/>
              </a:defRPr>
            </a:lvl3pPr>
            <a:lvl4pPr marL="1582918" indent="-226131" eaLnBrk="0" hangingPunct="0">
              <a:spcBef>
                <a:spcPct val="30000"/>
              </a:spcBef>
              <a:defRPr sz="1200">
                <a:solidFill>
                  <a:schemeClr val="tx1"/>
                </a:solidFill>
                <a:latin typeface="Calibri" panose="020F0502020204030204" pitchFamily="34" charset="0"/>
              </a:defRPr>
            </a:lvl4pPr>
            <a:lvl5pPr marL="2035180" indent="-226131" eaLnBrk="0" hangingPunct="0">
              <a:spcBef>
                <a:spcPct val="30000"/>
              </a:spcBef>
              <a:defRPr sz="1200">
                <a:solidFill>
                  <a:schemeClr val="tx1"/>
                </a:solidFill>
                <a:latin typeface="Calibri" panose="020F0502020204030204" pitchFamily="34" charset="0"/>
              </a:defRPr>
            </a:lvl5pPr>
            <a:lvl6pPr marL="2487442" indent="-226131" eaLnBrk="0" fontAlgn="base" hangingPunct="0">
              <a:spcBef>
                <a:spcPct val="30000"/>
              </a:spcBef>
              <a:spcAft>
                <a:spcPct val="0"/>
              </a:spcAft>
              <a:defRPr sz="1200">
                <a:solidFill>
                  <a:schemeClr val="tx1"/>
                </a:solidFill>
                <a:latin typeface="Calibri" panose="020F0502020204030204" pitchFamily="34" charset="0"/>
              </a:defRPr>
            </a:lvl6pPr>
            <a:lvl7pPr marL="2939705" indent="-226131" eaLnBrk="0" fontAlgn="base" hangingPunct="0">
              <a:spcBef>
                <a:spcPct val="30000"/>
              </a:spcBef>
              <a:spcAft>
                <a:spcPct val="0"/>
              </a:spcAft>
              <a:defRPr sz="1200">
                <a:solidFill>
                  <a:schemeClr val="tx1"/>
                </a:solidFill>
                <a:latin typeface="Calibri" panose="020F0502020204030204" pitchFamily="34" charset="0"/>
              </a:defRPr>
            </a:lvl7pPr>
            <a:lvl8pPr marL="3391967" indent="-226131" eaLnBrk="0" fontAlgn="base" hangingPunct="0">
              <a:spcBef>
                <a:spcPct val="30000"/>
              </a:spcBef>
              <a:spcAft>
                <a:spcPct val="0"/>
              </a:spcAft>
              <a:defRPr sz="1200">
                <a:solidFill>
                  <a:schemeClr val="tx1"/>
                </a:solidFill>
                <a:latin typeface="Calibri" panose="020F0502020204030204" pitchFamily="34" charset="0"/>
              </a:defRPr>
            </a:lvl8pPr>
            <a:lvl9pPr marL="3844229" indent="-226131"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A7524A49-BFF0-4067-88D2-6EC59833D2A0}" type="slidenum">
              <a:rPr lang="en-US" altLang="en-US">
                <a:solidFill>
                  <a:srgbClr val="000000"/>
                </a:solidFill>
              </a:rPr>
              <a:pPr eaLnBrk="1" hangingPunct="1">
                <a:spcBef>
                  <a:spcPct val="0"/>
                </a:spcBef>
              </a:pPr>
              <a:t>30</a:t>
            </a:fld>
            <a:endParaRPr lang="en-US" altLang="en-US">
              <a:solidFill>
                <a:srgbClr val="000000"/>
              </a:solidFill>
            </a:endParaRPr>
          </a:p>
        </p:txBody>
      </p:sp>
    </p:spTree>
    <p:extLst>
      <p:ext uri="{BB962C8B-B14F-4D97-AF65-F5344CB8AC3E}">
        <p14:creationId xmlns:p14="http://schemas.microsoft.com/office/powerpoint/2010/main" val="728657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3266209" y="6588125"/>
            <a:ext cx="5905500" cy="346075"/>
          </a:xfrm>
        </p:spPr>
        <p:txBody>
          <a:bodyPr/>
          <a:lstStyle>
            <a:lvl1pPr algn="ctr">
              <a:defRPr sz="900">
                <a:solidFill>
                  <a:schemeClr val="tx1"/>
                </a:solidFill>
                <a:latin typeface="Comic Sans MS" panose="030F0702030302020204" pitchFamily="66" charset="0"/>
              </a:defRPr>
            </a:lvl1pPr>
          </a:lstStyle>
          <a:p>
            <a:pPr>
              <a:defRPr/>
            </a:pPr>
            <a:r>
              <a:rPr lang="en-US" dirty="0" smtClean="0"/>
              <a:t>Copyright 2018, TWH Consulting/Co-Teaching and The Academy for Co-Teaching and Collaboration, SCSU</a:t>
            </a:r>
            <a:endParaRPr lang="en-US" dirty="0"/>
          </a:p>
        </p:txBody>
      </p:sp>
    </p:spTree>
    <p:extLst>
      <p:ext uri="{BB962C8B-B14F-4D97-AF65-F5344CB8AC3E}">
        <p14:creationId xmlns:p14="http://schemas.microsoft.com/office/powerpoint/2010/main" val="329591162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pic>
        <p:nvPicPr>
          <p:cNvPr id="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71438"/>
            <a:ext cx="8991600" cy="671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381000" y="381000"/>
            <a:ext cx="8382000" cy="6138863"/>
          </a:xfrm>
          <a:prstGeom prst="rect">
            <a:avLst/>
          </a:prstGeom>
          <a:solidFill>
            <a:schemeClr val="bg1"/>
          </a:solidFill>
          <a:ln w="7620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ts val="3200"/>
              </a:lnSpc>
              <a:spcBef>
                <a:spcPts val="0"/>
              </a:spcBef>
              <a:spcAft>
                <a:spcPts val="0"/>
              </a:spcAft>
              <a:defRPr/>
            </a:pPr>
            <a:endParaRPr lang="en-US" altLang="en-US" sz="2000" dirty="0">
              <a:solidFill>
                <a:srgbClr val="002060"/>
              </a:solidFill>
              <a:latin typeface="Comic Sans MS" panose="030F0702030302020204" pitchFamily="66" charset="0"/>
            </a:endParaRPr>
          </a:p>
        </p:txBody>
      </p:sp>
      <p:sp>
        <p:nvSpPr>
          <p:cNvPr id="4" name="Rectangle 3"/>
          <p:cNvSpPr>
            <a:spLocks noChangeArrowheads="1"/>
          </p:cNvSpPr>
          <p:nvPr userDrawn="1"/>
        </p:nvSpPr>
        <p:spPr bwMode="auto">
          <a:xfrm>
            <a:off x="2667000" y="6537797"/>
            <a:ext cx="69342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a:t>
            </a:r>
            <a:r>
              <a:rPr lang="en-US" altLang="en-US" sz="900" baseline="0" dirty="0" smtClean="0">
                <a:latin typeface="Comic Sans MS" panose="030F0702030302020204" pitchFamily="66" charset="0"/>
              </a:rPr>
              <a:t>       </a:t>
            </a:r>
            <a:r>
              <a:rPr lang="en-US" altLang="en-US" sz="900" dirty="0" smtClean="0">
                <a:latin typeface="Comic Sans MS" panose="030F0702030302020204" pitchFamily="66" charset="0"/>
              </a:rPr>
              <a:t>Co-Teaching and The Academy for Co-Teaching and   Collaboration, SCSU</a:t>
            </a:r>
          </a:p>
        </p:txBody>
      </p:sp>
    </p:spTree>
    <p:extLst>
      <p:ext uri="{BB962C8B-B14F-4D97-AF65-F5344CB8AC3E}">
        <p14:creationId xmlns:p14="http://schemas.microsoft.com/office/powerpoint/2010/main" val="29240494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1821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381000" y="381000"/>
            <a:ext cx="8382000" cy="6138863"/>
          </a:xfrm>
          <a:prstGeom prst="rect">
            <a:avLst/>
          </a:prstGeom>
          <a:solidFill>
            <a:schemeClr val="bg1"/>
          </a:solidFill>
          <a:ln w="7620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ts val="3200"/>
              </a:lnSpc>
              <a:spcBef>
                <a:spcPts val="0"/>
              </a:spcBef>
              <a:spcAft>
                <a:spcPts val="0"/>
              </a:spcAft>
              <a:defRPr/>
            </a:pPr>
            <a:endParaRPr lang="en-US" altLang="en-US" sz="2000" dirty="0">
              <a:solidFill>
                <a:srgbClr val="002060"/>
              </a:solidFill>
              <a:latin typeface="Comic Sans MS" panose="030F0702030302020204" pitchFamily="66" charset="0"/>
            </a:endParaRPr>
          </a:p>
        </p:txBody>
      </p:sp>
      <p:sp>
        <p:nvSpPr>
          <p:cNvPr id="4" name="Rectangle 3"/>
          <p:cNvSpPr>
            <a:spLocks noChangeArrowheads="1"/>
          </p:cNvSpPr>
          <p:nvPr userDrawn="1"/>
        </p:nvSpPr>
        <p:spPr bwMode="auto">
          <a:xfrm>
            <a:off x="3124200" y="6573515"/>
            <a:ext cx="5867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162648337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6513"/>
            <a:ext cx="9144000" cy="6894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2971800" y="6324600"/>
            <a:ext cx="5867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283149637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76200"/>
            <a:ext cx="899160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124200" y="6230938"/>
            <a:ext cx="6950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1000" dirty="0" smtClean="0"/>
              <a:t>Copyright 2018, </a:t>
            </a:r>
            <a:r>
              <a:rPr lang="en-US" altLang="en-US" sz="1000" dirty="0" smtClean="0"/>
              <a:t>TWH Consulting/Co-Teaching and The Academy for Co-Teaching and Collaboration, SCSU</a:t>
            </a:r>
          </a:p>
        </p:txBody>
      </p:sp>
    </p:spTree>
    <p:extLst>
      <p:ext uri="{BB962C8B-B14F-4D97-AF65-F5344CB8AC3E}">
        <p14:creationId xmlns:p14="http://schemas.microsoft.com/office/powerpoint/2010/main" val="131669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76200"/>
            <a:ext cx="899160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2895600" y="6550968"/>
            <a:ext cx="69500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b="0" dirty="0" smtClean="0">
                <a:solidFill>
                  <a:schemeClr val="bg1"/>
                </a:solidFill>
                <a:latin typeface="Comic Sans MS" panose="030F0702030302020204" pitchFamily="66" charset="0"/>
              </a:rPr>
              <a:t>Copyright 2018, </a:t>
            </a:r>
            <a:r>
              <a:rPr lang="en-US" altLang="en-US" sz="900" b="0" dirty="0" smtClean="0">
                <a:solidFill>
                  <a:schemeClr val="bg1"/>
                </a:solidFill>
                <a:latin typeface="Comic Sans MS" panose="030F0702030302020204" pitchFamily="66" charset="0"/>
              </a:rPr>
              <a:t>TWH Consulting/Co-Teaching and The Academy for Co-Teaching and Collaboration, SCSU</a:t>
            </a:r>
          </a:p>
        </p:txBody>
      </p:sp>
    </p:spTree>
    <p:extLst>
      <p:ext uri="{BB962C8B-B14F-4D97-AF65-F5344CB8AC3E}">
        <p14:creationId xmlns:p14="http://schemas.microsoft.com/office/powerpoint/2010/main" val="256163094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75" y="65088"/>
            <a:ext cx="8963025" cy="6792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111500" y="6342063"/>
            <a:ext cx="6950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1000" dirty="0" smtClean="0"/>
              <a:t>Copyright 2018, </a:t>
            </a:r>
            <a:r>
              <a:rPr lang="en-US" altLang="en-US" sz="1000" dirty="0" smtClean="0"/>
              <a:t>TWH Consulting/Co-Teaching and The Academy for Co-Teaching and Collaboration, SCSU</a:t>
            </a:r>
          </a:p>
        </p:txBody>
      </p:sp>
    </p:spTree>
    <p:extLst>
      <p:ext uri="{BB962C8B-B14F-4D97-AF65-F5344CB8AC3E}">
        <p14:creationId xmlns:p14="http://schemas.microsoft.com/office/powerpoint/2010/main" val="4619353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93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048000" y="6324600"/>
            <a:ext cx="69500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96188960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04800"/>
            <a:ext cx="9144000" cy="6511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7"/>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362200" y="76200"/>
            <a:ext cx="4343400"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a:spLocks noChangeArrowheads="1"/>
          </p:cNvSpPr>
          <p:nvPr userDrawn="1"/>
        </p:nvSpPr>
        <p:spPr bwMode="auto">
          <a:xfrm>
            <a:off x="3184525" y="6248400"/>
            <a:ext cx="6950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1000" dirty="0" smtClean="0"/>
              <a:t>Copyright 2018, </a:t>
            </a:r>
            <a:r>
              <a:rPr lang="en-US" altLang="en-US" sz="1000" dirty="0" smtClean="0"/>
              <a:t>TWH Consulting/Co-Teaching and The Academy for Co-Teaching and Collaboration, SCSU</a:t>
            </a:r>
          </a:p>
        </p:txBody>
      </p:sp>
    </p:spTree>
    <p:extLst>
      <p:ext uri="{BB962C8B-B14F-4D97-AF65-F5344CB8AC3E}">
        <p14:creationId xmlns:p14="http://schemas.microsoft.com/office/powerpoint/2010/main" val="29321034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863" y="304800"/>
            <a:ext cx="9058275" cy="655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4"/>
          <p:cNvPicPr>
            <a:picLocks noChangeAspect="1" noChangeArrowheads="1"/>
          </p:cNvPicPr>
          <p:nvPr userDrawn="1"/>
        </p:nvPicPr>
        <p:blipFill>
          <a:blip r:embed="rId3">
            <a:extLst>
              <a:ext uri="{28A0092B-C50C-407E-A947-70E740481C1C}">
                <a14:useLocalDpi xmlns:a14="http://schemas.microsoft.com/office/drawing/2010/main" val="0"/>
              </a:ext>
            </a:extLst>
          </a:blip>
          <a:srcRect t="6250" b="7292"/>
          <a:stretch>
            <a:fillRect/>
          </a:stretch>
        </p:blipFill>
        <p:spPr bwMode="auto">
          <a:xfrm>
            <a:off x="2581275" y="0"/>
            <a:ext cx="3971925" cy="105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a:spLocks noChangeArrowheads="1"/>
          </p:cNvSpPr>
          <p:nvPr userDrawn="1"/>
        </p:nvSpPr>
        <p:spPr bwMode="auto">
          <a:xfrm>
            <a:off x="3124200" y="6383338"/>
            <a:ext cx="6950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1000" dirty="0" smtClean="0"/>
              <a:t>Copyright 2018, </a:t>
            </a:r>
            <a:r>
              <a:rPr lang="en-US" altLang="en-US" sz="1000" dirty="0" smtClean="0"/>
              <a:t>TWH Consulting/Co-Teaching and The Academy for Co-Teaching and Collaboration, SCSU</a:t>
            </a:r>
          </a:p>
        </p:txBody>
      </p:sp>
    </p:spTree>
    <p:extLst>
      <p:ext uri="{BB962C8B-B14F-4D97-AF65-F5344CB8AC3E}">
        <p14:creationId xmlns:p14="http://schemas.microsoft.com/office/powerpoint/2010/main" val="70028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8600"/>
            <a:ext cx="9144000" cy="662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108325" y="6248400"/>
            <a:ext cx="60356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a:t>
            </a:r>
            <a:r>
              <a:rPr lang="en-US" altLang="en-US" sz="200" dirty="0" smtClean="0">
                <a:latin typeface="Comic Sans MS" panose="030F0702030302020204" pitchFamily="66" charset="0"/>
              </a:rPr>
              <a:t> </a:t>
            </a:r>
            <a:r>
              <a:rPr lang="en-US" altLang="en-US" sz="900" dirty="0" smtClean="0">
                <a:latin typeface="Comic Sans MS" panose="030F0702030302020204" pitchFamily="66" charset="0"/>
              </a:rPr>
              <a:t>and The Academy for Co-Teaching and Collaboration, SCSU</a:t>
            </a:r>
          </a:p>
        </p:txBody>
      </p:sp>
      <p:pic>
        <p:nvPicPr>
          <p:cNvPr id="4" name="Picture 4"/>
          <p:cNvPicPr>
            <a:picLocks noChangeAspect="1" noChangeArrowheads="1"/>
          </p:cNvPicPr>
          <p:nvPr userDrawn="1"/>
        </p:nvPicPr>
        <p:blipFill>
          <a:blip r:embed="rId3">
            <a:extLst>
              <a:ext uri="{28A0092B-C50C-407E-A947-70E740481C1C}">
                <a14:useLocalDpi xmlns:a14="http://schemas.microsoft.com/office/drawing/2010/main" val="0"/>
              </a:ext>
            </a:extLst>
          </a:blip>
          <a:srcRect t="6250"/>
          <a:stretch>
            <a:fillRect/>
          </a:stretch>
        </p:blipFill>
        <p:spPr bwMode="auto">
          <a:xfrm>
            <a:off x="1481138" y="0"/>
            <a:ext cx="6181725"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54434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228600"/>
            <a:ext cx="8991600" cy="655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048000" y="6324600"/>
            <a:ext cx="594359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
        <p:nvSpPr>
          <p:cNvPr id="4" name="Rectangle 3"/>
          <p:cNvSpPr/>
          <p:nvPr userDrawn="1"/>
        </p:nvSpPr>
        <p:spPr>
          <a:xfrm>
            <a:off x="1485900" y="76200"/>
            <a:ext cx="6057900" cy="609600"/>
          </a:xfrm>
          <a:prstGeom prst="rect">
            <a:avLst/>
          </a:prstGeom>
          <a:solidFill>
            <a:srgbClr val="B5E61D"/>
          </a:solidFill>
          <a:ln>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en-US" sz="4000" b="1" dirty="0">
              <a:solidFill>
                <a:srgbClr val="7342CE"/>
              </a:solidFill>
              <a:latin typeface="Comic Sans MS" pitchFamily="66" charset="0"/>
            </a:endParaRPr>
          </a:p>
        </p:txBody>
      </p:sp>
    </p:spTree>
    <p:extLst>
      <p:ext uri="{BB962C8B-B14F-4D97-AF65-F5344CB8AC3E}">
        <p14:creationId xmlns:p14="http://schemas.microsoft.com/office/powerpoint/2010/main" val="377835326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813" y="342900"/>
            <a:ext cx="9058275" cy="651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t="6667" b="2"/>
          <a:stretch>
            <a:fillRect/>
          </a:stretch>
        </p:blipFill>
        <p:spPr bwMode="auto">
          <a:xfrm>
            <a:off x="1562100" y="0"/>
            <a:ext cx="598170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a:spLocks noChangeArrowheads="1"/>
          </p:cNvSpPr>
          <p:nvPr userDrawn="1"/>
        </p:nvSpPr>
        <p:spPr bwMode="auto">
          <a:xfrm>
            <a:off x="2879725" y="6299200"/>
            <a:ext cx="69500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1050" dirty="0" smtClean="0"/>
              <a:t>Copyright 2018, </a:t>
            </a:r>
            <a:r>
              <a:rPr lang="en-US" altLang="en-US" sz="1050" dirty="0" smtClean="0"/>
              <a:t>TWH Consulting/Co-Teaching and The Academy for Co-Teaching and Collaboration, SCSU</a:t>
            </a:r>
          </a:p>
        </p:txBody>
      </p:sp>
    </p:spTree>
    <p:extLst>
      <p:ext uri="{BB962C8B-B14F-4D97-AF65-F5344CB8AC3E}">
        <p14:creationId xmlns:p14="http://schemas.microsoft.com/office/powerpoint/2010/main" val="3823538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048000" y="6627168"/>
            <a:ext cx="59436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112158235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r="827"/>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124200" y="6553200"/>
            <a:ext cx="60198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255853633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34925"/>
            <a:ext cx="9250363" cy="689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297815" y="6324600"/>
            <a:ext cx="58832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426494657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124200" y="6629400"/>
            <a:ext cx="59436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solidFill>
                  <a:schemeClr val="bg1"/>
                </a:solidFill>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418041305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202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200400" y="6398568"/>
            <a:ext cx="5867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365190460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200400" y="6477000"/>
            <a:ext cx="62642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a:t>
            </a:r>
            <a:r>
              <a:rPr lang="en-US" altLang="en-US" sz="900" dirty="0" smtClean="0">
                <a:latin typeface="Comic Sans MS" panose="030F0702030302020204" pitchFamily="66" charset="0"/>
              </a:rPr>
              <a:t>TWH Consulting/Co-Teaching</a:t>
            </a:r>
            <a:r>
              <a:rPr lang="en-US" altLang="en-US" sz="200" dirty="0" smtClean="0">
                <a:latin typeface="Comic Sans MS" panose="030F0702030302020204" pitchFamily="66" charset="0"/>
              </a:rPr>
              <a:t> </a:t>
            </a:r>
            <a:r>
              <a:rPr lang="en-US" altLang="en-US" sz="900" dirty="0" smtClean="0">
                <a:latin typeface="Comic Sans MS" panose="030F0702030302020204" pitchFamily="66" charset="0"/>
              </a:rPr>
              <a:t>and The Academy for Co-Teaching and Collaboration, SCSU</a:t>
            </a:r>
          </a:p>
        </p:txBody>
      </p:sp>
    </p:spTree>
    <p:extLst>
      <p:ext uri="{BB962C8B-B14F-4D97-AF65-F5344CB8AC3E}">
        <p14:creationId xmlns:p14="http://schemas.microsoft.com/office/powerpoint/2010/main" val="4135049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2" name="Rectangle 1"/>
          <p:cNvSpPr/>
          <p:nvPr userDrawn="1"/>
        </p:nvSpPr>
        <p:spPr>
          <a:xfrm>
            <a:off x="3200400" y="152400"/>
            <a:ext cx="5715000" cy="6400800"/>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Rounded Rectangular Callout 2"/>
          <p:cNvSpPr/>
          <p:nvPr userDrawn="1"/>
        </p:nvSpPr>
        <p:spPr>
          <a:xfrm>
            <a:off x="3365500" y="5200650"/>
            <a:ext cx="5638800" cy="1581150"/>
          </a:xfrm>
          <a:prstGeom prst="wedgeRoundRectCallout">
            <a:avLst>
              <a:gd name="adj1" fmla="val -20608"/>
              <a:gd name="adj2" fmla="val 47128"/>
              <a:gd name="adj3" fmla="val 16667"/>
            </a:avLst>
          </a:prstGeom>
          <a:solidFill>
            <a:srgbClr val="7342CE"/>
          </a:solidFill>
          <a:ln w="3810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 name="Rounded Rectangular Callout 3"/>
          <p:cNvSpPr/>
          <p:nvPr userDrawn="1"/>
        </p:nvSpPr>
        <p:spPr>
          <a:xfrm>
            <a:off x="3365500" y="76200"/>
            <a:ext cx="5638800" cy="1581150"/>
          </a:xfrm>
          <a:prstGeom prst="wedgeRoundRectCallout">
            <a:avLst>
              <a:gd name="adj1" fmla="val -20608"/>
              <a:gd name="adj2" fmla="val 47128"/>
              <a:gd name="adj3" fmla="val 16667"/>
            </a:avLst>
          </a:prstGeom>
          <a:solidFill>
            <a:srgbClr val="B5E61D"/>
          </a:solidFill>
          <a:ln w="3810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ounded Rectangular Callout 4"/>
          <p:cNvSpPr/>
          <p:nvPr userDrawn="1"/>
        </p:nvSpPr>
        <p:spPr>
          <a:xfrm>
            <a:off x="3352800" y="1771650"/>
            <a:ext cx="5638800" cy="1581150"/>
          </a:xfrm>
          <a:prstGeom prst="wedgeRoundRectCallout">
            <a:avLst>
              <a:gd name="adj1" fmla="val -20608"/>
              <a:gd name="adj2" fmla="val 47128"/>
              <a:gd name="adj3" fmla="val 16667"/>
            </a:avLst>
          </a:prstGeom>
          <a:solidFill>
            <a:srgbClr val="7342CE"/>
          </a:solidFill>
          <a:ln w="3810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ounded Rectangular Callout 5"/>
          <p:cNvSpPr/>
          <p:nvPr userDrawn="1"/>
        </p:nvSpPr>
        <p:spPr>
          <a:xfrm>
            <a:off x="3352800" y="3505200"/>
            <a:ext cx="5638800" cy="1581150"/>
          </a:xfrm>
          <a:prstGeom prst="wedgeRoundRectCallout">
            <a:avLst>
              <a:gd name="adj1" fmla="val -20608"/>
              <a:gd name="adj2" fmla="val 47128"/>
              <a:gd name="adj3" fmla="val 16667"/>
            </a:avLst>
          </a:prstGeom>
          <a:solidFill>
            <a:srgbClr val="B5E61D"/>
          </a:solidFill>
          <a:ln w="3810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6"/>
          <p:cNvSpPr>
            <a:spLocks noChangeArrowheads="1"/>
          </p:cNvSpPr>
          <p:nvPr userDrawn="1"/>
        </p:nvSpPr>
        <p:spPr bwMode="auto">
          <a:xfrm>
            <a:off x="228600" y="6496050"/>
            <a:ext cx="304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n-US" altLang="en-US" sz="1000" dirty="0" smtClean="0"/>
              <a:t>Copyright 2018, </a:t>
            </a:r>
            <a:r>
              <a:rPr lang="en-US" altLang="en-US" sz="1000" dirty="0" smtClean="0"/>
              <a:t>TWH Consulting/Co-Teaching and</a:t>
            </a:r>
          </a:p>
          <a:p>
            <a:pPr algn="ctr" eaLnBrk="1" hangingPunct="1">
              <a:defRPr/>
            </a:pPr>
            <a:r>
              <a:rPr lang="en-US" altLang="en-US" sz="1000" dirty="0" smtClean="0"/>
              <a:t> The Academy for Co-Teaching and Collaboration, SCSU</a:t>
            </a:r>
          </a:p>
        </p:txBody>
      </p:sp>
    </p:spTree>
    <p:extLst>
      <p:ext uri="{BB962C8B-B14F-4D97-AF65-F5344CB8AC3E}">
        <p14:creationId xmlns:p14="http://schemas.microsoft.com/office/powerpoint/2010/main" val="2305834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Rectangle 7"/>
          <p:cNvSpPr>
            <a:spLocks noChangeArrowheads="1"/>
          </p:cNvSpPr>
          <p:nvPr userDrawn="1"/>
        </p:nvSpPr>
        <p:spPr bwMode="auto">
          <a:xfrm>
            <a:off x="6553200" y="6430963"/>
            <a:ext cx="2514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800" dirty="0" smtClean="0"/>
              <a:t>Copyright 2018, </a:t>
            </a:r>
            <a:r>
              <a:rPr lang="en-US" altLang="en-US" sz="800" dirty="0" smtClean="0"/>
              <a:t>TWH Consulting/Co-Teaching and </a:t>
            </a:r>
          </a:p>
          <a:p>
            <a:pPr>
              <a:defRPr/>
            </a:pPr>
            <a:r>
              <a:rPr lang="en-US" altLang="en-US" sz="800" dirty="0" smtClean="0"/>
              <a:t>The Academy for Co-Teaching and Collaboration, SCSU</a:t>
            </a:r>
          </a:p>
        </p:txBody>
      </p:sp>
      <p:pic>
        <p:nvPicPr>
          <p:cNvPr id="3"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a:spLocks noChangeArrowheads="1"/>
          </p:cNvSpPr>
          <p:nvPr userDrawn="1"/>
        </p:nvSpPr>
        <p:spPr bwMode="auto">
          <a:xfrm>
            <a:off x="3191452" y="6484937"/>
            <a:ext cx="595254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a:t>
            </a:r>
            <a:r>
              <a:rPr lang="en-US" altLang="en-US" sz="200" dirty="0" smtClean="0">
                <a:latin typeface="Comic Sans MS" panose="030F0702030302020204" pitchFamily="66" charset="0"/>
              </a:rPr>
              <a:t> </a:t>
            </a:r>
            <a:r>
              <a:rPr lang="en-US" altLang="en-US" sz="900" dirty="0" smtClean="0">
                <a:latin typeface="Comic Sans MS" panose="030F0702030302020204" pitchFamily="66" charset="0"/>
              </a:rPr>
              <a:t>and The Academy for Co-Teaching and Collaboration, SCSU</a:t>
            </a:r>
          </a:p>
        </p:txBody>
      </p:sp>
    </p:spTree>
    <p:extLst>
      <p:ext uri="{BB962C8B-B14F-4D97-AF65-F5344CB8AC3E}">
        <p14:creationId xmlns:p14="http://schemas.microsoft.com/office/powerpoint/2010/main" val="242729801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813" y="19050"/>
            <a:ext cx="9096375" cy="681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260725" y="6500813"/>
            <a:ext cx="6264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a:t>
            </a:r>
            <a:r>
              <a:rPr lang="en-US" altLang="en-US" sz="900" dirty="0" smtClean="0">
                <a:latin typeface="Comic Sans MS" panose="030F0702030302020204" pitchFamily="66" charset="0"/>
              </a:rPr>
              <a:t>TWH Consulting/Co-Teaching</a:t>
            </a:r>
            <a:r>
              <a:rPr lang="en-US" altLang="en-US" sz="200" dirty="0" smtClean="0">
                <a:latin typeface="Comic Sans MS" panose="030F0702030302020204" pitchFamily="66" charset="0"/>
              </a:rPr>
              <a:t> </a:t>
            </a:r>
            <a:r>
              <a:rPr lang="en-US" altLang="en-US" sz="900" dirty="0" smtClean="0">
                <a:latin typeface="Comic Sans MS" panose="030F0702030302020204" pitchFamily="66" charset="0"/>
              </a:rPr>
              <a:t>and The Academy for Co-Teaching and Collaboration, SCSU</a:t>
            </a:r>
          </a:p>
        </p:txBody>
      </p:sp>
    </p:spTree>
    <p:extLst>
      <p:ext uri="{BB962C8B-B14F-4D97-AF65-F5344CB8AC3E}">
        <p14:creationId xmlns:p14="http://schemas.microsoft.com/office/powerpoint/2010/main" val="1801885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76200"/>
            <a:ext cx="899160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048000" y="6324600"/>
            <a:ext cx="5867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
        <p:nvSpPr>
          <p:cNvPr id="4" name="TextBox 3"/>
          <p:cNvSpPr txBox="1">
            <a:spLocks noChangeArrowheads="1"/>
          </p:cNvSpPr>
          <p:nvPr userDrawn="1"/>
        </p:nvSpPr>
        <p:spPr bwMode="auto">
          <a:xfrm>
            <a:off x="914400" y="762000"/>
            <a:ext cx="7315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cs typeface="Arial" pitchFamily="34" charset="0"/>
              </a:defRPr>
            </a:lvl1pPr>
            <a:lvl2pPr marL="742950" indent="-285750" eaLnBrk="0" hangingPunct="0">
              <a:defRPr>
                <a:solidFill>
                  <a:schemeClr val="tx1"/>
                </a:solidFill>
                <a:latin typeface="Calibri" charset="0"/>
                <a:cs typeface="Arial" pitchFamily="34" charset="0"/>
              </a:defRPr>
            </a:lvl2pPr>
            <a:lvl3pPr marL="1143000" indent="-228600" eaLnBrk="0" hangingPunct="0">
              <a:defRPr>
                <a:solidFill>
                  <a:schemeClr val="tx1"/>
                </a:solidFill>
                <a:latin typeface="Calibri" charset="0"/>
                <a:cs typeface="Arial" pitchFamily="34" charset="0"/>
              </a:defRPr>
            </a:lvl3pPr>
            <a:lvl4pPr marL="1600200" indent="-228600" eaLnBrk="0" hangingPunct="0">
              <a:defRPr>
                <a:solidFill>
                  <a:schemeClr val="tx1"/>
                </a:solidFill>
                <a:latin typeface="Calibri" charset="0"/>
                <a:cs typeface="Arial" pitchFamily="34" charset="0"/>
              </a:defRPr>
            </a:lvl4pPr>
            <a:lvl5pPr marL="2057400" indent="-228600" eaLnBrk="0" hangingPunct="0">
              <a:defRPr>
                <a:solidFill>
                  <a:schemeClr val="tx1"/>
                </a:solidFill>
                <a:latin typeface="Calibri" charset="0"/>
                <a:cs typeface="Arial" pitchFamily="34" charset="0"/>
              </a:defRPr>
            </a:lvl5pPr>
            <a:lvl6pPr marL="2514600" indent="-228600" eaLnBrk="0" fontAlgn="base" hangingPunct="0">
              <a:spcBef>
                <a:spcPct val="0"/>
              </a:spcBef>
              <a:spcAft>
                <a:spcPct val="0"/>
              </a:spcAft>
              <a:defRPr>
                <a:solidFill>
                  <a:schemeClr val="tx1"/>
                </a:solidFill>
                <a:latin typeface="Calibri" charset="0"/>
                <a:cs typeface="Arial" pitchFamily="34" charset="0"/>
              </a:defRPr>
            </a:lvl6pPr>
            <a:lvl7pPr marL="2971800" indent="-228600" eaLnBrk="0" fontAlgn="base" hangingPunct="0">
              <a:spcBef>
                <a:spcPct val="0"/>
              </a:spcBef>
              <a:spcAft>
                <a:spcPct val="0"/>
              </a:spcAft>
              <a:defRPr>
                <a:solidFill>
                  <a:schemeClr val="tx1"/>
                </a:solidFill>
                <a:latin typeface="Calibri" charset="0"/>
                <a:cs typeface="Arial" pitchFamily="34" charset="0"/>
              </a:defRPr>
            </a:lvl7pPr>
            <a:lvl8pPr marL="3429000" indent="-228600" eaLnBrk="0" fontAlgn="base" hangingPunct="0">
              <a:spcBef>
                <a:spcPct val="0"/>
              </a:spcBef>
              <a:spcAft>
                <a:spcPct val="0"/>
              </a:spcAft>
              <a:defRPr>
                <a:solidFill>
                  <a:schemeClr val="tx1"/>
                </a:solidFill>
                <a:latin typeface="Calibri" charset="0"/>
                <a:cs typeface="Arial" pitchFamily="34" charset="0"/>
              </a:defRPr>
            </a:lvl8pPr>
            <a:lvl9pPr marL="3886200" indent="-228600" eaLnBrk="0" fontAlgn="base" hangingPunct="0">
              <a:spcBef>
                <a:spcPct val="0"/>
              </a:spcBef>
              <a:spcAft>
                <a:spcPct val="0"/>
              </a:spcAft>
              <a:defRPr>
                <a:solidFill>
                  <a:schemeClr val="tx1"/>
                </a:solidFill>
                <a:latin typeface="Calibri" charset="0"/>
                <a:cs typeface="Arial" pitchFamily="34" charset="0"/>
              </a:defRPr>
            </a:lvl9pPr>
          </a:lstStyle>
          <a:p>
            <a:pPr eaLnBrk="1" hangingPunct="1">
              <a:defRPr/>
            </a:pPr>
            <a:endParaRPr lang="en-US" altLang="en-US" smtClean="0"/>
          </a:p>
        </p:txBody>
      </p:sp>
      <p:sp>
        <p:nvSpPr>
          <p:cNvPr id="5" name="TextBox 4"/>
          <p:cNvSpPr txBox="1">
            <a:spLocks noChangeArrowheads="1"/>
          </p:cNvSpPr>
          <p:nvPr userDrawn="1"/>
        </p:nvSpPr>
        <p:spPr bwMode="auto">
          <a:xfrm>
            <a:off x="990600" y="762000"/>
            <a:ext cx="7162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cs typeface="Arial" pitchFamily="34" charset="0"/>
              </a:defRPr>
            </a:lvl1pPr>
            <a:lvl2pPr marL="742950" indent="-285750" eaLnBrk="0" hangingPunct="0">
              <a:defRPr>
                <a:solidFill>
                  <a:schemeClr val="tx1"/>
                </a:solidFill>
                <a:latin typeface="Calibri" charset="0"/>
                <a:cs typeface="Arial" pitchFamily="34" charset="0"/>
              </a:defRPr>
            </a:lvl2pPr>
            <a:lvl3pPr marL="1143000" indent="-228600" eaLnBrk="0" hangingPunct="0">
              <a:defRPr>
                <a:solidFill>
                  <a:schemeClr val="tx1"/>
                </a:solidFill>
                <a:latin typeface="Calibri" charset="0"/>
                <a:cs typeface="Arial" pitchFamily="34" charset="0"/>
              </a:defRPr>
            </a:lvl3pPr>
            <a:lvl4pPr marL="1600200" indent="-228600" eaLnBrk="0" hangingPunct="0">
              <a:defRPr>
                <a:solidFill>
                  <a:schemeClr val="tx1"/>
                </a:solidFill>
                <a:latin typeface="Calibri" charset="0"/>
                <a:cs typeface="Arial" pitchFamily="34" charset="0"/>
              </a:defRPr>
            </a:lvl4pPr>
            <a:lvl5pPr marL="2057400" indent="-228600" eaLnBrk="0" hangingPunct="0">
              <a:defRPr>
                <a:solidFill>
                  <a:schemeClr val="tx1"/>
                </a:solidFill>
                <a:latin typeface="Calibri" charset="0"/>
                <a:cs typeface="Arial" pitchFamily="34" charset="0"/>
              </a:defRPr>
            </a:lvl5pPr>
            <a:lvl6pPr marL="2514600" indent="-228600" eaLnBrk="0" fontAlgn="base" hangingPunct="0">
              <a:spcBef>
                <a:spcPct val="0"/>
              </a:spcBef>
              <a:spcAft>
                <a:spcPct val="0"/>
              </a:spcAft>
              <a:defRPr>
                <a:solidFill>
                  <a:schemeClr val="tx1"/>
                </a:solidFill>
                <a:latin typeface="Calibri" charset="0"/>
                <a:cs typeface="Arial" pitchFamily="34" charset="0"/>
              </a:defRPr>
            </a:lvl6pPr>
            <a:lvl7pPr marL="2971800" indent="-228600" eaLnBrk="0" fontAlgn="base" hangingPunct="0">
              <a:spcBef>
                <a:spcPct val="0"/>
              </a:spcBef>
              <a:spcAft>
                <a:spcPct val="0"/>
              </a:spcAft>
              <a:defRPr>
                <a:solidFill>
                  <a:schemeClr val="tx1"/>
                </a:solidFill>
                <a:latin typeface="Calibri" charset="0"/>
                <a:cs typeface="Arial" pitchFamily="34" charset="0"/>
              </a:defRPr>
            </a:lvl7pPr>
            <a:lvl8pPr marL="3429000" indent="-228600" eaLnBrk="0" fontAlgn="base" hangingPunct="0">
              <a:spcBef>
                <a:spcPct val="0"/>
              </a:spcBef>
              <a:spcAft>
                <a:spcPct val="0"/>
              </a:spcAft>
              <a:defRPr>
                <a:solidFill>
                  <a:schemeClr val="tx1"/>
                </a:solidFill>
                <a:latin typeface="Calibri" charset="0"/>
                <a:cs typeface="Arial" pitchFamily="34" charset="0"/>
              </a:defRPr>
            </a:lvl8pPr>
            <a:lvl9pPr marL="3886200" indent="-228600" eaLnBrk="0" fontAlgn="base" hangingPunct="0">
              <a:spcBef>
                <a:spcPct val="0"/>
              </a:spcBef>
              <a:spcAft>
                <a:spcPct val="0"/>
              </a:spcAft>
              <a:defRPr>
                <a:solidFill>
                  <a:schemeClr val="tx1"/>
                </a:solidFill>
                <a:latin typeface="Calibri" charset="0"/>
                <a:cs typeface="Arial" pitchFamily="34" charset="0"/>
              </a:defRPr>
            </a:lvl9pPr>
          </a:lstStyle>
          <a:p>
            <a:pPr eaLnBrk="1" hangingPunct="1">
              <a:defRPr/>
            </a:pPr>
            <a:endParaRPr lang="en-US" altLang="en-US" smtClean="0"/>
          </a:p>
        </p:txBody>
      </p:sp>
    </p:spTree>
    <p:extLst>
      <p:ext uri="{BB962C8B-B14F-4D97-AF65-F5344CB8AC3E}">
        <p14:creationId xmlns:p14="http://schemas.microsoft.com/office/powerpoint/2010/main" val="228250272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6988"/>
            <a:ext cx="9101138" cy="6831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355975" y="6477000"/>
            <a:ext cx="57308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1000" dirty="0" smtClean="0"/>
              <a:t>Copyright 2018, </a:t>
            </a:r>
            <a:r>
              <a:rPr lang="en-US" altLang="en-US" sz="1000" dirty="0" smtClean="0"/>
              <a:t>TWH Consulting/Co-Teaching</a:t>
            </a:r>
            <a:r>
              <a:rPr lang="en-US" altLang="en-US" sz="300" dirty="0" smtClean="0"/>
              <a:t> </a:t>
            </a:r>
            <a:r>
              <a:rPr lang="en-US" altLang="en-US" sz="1000" dirty="0" smtClean="0"/>
              <a:t>and The Academy for Co-Teaching and Collaboration, SCSU</a:t>
            </a:r>
          </a:p>
        </p:txBody>
      </p:sp>
    </p:spTree>
    <p:extLst>
      <p:ext uri="{BB962C8B-B14F-4D97-AF65-F5344CB8AC3E}">
        <p14:creationId xmlns:p14="http://schemas.microsoft.com/office/powerpoint/2010/main" val="23343838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3130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276600" y="6627813"/>
            <a:ext cx="58674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2712379670"/>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63" y="0"/>
            <a:ext cx="918845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0" y="0"/>
            <a:ext cx="9144000" cy="684212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a:spLocks noChangeArrowheads="1"/>
          </p:cNvSpPr>
          <p:nvPr userDrawn="1"/>
        </p:nvSpPr>
        <p:spPr bwMode="auto">
          <a:xfrm>
            <a:off x="3657600" y="6627813"/>
            <a:ext cx="5121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t>Copyright 2018, </a:t>
            </a:r>
            <a:r>
              <a:rPr lang="en-US" altLang="en-US" sz="900" dirty="0" smtClean="0"/>
              <a:t>TWH Consulting/Co-Teaching</a:t>
            </a:r>
            <a:r>
              <a:rPr lang="en-US" altLang="en-US" sz="200" dirty="0" smtClean="0"/>
              <a:t> </a:t>
            </a:r>
            <a:r>
              <a:rPr lang="en-US" altLang="en-US" sz="900" dirty="0" smtClean="0"/>
              <a:t>and The Academy for Co-Teaching and Collaboration, SCSU</a:t>
            </a:r>
          </a:p>
        </p:txBody>
      </p:sp>
    </p:spTree>
    <p:extLst>
      <p:ext uri="{BB962C8B-B14F-4D97-AF65-F5344CB8AC3E}">
        <p14:creationId xmlns:p14="http://schemas.microsoft.com/office/powerpoint/2010/main" val="37246704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855" y="9669"/>
            <a:ext cx="9144000" cy="662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0" y="0"/>
            <a:ext cx="9144000" cy="684212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a:spLocks noChangeArrowheads="1"/>
          </p:cNvSpPr>
          <p:nvPr userDrawn="1"/>
        </p:nvSpPr>
        <p:spPr bwMode="auto">
          <a:xfrm>
            <a:off x="3276600" y="6597405"/>
            <a:ext cx="597332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78730004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r="1305"/>
          <a:stretch>
            <a:fillRect/>
          </a:stretch>
        </p:blipFill>
        <p:spPr bwMode="auto">
          <a:xfrm>
            <a:off x="152400" y="152400"/>
            <a:ext cx="8863013"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76200" y="152400"/>
            <a:ext cx="8939213" cy="6632575"/>
          </a:xfrm>
          <a:prstGeom prst="rect">
            <a:avLst/>
          </a:prstGeom>
          <a:noFill/>
          <a:ln w="762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a:spLocks noChangeArrowheads="1"/>
          </p:cNvSpPr>
          <p:nvPr userDrawn="1"/>
        </p:nvSpPr>
        <p:spPr bwMode="auto">
          <a:xfrm>
            <a:off x="3108325" y="6474768"/>
            <a:ext cx="60356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989636109"/>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pic>
        <p:nvPicPr>
          <p:cNvPr id="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76200"/>
            <a:ext cx="899160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1371600" y="1143000"/>
            <a:ext cx="6484938" cy="4572000"/>
          </a:xfrm>
          <a:prstGeom prst="rect">
            <a:avLst/>
          </a:prstGeom>
          <a:solidFill>
            <a:schemeClr val="bg1"/>
          </a:solidFill>
          <a:ln w="762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a:spLocks noChangeArrowheads="1"/>
          </p:cNvSpPr>
          <p:nvPr userDrawn="1"/>
        </p:nvSpPr>
        <p:spPr bwMode="auto">
          <a:xfrm>
            <a:off x="3832225" y="6551613"/>
            <a:ext cx="5121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t>Copyright 2018, </a:t>
            </a:r>
            <a:r>
              <a:rPr lang="en-US" altLang="en-US" sz="900" dirty="0" smtClean="0"/>
              <a:t>TWH Consulting/Co-Teaching</a:t>
            </a:r>
            <a:r>
              <a:rPr lang="en-US" altLang="en-US" sz="200" dirty="0" smtClean="0"/>
              <a:t> </a:t>
            </a:r>
            <a:r>
              <a:rPr lang="en-US" altLang="en-US" sz="900" dirty="0" smtClean="0"/>
              <a:t>and The Academy for Co-Teaching and Collaboration, SCSU</a:t>
            </a:r>
          </a:p>
        </p:txBody>
      </p:sp>
    </p:spTree>
    <p:extLst>
      <p:ext uri="{BB962C8B-B14F-4D97-AF65-F5344CB8AC3E}">
        <p14:creationId xmlns:p14="http://schemas.microsoft.com/office/powerpoint/2010/main" val="19827827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76200"/>
            <a:ext cx="8991600" cy="6707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457200" y="457200"/>
            <a:ext cx="8240713" cy="5984875"/>
          </a:xfrm>
          <a:prstGeom prst="rect">
            <a:avLst/>
          </a:prstGeom>
          <a:solidFill>
            <a:schemeClr val="bg1"/>
          </a:solidFill>
          <a:ln w="762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a:spLocks noChangeArrowheads="1"/>
          </p:cNvSpPr>
          <p:nvPr userDrawn="1"/>
        </p:nvSpPr>
        <p:spPr bwMode="auto">
          <a:xfrm>
            <a:off x="2590800" y="6477000"/>
            <a:ext cx="65532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a:t>
            </a:r>
            <a:r>
              <a:rPr lang="en-US" altLang="en-US" sz="900" baseline="0" dirty="0" smtClean="0">
                <a:latin typeface="Comic Sans MS" panose="030F0702030302020204" pitchFamily="66" charset="0"/>
              </a:rPr>
              <a:t> &amp; </a:t>
            </a:r>
            <a:r>
              <a:rPr lang="en-US" altLang="en-US" sz="900" dirty="0" smtClean="0">
                <a:latin typeface="Comic Sans MS" panose="030F0702030302020204" pitchFamily="66" charset="0"/>
              </a:rPr>
              <a:t>Co-Teaching and The Academy for Co-Teaching and Collaboration, SCSU</a:t>
            </a:r>
          </a:p>
        </p:txBody>
      </p:sp>
    </p:spTree>
    <p:extLst>
      <p:ext uri="{BB962C8B-B14F-4D97-AF65-F5344CB8AC3E}">
        <p14:creationId xmlns:p14="http://schemas.microsoft.com/office/powerpoint/2010/main" val="1361065852"/>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pic>
        <p:nvPicPr>
          <p:cNvPr id="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76200"/>
            <a:ext cx="8991600" cy="674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1371600" y="1143000"/>
            <a:ext cx="6484938" cy="4572000"/>
          </a:xfrm>
          <a:prstGeom prst="rect">
            <a:avLst/>
          </a:prstGeom>
          <a:solidFill>
            <a:schemeClr val="bg1"/>
          </a:solidFill>
          <a:ln w="762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a:spLocks noChangeArrowheads="1"/>
          </p:cNvSpPr>
          <p:nvPr userDrawn="1"/>
        </p:nvSpPr>
        <p:spPr bwMode="auto">
          <a:xfrm>
            <a:off x="5029200" y="6412468"/>
            <a:ext cx="3902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en-US" altLang="en-US" sz="900" dirty="0" smtClean="0">
                <a:latin typeface="Comic Sans MS" panose="030F0702030302020204" pitchFamily="66" charset="0"/>
              </a:rPr>
              <a:t>Copyright 2018, TWH Consulting/Co-Teaching </a:t>
            </a:r>
            <a:r>
              <a:rPr lang="en-US" altLang="en-US" sz="200" dirty="0" smtClean="0">
                <a:latin typeface="Comic Sans MS" panose="030F0702030302020204" pitchFamily="66" charset="0"/>
              </a:rPr>
              <a:t> </a:t>
            </a:r>
            <a:r>
              <a:rPr lang="en-US" altLang="en-US" sz="900" dirty="0" smtClean="0">
                <a:latin typeface="Comic Sans MS" panose="030F0702030302020204" pitchFamily="66" charset="0"/>
              </a:rPr>
              <a:t>and </a:t>
            </a:r>
          </a:p>
          <a:p>
            <a:pPr algn="r">
              <a:defRPr/>
            </a:pPr>
            <a:r>
              <a:rPr lang="en-US" altLang="en-US" sz="900" dirty="0" smtClean="0">
                <a:latin typeface="Comic Sans MS" panose="030F0702030302020204" pitchFamily="66" charset="0"/>
              </a:rPr>
              <a:t>The Academy for Co-Teaching and Collaboration, SCSU</a:t>
            </a:r>
          </a:p>
        </p:txBody>
      </p:sp>
    </p:spTree>
    <p:extLst>
      <p:ext uri="{BB962C8B-B14F-4D97-AF65-F5344CB8AC3E}">
        <p14:creationId xmlns:p14="http://schemas.microsoft.com/office/powerpoint/2010/main" val="1369743862"/>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pic>
        <p:nvPicPr>
          <p:cNvPr id="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71438"/>
            <a:ext cx="8915400" cy="671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1371600" y="1143000"/>
            <a:ext cx="6484938" cy="4572000"/>
          </a:xfrm>
          <a:prstGeom prst="rect">
            <a:avLst/>
          </a:prstGeom>
          <a:solidFill>
            <a:schemeClr val="bg1"/>
          </a:solidFill>
          <a:ln w="762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a:spLocks noChangeArrowheads="1"/>
          </p:cNvSpPr>
          <p:nvPr userDrawn="1"/>
        </p:nvSpPr>
        <p:spPr bwMode="auto">
          <a:xfrm>
            <a:off x="3733800" y="6518275"/>
            <a:ext cx="51212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t>Copyright 2018, </a:t>
            </a:r>
            <a:r>
              <a:rPr lang="en-US" altLang="en-US" sz="900" dirty="0" smtClean="0"/>
              <a:t>TWH Consulting/Co-Teaching</a:t>
            </a:r>
            <a:r>
              <a:rPr lang="en-US" altLang="en-US" sz="200" dirty="0" smtClean="0"/>
              <a:t> </a:t>
            </a:r>
            <a:r>
              <a:rPr lang="en-US" altLang="en-US" sz="900" dirty="0" smtClean="0"/>
              <a:t>and The Academy for Co-Teaching and Collaboration, SCS</a:t>
            </a:r>
            <a:r>
              <a:rPr lang="en-US" altLang="en-US" sz="800" dirty="0" smtClean="0"/>
              <a:t>U</a:t>
            </a:r>
          </a:p>
        </p:txBody>
      </p:sp>
    </p:spTree>
    <p:extLst>
      <p:ext uri="{BB962C8B-B14F-4D97-AF65-F5344CB8AC3E}">
        <p14:creationId xmlns:p14="http://schemas.microsoft.com/office/powerpoint/2010/main" val="32990595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675" y="76200"/>
            <a:ext cx="901065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1371600" y="1143000"/>
            <a:ext cx="6484938" cy="4572000"/>
          </a:xfrm>
          <a:prstGeom prst="rect">
            <a:avLst/>
          </a:prstGeom>
          <a:solidFill>
            <a:schemeClr val="bg1"/>
          </a:solidFill>
          <a:ln w="762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a:spLocks noChangeArrowheads="1"/>
          </p:cNvSpPr>
          <p:nvPr userDrawn="1"/>
        </p:nvSpPr>
        <p:spPr bwMode="auto">
          <a:xfrm>
            <a:off x="3962400" y="6494463"/>
            <a:ext cx="5121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t>Copyright 2018, </a:t>
            </a:r>
            <a:r>
              <a:rPr lang="en-US" altLang="en-US" sz="900" dirty="0" smtClean="0"/>
              <a:t>TWH Consulting/Co-Teaching</a:t>
            </a:r>
            <a:r>
              <a:rPr lang="en-US" altLang="en-US" sz="200" dirty="0" smtClean="0"/>
              <a:t> </a:t>
            </a:r>
            <a:r>
              <a:rPr lang="en-US" altLang="en-US" sz="900" dirty="0" smtClean="0"/>
              <a:t>and The Academy for Co-Teaching and Collaboration, SCSU</a:t>
            </a:r>
          </a:p>
        </p:txBody>
      </p:sp>
    </p:spTree>
    <p:extLst>
      <p:ext uri="{BB962C8B-B14F-4D97-AF65-F5344CB8AC3E}">
        <p14:creationId xmlns:p14="http://schemas.microsoft.com/office/powerpoint/2010/main" val="4113145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0163"/>
            <a:ext cx="9167813" cy="6888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260725" y="6324600"/>
            <a:ext cx="6950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1000" dirty="0" smtClean="0">
                <a:solidFill>
                  <a:schemeClr val="bg1"/>
                </a:solidFill>
              </a:rPr>
              <a:t>Copyright 2018, </a:t>
            </a:r>
            <a:r>
              <a:rPr lang="en-US" altLang="en-US" sz="1000" dirty="0" smtClean="0">
                <a:solidFill>
                  <a:schemeClr val="bg1"/>
                </a:solidFill>
              </a:rPr>
              <a:t>TWH Consulting/Co-Teaching and The Academy for Co-Teaching and Collaboration, SCSU</a:t>
            </a:r>
          </a:p>
        </p:txBody>
      </p:sp>
    </p:spTree>
    <p:extLst>
      <p:ext uri="{BB962C8B-B14F-4D97-AF65-F5344CB8AC3E}">
        <p14:creationId xmlns:p14="http://schemas.microsoft.com/office/powerpoint/2010/main" val="18416635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7342CE"/>
        </a:solidFill>
        <a:effectLst/>
      </p:bgPr>
    </p:bg>
    <p:spTree>
      <p:nvGrpSpPr>
        <p:cNvPr id="1" name=""/>
        <p:cNvGrpSpPr/>
        <p:nvPr/>
      </p:nvGrpSpPr>
      <p:grpSpPr>
        <a:xfrm>
          <a:off x="0" y="0"/>
          <a:ext cx="0" cy="0"/>
          <a:chOff x="0" y="0"/>
          <a:chExt cx="0" cy="0"/>
        </a:xfrm>
      </p:grpSpPr>
      <p:sp>
        <p:nvSpPr>
          <p:cNvPr id="2" name="Frame 1"/>
          <p:cNvSpPr/>
          <p:nvPr userDrawn="1"/>
        </p:nvSpPr>
        <p:spPr>
          <a:xfrm>
            <a:off x="0" y="-26988"/>
            <a:ext cx="9144000" cy="6834188"/>
          </a:xfrm>
          <a:prstGeom prst="frame">
            <a:avLst>
              <a:gd name="adj1" fmla="val 1483"/>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3" name="Rectangle 2"/>
          <p:cNvSpPr>
            <a:spLocks noChangeArrowheads="1"/>
          </p:cNvSpPr>
          <p:nvPr userDrawn="1"/>
        </p:nvSpPr>
        <p:spPr bwMode="auto">
          <a:xfrm>
            <a:off x="4048125" y="7391400"/>
            <a:ext cx="51212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800" dirty="0" smtClean="0"/>
              <a:t>Copyright 2018, </a:t>
            </a:r>
            <a:r>
              <a:rPr lang="en-US" altLang="en-US" sz="800" dirty="0" smtClean="0"/>
              <a:t>TWH Consulting/Co-Teaching</a:t>
            </a:r>
            <a:r>
              <a:rPr lang="en-US" altLang="en-US" sz="100" dirty="0" smtClean="0"/>
              <a:t> </a:t>
            </a:r>
            <a:r>
              <a:rPr lang="en-US" altLang="en-US" sz="800" dirty="0" smtClean="0"/>
              <a:t>and The Academy for Co-Teaching and Collaboration, SCSU</a:t>
            </a:r>
          </a:p>
        </p:txBody>
      </p:sp>
      <p:sp>
        <p:nvSpPr>
          <p:cNvPr id="4" name="Rectangle 3"/>
          <p:cNvSpPr>
            <a:spLocks noChangeArrowheads="1"/>
          </p:cNvSpPr>
          <p:nvPr userDrawn="1"/>
        </p:nvSpPr>
        <p:spPr bwMode="auto">
          <a:xfrm>
            <a:off x="2803525" y="6477000"/>
            <a:ext cx="7864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b="1" dirty="0" smtClean="0">
                <a:solidFill>
                  <a:schemeClr val="bg1"/>
                </a:solidFill>
                <a:latin typeface="Comic Sans MS" panose="030F0702030302020204" pitchFamily="66" charset="0"/>
              </a:rPr>
              <a:t>Copyright 2018, </a:t>
            </a:r>
            <a:r>
              <a:rPr lang="en-US" altLang="en-US" sz="900" b="1" dirty="0" smtClean="0">
                <a:solidFill>
                  <a:schemeClr val="bg1"/>
                </a:solidFill>
                <a:latin typeface="Comic Sans MS" panose="030F0702030302020204" pitchFamily="66" charset="0"/>
              </a:rPr>
              <a:t>TWH Consulting/Co-Teaching</a:t>
            </a:r>
            <a:r>
              <a:rPr lang="en-US" altLang="en-US" sz="200" b="1" dirty="0" smtClean="0">
                <a:solidFill>
                  <a:schemeClr val="bg1"/>
                </a:solidFill>
                <a:latin typeface="Comic Sans MS" panose="030F0702030302020204" pitchFamily="66" charset="0"/>
              </a:rPr>
              <a:t> </a:t>
            </a:r>
            <a:r>
              <a:rPr lang="en-US" altLang="en-US" sz="900" b="1" dirty="0" smtClean="0">
                <a:solidFill>
                  <a:schemeClr val="bg1"/>
                </a:solidFill>
                <a:latin typeface="Comic Sans MS" panose="030F0702030302020204" pitchFamily="66" charset="0"/>
              </a:rPr>
              <a:t>and The Academy for Co-Teaching and Collaboration, SCSU</a:t>
            </a:r>
          </a:p>
        </p:txBody>
      </p:sp>
      <p:sp>
        <p:nvSpPr>
          <p:cNvPr id="5" name="Rectangle 4"/>
          <p:cNvSpPr/>
          <p:nvPr userDrawn="1"/>
        </p:nvSpPr>
        <p:spPr>
          <a:xfrm>
            <a:off x="361950" y="5486400"/>
            <a:ext cx="8477250" cy="990600"/>
          </a:xfrm>
          <a:prstGeom prst="rect">
            <a:avLst/>
          </a:prstGeom>
          <a:solidFill>
            <a:schemeClr val="bg1"/>
          </a:solidFill>
          <a:ln w="5715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userDrawn="1"/>
        </p:nvSpPr>
        <p:spPr>
          <a:xfrm>
            <a:off x="381000" y="4343400"/>
            <a:ext cx="8477250" cy="990600"/>
          </a:xfrm>
          <a:prstGeom prst="rect">
            <a:avLst/>
          </a:prstGeom>
          <a:solidFill>
            <a:schemeClr val="bg1"/>
          </a:solidFill>
          <a:ln w="5715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6"/>
          <p:cNvSpPr/>
          <p:nvPr userDrawn="1"/>
        </p:nvSpPr>
        <p:spPr>
          <a:xfrm>
            <a:off x="381000" y="3200400"/>
            <a:ext cx="8477250" cy="990600"/>
          </a:xfrm>
          <a:prstGeom prst="rect">
            <a:avLst/>
          </a:prstGeom>
          <a:solidFill>
            <a:schemeClr val="bg1"/>
          </a:solidFill>
          <a:ln w="5715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Rectangle 7"/>
          <p:cNvSpPr/>
          <p:nvPr userDrawn="1"/>
        </p:nvSpPr>
        <p:spPr>
          <a:xfrm>
            <a:off x="361950" y="2032000"/>
            <a:ext cx="8477250" cy="990600"/>
          </a:xfrm>
          <a:prstGeom prst="rect">
            <a:avLst/>
          </a:prstGeom>
          <a:solidFill>
            <a:schemeClr val="bg1"/>
          </a:solidFill>
          <a:ln w="5715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ectangle 8"/>
          <p:cNvSpPr/>
          <p:nvPr userDrawn="1"/>
        </p:nvSpPr>
        <p:spPr>
          <a:xfrm>
            <a:off x="358775" y="876300"/>
            <a:ext cx="8477250" cy="990600"/>
          </a:xfrm>
          <a:prstGeom prst="rect">
            <a:avLst/>
          </a:prstGeom>
          <a:solidFill>
            <a:schemeClr val="bg1"/>
          </a:solidFill>
          <a:ln w="5715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18954300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7342CE"/>
        </a:solidFill>
        <a:effectLst/>
      </p:bgPr>
    </p:bg>
    <p:spTree>
      <p:nvGrpSpPr>
        <p:cNvPr id="1" name=""/>
        <p:cNvGrpSpPr/>
        <p:nvPr/>
      </p:nvGrpSpPr>
      <p:grpSpPr>
        <a:xfrm>
          <a:off x="0" y="0"/>
          <a:ext cx="0" cy="0"/>
          <a:chOff x="0" y="0"/>
          <a:chExt cx="0" cy="0"/>
        </a:xfrm>
      </p:grpSpPr>
      <p:sp>
        <p:nvSpPr>
          <p:cNvPr id="2" name="Frame 1"/>
          <p:cNvSpPr/>
          <p:nvPr userDrawn="1"/>
        </p:nvSpPr>
        <p:spPr>
          <a:xfrm>
            <a:off x="0" y="-26988"/>
            <a:ext cx="9144000" cy="6834188"/>
          </a:xfrm>
          <a:prstGeom prst="frame">
            <a:avLst>
              <a:gd name="adj1" fmla="val 1483"/>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3" name="Rectangle 2"/>
          <p:cNvSpPr>
            <a:spLocks noChangeArrowheads="1"/>
          </p:cNvSpPr>
          <p:nvPr userDrawn="1"/>
        </p:nvSpPr>
        <p:spPr bwMode="auto">
          <a:xfrm>
            <a:off x="3250565" y="6427624"/>
            <a:ext cx="58832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
        <p:nvSpPr>
          <p:cNvPr id="4" name="Rectangle 3"/>
          <p:cNvSpPr/>
          <p:nvPr userDrawn="1"/>
        </p:nvSpPr>
        <p:spPr>
          <a:xfrm>
            <a:off x="419100" y="5257800"/>
            <a:ext cx="8420100" cy="1143000"/>
          </a:xfrm>
          <a:prstGeom prst="rect">
            <a:avLst/>
          </a:prstGeom>
          <a:solidFill>
            <a:schemeClr val="bg1"/>
          </a:solidFill>
          <a:ln w="5715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4"/>
          <p:cNvSpPr/>
          <p:nvPr userDrawn="1"/>
        </p:nvSpPr>
        <p:spPr>
          <a:xfrm>
            <a:off x="393700" y="2514600"/>
            <a:ext cx="8420100" cy="1143000"/>
          </a:xfrm>
          <a:prstGeom prst="rect">
            <a:avLst/>
          </a:prstGeom>
          <a:solidFill>
            <a:schemeClr val="bg1"/>
          </a:solidFill>
          <a:ln w="5715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userDrawn="1"/>
        </p:nvSpPr>
        <p:spPr>
          <a:xfrm>
            <a:off x="393700" y="3886200"/>
            <a:ext cx="8420100" cy="1143000"/>
          </a:xfrm>
          <a:prstGeom prst="rect">
            <a:avLst/>
          </a:prstGeom>
          <a:solidFill>
            <a:schemeClr val="bg1"/>
          </a:solidFill>
          <a:ln w="5715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6"/>
          <p:cNvSpPr/>
          <p:nvPr userDrawn="1"/>
        </p:nvSpPr>
        <p:spPr>
          <a:xfrm>
            <a:off x="381000" y="1143000"/>
            <a:ext cx="8420100" cy="1143000"/>
          </a:xfrm>
          <a:prstGeom prst="rect">
            <a:avLst/>
          </a:prstGeom>
          <a:solidFill>
            <a:schemeClr val="bg1"/>
          </a:solidFill>
          <a:ln w="5715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3380808713"/>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and Content">
    <p:bg>
      <p:bgPr>
        <a:solidFill>
          <a:srgbClr val="92D050"/>
        </a:solidFill>
        <a:effectLst/>
      </p:bgPr>
    </p:bg>
    <p:spTree>
      <p:nvGrpSpPr>
        <p:cNvPr id="1" name=""/>
        <p:cNvGrpSpPr/>
        <p:nvPr/>
      </p:nvGrpSpPr>
      <p:grpSpPr>
        <a:xfrm>
          <a:off x="0" y="0"/>
          <a:ext cx="0" cy="0"/>
          <a:chOff x="0" y="0"/>
          <a:chExt cx="0" cy="0"/>
        </a:xfrm>
      </p:grpSpPr>
      <p:sp>
        <p:nvSpPr>
          <p:cNvPr id="2" name="Frame 1"/>
          <p:cNvSpPr/>
          <p:nvPr userDrawn="1"/>
        </p:nvSpPr>
        <p:spPr>
          <a:xfrm>
            <a:off x="0" y="-26988"/>
            <a:ext cx="9144000" cy="6834188"/>
          </a:xfrm>
          <a:prstGeom prst="frame">
            <a:avLst>
              <a:gd name="adj1" fmla="val 2226"/>
            </a:avLst>
          </a:prstGeom>
          <a:solidFill>
            <a:srgbClr val="7342C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3" name="Rectangle 2"/>
          <p:cNvSpPr>
            <a:spLocks noChangeArrowheads="1"/>
          </p:cNvSpPr>
          <p:nvPr userDrawn="1"/>
        </p:nvSpPr>
        <p:spPr bwMode="auto">
          <a:xfrm>
            <a:off x="4572000" y="6642100"/>
            <a:ext cx="51212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800" dirty="0" smtClean="0">
                <a:solidFill>
                  <a:schemeClr val="bg1"/>
                </a:solidFill>
              </a:rPr>
              <a:t>Copyright 2018, </a:t>
            </a:r>
            <a:r>
              <a:rPr lang="en-US" altLang="en-US" sz="800" dirty="0" smtClean="0">
                <a:solidFill>
                  <a:schemeClr val="bg1"/>
                </a:solidFill>
              </a:rPr>
              <a:t>TWH Consulting/Co-Teaching</a:t>
            </a:r>
            <a:r>
              <a:rPr lang="en-US" altLang="en-US" sz="100" dirty="0" smtClean="0">
                <a:solidFill>
                  <a:schemeClr val="bg1"/>
                </a:solidFill>
              </a:rPr>
              <a:t> </a:t>
            </a:r>
            <a:r>
              <a:rPr lang="en-US" altLang="en-US" sz="800" dirty="0" smtClean="0">
                <a:solidFill>
                  <a:schemeClr val="bg1"/>
                </a:solidFill>
              </a:rPr>
              <a:t>and The Academy for Co-Teaching and Collaboration, SCSU</a:t>
            </a:r>
          </a:p>
        </p:txBody>
      </p:sp>
      <p:sp>
        <p:nvSpPr>
          <p:cNvPr id="4" name="Rectangle 3"/>
          <p:cNvSpPr/>
          <p:nvPr userDrawn="1"/>
        </p:nvSpPr>
        <p:spPr>
          <a:xfrm>
            <a:off x="533400" y="990600"/>
            <a:ext cx="8153400" cy="1219200"/>
          </a:xfrm>
          <a:prstGeom prst="rect">
            <a:avLst/>
          </a:prstGeom>
          <a:solidFill>
            <a:schemeClr val="bg1"/>
          </a:solidFill>
          <a:ln w="7620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4"/>
          <p:cNvSpPr/>
          <p:nvPr userDrawn="1"/>
        </p:nvSpPr>
        <p:spPr>
          <a:xfrm>
            <a:off x="533400" y="2438400"/>
            <a:ext cx="8153400" cy="1219200"/>
          </a:xfrm>
          <a:prstGeom prst="rect">
            <a:avLst/>
          </a:prstGeom>
          <a:solidFill>
            <a:schemeClr val="bg1"/>
          </a:solidFill>
          <a:ln w="7620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userDrawn="1"/>
        </p:nvSpPr>
        <p:spPr>
          <a:xfrm>
            <a:off x="533400" y="3886200"/>
            <a:ext cx="8153400" cy="1219200"/>
          </a:xfrm>
          <a:prstGeom prst="rect">
            <a:avLst/>
          </a:prstGeom>
          <a:solidFill>
            <a:schemeClr val="bg1"/>
          </a:solidFill>
          <a:ln w="7620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6"/>
          <p:cNvSpPr/>
          <p:nvPr userDrawn="1"/>
        </p:nvSpPr>
        <p:spPr>
          <a:xfrm>
            <a:off x="533400" y="5334000"/>
            <a:ext cx="8153400" cy="1219200"/>
          </a:xfrm>
          <a:prstGeom prst="rect">
            <a:avLst/>
          </a:prstGeom>
          <a:solidFill>
            <a:schemeClr val="bg1"/>
          </a:solidFill>
          <a:ln w="7620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15060003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Title and Content">
    <p:bg>
      <p:bgPr>
        <a:solidFill>
          <a:srgbClr val="92D050"/>
        </a:solidFill>
        <a:effectLst/>
      </p:bgPr>
    </p:bg>
    <p:spTree>
      <p:nvGrpSpPr>
        <p:cNvPr id="1" name=""/>
        <p:cNvGrpSpPr/>
        <p:nvPr/>
      </p:nvGrpSpPr>
      <p:grpSpPr>
        <a:xfrm>
          <a:off x="0" y="0"/>
          <a:ext cx="0" cy="0"/>
          <a:chOff x="0" y="0"/>
          <a:chExt cx="0" cy="0"/>
        </a:xfrm>
      </p:grpSpPr>
      <p:sp>
        <p:nvSpPr>
          <p:cNvPr id="2" name="Frame 1"/>
          <p:cNvSpPr/>
          <p:nvPr userDrawn="1"/>
        </p:nvSpPr>
        <p:spPr>
          <a:xfrm>
            <a:off x="0" y="-26988"/>
            <a:ext cx="9144000" cy="6834188"/>
          </a:xfrm>
          <a:prstGeom prst="frame">
            <a:avLst>
              <a:gd name="adj1" fmla="val 2226"/>
            </a:avLst>
          </a:prstGeom>
          <a:solidFill>
            <a:srgbClr val="7342C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3" name="Rectangle 2"/>
          <p:cNvSpPr/>
          <p:nvPr userDrawn="1"/>
        </p:nvSpPr>
        <p:spPr>
          <a:xfrm>
            <a:off x="457200" y="990600"/>
            <a:ext cx="8153400" cy="1676400"/>
          </a:xfrm>
          <a:prstGeom prst="rect">
            <a:avLst/>
          </a:prstGeom>
          <a:solidFill>
            <a:schemeClr val="bg1"/>
          </a:solidFill>
          <a:ln w="7620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 name="Rectangle 3"/>
          <p:cNvSpPr/>
          <p:nvPr userDrawn="1"/>
        </p:nvSpPr>
        <p:spPr>
          <a:xfrm>
            <a:off x="495300" y="2895600"/>
            <a:ext cx="8153400" cy="1676400"/>
          </a:xfrm>
          <a:prstGeom prst="rect">
            <a:avLst/>
          </a:prstGeom>
          <a:solidFill>
            <a:schemeClr val="bg1"/>
          </a:solidFill>
          <a:ln w="7620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4"/>
          <p:cNvSpPr/>
          <p:nvPr userDrawn="1"/>
        </p:nvSpPr>
        <p:spPr>
          <a:xfrm>
            <a:off x="495300" y="4800600"/>
            <a:ext cx="8153400" cy="1676400"/>
          </a:xfrm>
          <a:prstGeom prst="rect">
            <a:avLst/>
          </a:prstGeom>
          <a:solidFill>
            <a:schemeClr val="bg1"/>
          </a:solidFill>
          <a:ln w="7620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a:spLocks noChangeArrowheads="1"/>
          </p:cNvSpPr>
          <p:nvPr userDrawn="1"/>
        </p:nvSpPr>
        <p:spPr bwMode="auto">
          <a:xfrm>
            <a:off x="4572000" y="6477000"/>
            <a:ext cx="51212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800" dirty="0" smtClean="0"/>
              <a:t>Copyright 2018, </a:t>
            </a:r>
            <a:r>
              <a:rPr lang="en-US" altLang="en-US" sz="800" dirty="0" smtClean="0"/>
              <a:t>TWH Consulting/Co-Teaching</a:t>
            </a:r>
            <a:r>
              <a:rPr lang="en-US" altLang="en-US" sz="100" dirty="0" smtClean="0"/>
              <a:t> </a:t>
            </a:r>
            <a:r>
              <a:rPr lang="en-US" altLang="en-US" sz="800" dirty="0" smtClean="0"/>
              <a:t>and The Academy for Co-Teaching and Collaboration, SCSU</a:t>
            </a:r>
          </a:p>
        </p:txBody>
      </p:sp>
    </p:spTree>
    <p:extLst>
      <p:ext uri="{BB962C8B-B14F-4D97-AF65-F5344CB8AC3E}">
        <p14:creationId xmlns:p14="http://schemas.microsoft.com/office/powerpoint/2010/main" val="8233944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3663" y="80963"/>
            <a:ext cx="9094787" cy="6530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352800" y="6611938"/>
            <a:ext cx="5867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2566848219"/>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2" name="Rectangle 1"/>
          <p:cNvSpPr>
            <a:spLocks noChangeArrowheads="1"/>
          </p:cNvSpPr>
          <p:nvPr userDrawn="1"/>
        </p:nvSpPr>
        <p:spPr bwMode="auto">
          <a:xfrm>
            <a:off x="4572000" y="6629400"/>
            <a:ext cx="51212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800" dirty="0" smtClean="0"/>
              <a:t>Copyright 2018, </a:t>
            </a:r>
            <a:r>
              <a:rPr lang="en-US" altLang="en-US" sz="800" dirty="0" smtClean="0"/>
              <a:t>TWH Consulting/Co-Teaching</a:t>
            </a:r>
            <a:r>
              <a:rPr lang="en-US" altLang="en-US" sz="100" dirty="0" smtClean="0"/>
              <a:t> </a:t>
            </a:r>
            <a:r>
              <a:rPr lang="en-US" altLang="en-US" sz="800" dirty="0" smtClean="0"/>
              <a:t>and The Academy for Co-Teaching and Collaboration, SCSU</a:t>
            </a:r>
          </a:p>
        </p:txBody>
      </p:sp>
      <p:sp>
        <p:nvSpPr>
          <p:cNvPr id="3" name="Rectangle 2"/>
          <p:cNvSpPr/>
          <p:nvPr userDrawn="1"/>
        </p:nvSpPr>
        <p:spPr>
          <a:xfrm>
            <a:off x="76200" y="76200"/>
            <a:ext cx="8991600" cy="6705600"/>
          </a:xfrm>
          <a:prstGeom prst="rect">
            <a:avLst/>
          </a:prstGeom>
          <a:noFill/>
          <a:ln w="76200">
            <a:solidFill>
              <a:srgbClr val="7342CE"/>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3210271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32472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ooter Placeholder 4"/>
          <p:cNvSpPr>
            <a:spLocks noGrp="1"/>
          </p:cNvSpPr>
          <p:nvPr>
            <p:ph type="ftr" sz="quarter" idx="10"/>
          </p:nvPr>
        </p:nvSpPr>
        <p:spPr>
          <a:xfrm>
            <a:off x="5867400" y="6478588"/>
            <a:ext cx="3086100" cy="346075"/>
          </a:xfrm>
        </p:spPr>
        <p:txBody>
          <a:bodyPr/>
          <a:lstStyle>
            <a:lvl1pPr algn="ctr">
              <a:defRPr sz="1000"/>
            </a:lvl1pPr>
          </a:lstStyle>
          <a:p>
            <a:pPr>
              <a:defRPr/>
            </a:pPr>
            <a:r>
              <a:rPr lang="en-US" dirty="0" smtClean="0"/>
              <a:t>Copyright 2018, </a:t>
            </a:r>
            <a:r>
              <a:rPr lang="en-US" dirty="0"/>
              <a:t>TWH Consulting/Co-Teaching and</a:t>
            </a:r>
          </a:p>
          <a:p>
            <a:pPr algn="r">
              <a:defRPr/>
            </a:pPr>
            <a:r>
              <a:rPr lang="en-US" dirty="0"/>
              <a:t> The Academy for Co-Teaching and Collaboration, SCSU</a:t>
            </a:r>
          </a:p>
        </p:txBody>
      </p:sp>
    </p:spTree>
    <p:extLst>
      <p:ext uri="{BB962C8B-B14F-4D97-AF65-F5344CB8AC3E}">
        <p14:creationId xmlns:p14="http://schemas.microsoft.com/office/powerpoint/2010/main" val="7356166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l="1830" t="2277"/>
          <a:stretch>
            <a:fillRect/>
          </a:stretch>
        </p:blipFill>
        <p:spPr bwMode="auto">
          <a:xfrm>
            <a:off x="14288" y="-12700"/>
            <a:ext cx="8977312" cy="702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ooter Placeholder 4"/>
          <p:cNvSpPr>
            <a:spLocks noGrp="1"/>
          </p:cNvSpPr>
          <p:nvPr>
            <p:ph type="ftr" sz="quarter" idx="10"/>
          </p:nvPr>
        </p:nvSpPr>
        <p:spPr>
          <a:xfrm>
            <a:off x="5867400" y="6478588"/>
            <a:ext cx="3086100" cy="346075"/>
          </a:xfrm>
        </p:spPr>
        <p:txBody>
          <a:bodyPr/>
          <a:lstStyle>
            <a:lvl1pPr algn="ctr">
              <a:defRPr sz="1000"/>
            </a:lvl1pPr>
          </a:lstStyle>
          <a:p>
            <a:pPr>
              <a:defRPr/>
            </a:pPr>
            <a:r>
              <a:rPr lang="en-US" dirty="0" smtClean="0"/>
              <a:t>Copyright 2018, </a:t>
            </a:r>
            <a:r>
              <a:rPr lang="en-US" dirty="0"/>
              <a:t>TWH Consulting/Co-Teaching and</a:t>
            </a:r>
          </a:p>
          <a:p>
            <a:pPr algn="r">
              <a:defRPr/>
            </a:pPr>
            <a:r>
              <a:rPr lang="en-US" dirty="0"/>
              <a:t> The Academy for Co-Teaching and Collaboration, SCSU</a:t>
            </a:r>
          </a:p>
        </p:txBody>
      </p:sp>
    </p:spTree>
    <p:extLst>
      <p:ext uri="{BB962C8B-B14F-4D97-AF65-F5344CB8AC3E}">
        <p14:creationId xmlns:p14="http://schemas.microsoft.com/office/powerpoint/2010/main" val="16485457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900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ooter Placeholder 4"/>
          <p:cNvSpPr>
            <a:spLocks noGrp="1"/>
          </p:cNvSpPr>
          <p:nvPr>
            <p:ph type="ftr" sz="quarter" idx="10"/>
          </p:nvPr>
        </p:nvSpPr>
        <p:spPr>
          <a:xfrm>
            <a:off x="5867400" y="6400800"/>
            <a:ext cx="3086100" cy="346075"/>
          </a:xfrm>
        </p:spPr>
        <p:txBody>
          <a:bodyPr/>
          <a:lstStyle>
            <a:lvl1pPr algn="ctr">
              <a:defRPr sz="1000"/>
            </a:lvl1pPr>
          </a:lstStyle>
          <a:p>
            <a:pPr>
              <a:defRPr/>
            </a:pPr>
            <a:r>
              <a:rPr lang="en-US" dirty="0" smtClean="0"/>
              <a:t>Copyright 2018, </a:t>
            </a:r>
            <a:r>
              <a:rPr lang="en-US" dirty="0"/>
              <a:t>TWH Consulting/Co-Teaching and</a:t>
            </a:r>
          </a:p>
          <a:p>
            <a:pPr algn="r">
              <a:defRPr/>
            </a:pPr>
            <a:r>
              <a:rPr lang="en-US" dirty="0"/>
              <a:t> The Academy for Co-Teaching and Collaboration, SCSU</a:t>
            </a:r>
          </a:p>
        </p:txBody>
      </p:sp>
    </p:spTree>
    <p:extLst>
      <p:ext uri="{BB962C8B-B14F-4D97-AF65-F5344CB8AC3E}">
        <p14:creationId xmlns:p14="http://schemas.microsoft.com/office/powerpoint/2010/main" val="7703913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3338" y="28575"/>
            <a:ext cx="9077325" cy="680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6"/>
          <p:cNvSpPr txBox="1">
            <a:spLocks noChangeArrowheads="1"/>
          </p:cNvSpPr>
          <p:nvPr userDrawn="1"/>
        </p:nvSpPr>
        <p:spPr bwMode="auto">
          <a:xfrm>
            <a:off x="5715000" y="6400800"/>
            <a:ext cx="33435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900" dirty="0">
                <a:latin typeface="Comic Sans MS" panose="030F0702030302020204" pitchFamily="66" charset="0"/>
              </a:rPr>
              <a:t>Copyright </a:t>
            </a:r>
            <a:r>
              <a:rPr lang="en-US" altLang="en-US" sz="900" dirty="0" smtClean="0">
                <a:latin typeface="Comic Sans MS" panose="030F0702030302020204" pitchFamily="66" charset="0"/>
              </a:rPr>
              <a:t>2018, TWH Consulting/</a:t>
            </a:r>
            <a:r>
              <a:rPr lang="en-US" altLang="en-US" sz="900" baseline="0" dirty="0" smtClean="0">
                <a:latin typeface="Comic Sans MS" panose="030F0702030302020204" pitchFamily="66" charset="0"/>
              </a:rPr>
              <a:t> Co-Teaching </a:t>
            </a:r>
            <a:r>
              <a:rPr lang="en-US" altLang="en-US" sz="900" dirty="0" smtClean="0">
                <a:latin typeface="Comic Sans MS" panose="030F0702030302020204" pitchFamily="66" charset="0"/>
              </a:rPr>
              <a:t>and</a:t>
            </a:r>
          </a:p>
          <a:p>
            <a:pPr algn="r" eaLnBrk="1" hangingPunct="1">
              <a:spcBef>
                <a:spcPct val="0"/>
              </a:spcBef>
              <a:buFontTx/>
              <a:buNone/>
            </a:pPr>
            <a:r>
              <a:rPr lang="en-US" altLang="en-US" sz="900" dirty="0" smtClean="0">
                <a:latin typeface="Comic Sans MS" panose="030F0702030302020204" pitchFamily="66" charset="0"/>
              </a:rPr>
              <a:t>The Academy for Co-Teaching and Collaboration, SCSU</a:t>
            </a:r>
            <a:endParaRPr lang="en-US" altLang="en-US" sz="900" dirty="0">
              <a:latin typeface="Comic Sans MS" panose="030F0702030302020204" pitchFamily="66" charset="0"/>
            </a:endParaRPr>
          </a:p>
        </p:txBody>
      </p:sp>
    </p:spTree>
    <p:extLst>
      <p:ext uri="{BB962C8B-B14F-4D97-AF65-F5344CB8AC3E}">
        <p14:creationId xmlns:p14="http://schemas.microsoft.com/office/powerpoint/2010/main" val="10061514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029700" cy="6858000"/>
          </a:xfrm>
          <a:prstGeom prst="rect">
            <a:avLst/>
          </a:prstGeom>
          <a:noFill/>
          <a:ln w="76200">
            <a:solidFill>
              <a:srgbClr val="7342CE"/>
            </a:solidFill>
            <a:miter lim="800000"/>
            <a:headEnd/>
            <a:tailEnd/>
          </a:ln>
          <a:extLst>
            <a:ext uri="{909E8E84-426E-40DD-AFC4-6F175D3DCCD1}">
              <a14:hiddenFill xmlns:a14="http://schemas.microsoft.com/office/drawing/2010/main">
                <a:solidFill>
                  <a:schemeClr val="accent1"/>
                </a:solidFill>
              </a14:hiddenFill>
            </a:ext>
          </a:extLst>
        </p:spPr>
      </p:pic>
      <p:sp>
        <p:nvSpPr>
          <p:cNvPr id="3" name="TextBox 6"/>
          <p:cNvSpPr txBox="1">
            <a:spLocks noChangeArrowheads="1"/>
          </p:cNvSpPr>
          <p:nvPr userDrawn="1"/>
        </p:nvSpPr>
        <p:spPr bwMode="auto">
          <a:xfrm>
            <a:off x="1924050" y="6553200"/>
            <a:ext cx="52578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900" dirty="0">
                <a:latin typeface="Comic Sans MS" panose="030F0702030302020204" pitchFamily="66" charset="0"/>
              </a:rPr>
              <a:t>Copyright </a:t>
            </a:r>
            <a:r>
              <a:rPr lang="en-US" altLang="en-US" sz="900" dirty="0" smtClean="0">
                <a:latin typeface="Comic Sans MS" panose="030F0702030302020204" pitchFamily="66" charset="0"/>
              </a:rPr>
              <a:t>2018, TWH Consulting and </a:t>
            </a:r>
            <a:r>
              <a:rPr lang="en-US" altLang="en-US" sz="900" dirty="0">
                <a:latin typeface="Comic Sans MS" panose="030F0702030302020204" pitchFamily="66" charset="0"/>
              </a:rPr>
              <a:t>T</a:t>
            </a:r>
            <a:r>
              <a:rPr lang="en-US" altLang="en-US" sz="900" dirty="0" smtClean="0">
                <a:latin typeface="Comic Sans MS" panose="030F0702030302020204" pitchFamily="66" charset="0"/>
              </a:rPr>
              <a:t>he Academy for Co-Teaching and Collaboration, SCSU</a:t>
            </a:r>
            <a:endParaRPr lang="en-US" altLang="en-US" sz="900" dirty="0">
              <a:latin typeface="Comic Sans MS" panose="030F0702030302020204" pitchFamily="66" charset="0"/>
            </a:endParaRPr>
          </a:p>
        </p:txBody>
      </p:sp>
    </p:spTree>
    <p:extLst>
      <p:ext uri="{BB962C8B-B14F-4D97-AF65-F5344CB8AC3E}">
        <p14:creationId xmlns:p14="http://schemas.microsoft.com/office/powerpoint/2010/main" val="1150277898"/>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
          <p:cNvSpPr>
            <a:spLocks noChangeArrowheads="1"/>
          </p:cNvSpPr>
          <p:nvPr userDrawn="1"/>
        </p:nvSpPr>
        <p:spPr bwMode="auto">
          <a:xfrm>
            <a:off x="3048000" y="6400800"/>
            <a:ext cx="59594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solidFill>
                  <a:schemeClr val="tx1"/>
                </a:solidFill>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2630933059"/>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2209800" y="6356350"/>
            <a:ext cx="6477000" cy="365125"/>
          </a:xfrm>
        </p:spPr>
        <p:txBody>
          <a:bodyPr/>
          <a:lstStyle>
            <a:lvl1pPr>
              <a:defRPr sz="1200"/>
            </a:lvl1pPr>
          </a:lstStyle>
          <a:p>
            <a:r>
              <a:rPr lang="en-US" dirty="0" smtClean="0"/>
              <a:t>Copyright 2018, The Academy for Co-Teaching and Collaboration and TWH Consulting/Co-Teaching,</a:t>
            </a:r>
          </a:p>
          <a:p>
            <a:r>
              <a:rPr lang="en-US" dirty="0" smtClean="0"/>
              <a:t>Research Funded by a US Department of Education, Teacher Quality Enhancement Partnership Grant</a:t>
            </a:r>
            <a:endParaRPr lang="en-US" dirty="0"/>
          </a:p>
        </p:txBody>
      </p:sp>
    </p:spTree>
    <p:extLst>
      <p:ext uri="{BB962C8B-B14F-4D97-AF65-F5344CB8AC3E}">
        <p14:creationId xmlns:p14="http://schemas.microsoft.com/office/powerpoint/2010/main" val="349097712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71864CA-AC38-4B3B-93CA-7699E9E4AC51}" type="datetimeFigureOut">
              <a:rPr lang="en-US"/>
              <a:pPr>
                <a:defRPr/>
              </a:pPr>
              <a:t>5/23/2018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2083A92-165B-4413-AED9-61EA15161D4D}" type="slidenum">
              <a:rPr lang="en-US" altLang="en-US"/>
              <a:pPr/>
              <a:t>‹#›</a:t>
            </a:fld>
            <a:endParaRPr lang="en-US" altLang="en-US"/>
          </a:p>
        </p:txBody>
      </p:sp>
    </p:spTree>
    <p:extLst>
      <p:ext uri="{BB962C8B-B14F-4D97-AF65-F5344CB8AC3E}">
        <p14:creationId xmlns:p14="http://schemas.microsoft.com/office/powerpoint/2010/main" val="28694508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6_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29825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BLANK WHITE">
    <p:spTree>
      <p:nvGrpSpPr>
        <p:cNvPr id="1" name=""/>
        <p:cNvGrpSpPr/>
        <p:nvPr/>
      </p:nvGrpSpPr>
      <p:grpSpPr>
        <a:xfrm>
          <a:off x="0" y="0"/>
          <a:ext cx="0" cy="0"/>
          <a:chOff x="0" y="0"/>
          <a:chExt cx="0" cy="0"/>
        </a:xfrm>
      </p:grpSpPr>
      <p:sp>
        <p:nvSpPr>
          <p:cNvPr id="2" name="Rectangle 1"/>
          <p:cNvSpPr/>
          <p:nvPr userDrawn="1"/>
        </p:nvSpPr>
        <p:spPr>
          <a:xfrm>
            <a:off x="457200" y="457200"/>
            <a:ext cx="8153400" cy="5943600"/>
          </a:xfrm>
          <a:prstGeom prst="rect">
            <a:avLst/>
          </a:prstGeom>
          <a:solidFill>
            <a:schemeClr val="bg1"/>
          </a:solidFill>
          <a:ln w="57150">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15433408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990600"/>
            <a:ext cx="35433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76700" y="990600"/>
            <a:ext cx="35433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FCB853E-693C-4FF2-BA68-B2CC859BB27C}" type="slidenum">
              <a:rPr lang="en-US"/>
              <a:pPr/>
              <a:t>‹#›</a:t>
            </a:fld>
            <a:endParaRPr lang="en-US"/>
          </a:p>
        </p:txBody>
      </p:sp>
    </p:spTree>
    <p:extLst>
      <p:ext uri="{BB962C8B-B14F-4D97-AF65-F5344CB8AC3E}">
        <p14:creationId xmlns:p14="http://schemas.microsoft.com/office/powerpoint/2010/main" val="34193747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76366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4AA58DC-9362-43E0-B3A5-4DEE1A40B1B1}" type="datetimeFigureOut">
              <a:rPr lang="en-US"/>
              <a:pPr>
                <a:defRPr/>
              </a:pPr>
              <a:t>5/23/2018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FF0E00D-8AA5-4755-BCB2-E312EF53E02D}" type="slidenum">
              <a:rPr lang="en-US" altLang="en-US"/>
              <a:pPr/>
              <a:t>‹#›</a:t>
            </a:fld>
            <a:endParaRPr lang="en-US" altLang="en-US"/>
          </a:p>
        </p:txBody>
      </p:sp>
    </p:spTree>
    <p:extLst>
      <p:ext uri="{BB962C8B-B14F-4D97-AF65-F5344CB8AC3E}">
        <p14:creationId xmlns:p14="http://schemas.microsoft.com/office/powerpoint/2010/main" val="35243604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5A427DF-5DE3-49E6-B4A2-F12A383BFD14}" type="datetimeFigureOut">
              <a:rPr lang="en-US"/>
              <a:pPr>
                <a:defRPr/>
              </a:pPr>
              <a:t>5/23/2018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0EE20CB9-2C78-442B-9BD6-515DFBB486CA}" type="slidenum">
              <a:rPr lang="en-US" altLang="en-US"/>
              <a:pPr/>
              <a:t>‹#›</a:t>
            </a:fld>
            <a:endParaRPr lang="en-US" altLang="en-US"/>
          </a:p>
        </p:txBody>
      </p:sp>
    </p:spTree>
    <p:extLst>
      <p:ext uri="{BB962C8B-B14F-4D97-AF65-F5344CB8AC3E}">
        <p14:creationId xmlns:p14="http://schemas.microsoft.com/office/powerpoint/2010/main" val="12738784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98AF70B-0266-4E28-86DB-633B16DC9F19}" type="datetimeFigureOut">
              <a:rPr lang="en-US"/>
              <a:pPr>
                <a:defRPr/>
              </a:pPr>
              <a:t>5/23/2018</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E3FDE456-2D26-4949-BDB5-08F178763A5D}" type="slidenum">
              <a:rPr lang="en-US" altLang="en-US"/>
              <a:pPr/>
              <a:t>‹#›</a:t>
            </a:fld>
            <a:endParaRPr lang="en-US" altLang="en-US"/>
          </a:p>
        </p:txBody>
      </p:sp>
    </p:spTree>
    <p:extLst>
      <p:ext uri="{BB962C8B-B14F-4D97-AF65-F5344CB8AC3E}">
        <p14:creationId xmlns:p14="http://schemas.microsoft.com/office/powerpoint/2010/main" val="234859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18735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148A70B-A428-4A13-B673-ECEA8BB7B8D0}" type="datetimeFigureOut">
              <a:rPr lang="en-US"/>
              <a:pPr>
                <a:defRPr/>
              </a:pPr>
              <a:t>5/23/2018</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FBE36594-3CC5-48AD-9CE8-F1EE28928201}" type="slidenum">
              <a:rPr lang="en-US" altLang="en-US"/>
              <a:pPr/>
              <a:t>‹#›</a:t>
            </a:fld>
            <a:endParaRPr lang="en-US" altLang="en-US"/>
          </a:p>
        </p:txBody>
      </p:sp>
    </p:spTree>
    <p:extLst>
      <p:ext uri="{BB962C8B-B14F-4D97-AF65-F5344CB8AC3E}">
        <p14:creationId xmlns:p14="http://schemas.microsoft.com/office/powerpoint/2010/main" val="31045252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3663" y="80963"/>
            <a:ext cx="9094787" cy="6669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3489325" y="6611938"/>
            <a:ext cx="6950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auto">
              <a:spcBef>
                <a:spcPts val="0"/>
              </a:spcBef>
              <a:spcAft>
                <a:spcPts val="0"/>
              </a:spcAft>
              <a:defRPr/>
            </a:pPr>
            <a:r>
              <a:rPr lang="en-US" altLang="en-US" sz="1000" dirty="0" smtClean="0">
                <a:solidFill>
                  <a:prstClr val="black"/>
                </a:solidFill>
              </a:rPr>
              <a:t>Copyright 2018, </a:t>
            </a:r>
            <a:r>
              <a:rPr lang="en-US" altLang="en-US" sz="1000" dirty="0" smtClean="0">
                <a:solidFill>
                  <a:prstClr val="black"/>
                </a:solidFill>
              </a:rPr>
              <a:t>TWH Consulting/Co-Teaching and The Academy for Co-Teaching and Collaboration, SCSU</a:t>
            </a:r>
          </a:p>
        </p:txBody>
      </p:sp>
    </p:spTree>
    <p:extLst>
      <p:ext uri="{BB962C8B-B14F-4D97-AF65-F5344CB8AC3E}">
        <p14:creationId xmlns:p14="http://schemas.microsoft.com/office/powerpoint/2010/main" val="247466183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GOLDEN">
    <p:spTree>
      <p:nvGrpSpPr>
        <p:cNvPr id="1" name=""/>
        <p:cNvGrpSpPr/>
        <p:nvPr/>
      </p:nvGrpSpPr>
      <p:grpSpPr>
        <a:xfrm>
          <a:off x="0" y="0"/>
          <a:ext cx="0" cy="0"/>
          <a:chOff x="0" y="0"/>
          <a:chExt cx="0" cy="0"/>
        </a:xfrm>
      </p:grpSpPr>
      <p:pic>
        <p:nvPicPr>
          <p:cNvPr id="2"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7"/>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81128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pic>
        <p:nvPicPr>
          <p:cNvPr id="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71438"/>
            <a:ext cx="8991600" cy="671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a:xfrm>
            <a:off x="1371600" y="1143000"/>
            <a:ext cx="6484938" cy="4572000"/>
          </a:xfrm>
          <a:prstGeom prst="rect">
            <a:avLst/>
          </a:prstGeom>
          <a:solidFill>
            <a:schemeClr val="bg1"/>
          </a:solidFill>
          <a:ln w="762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4" name="Rectangle 3"/>
          <p:cNvSpPr>
            <a:spLocks noChangeArrowheads="1"/>
          </p:cNvSpPr>
          <p:nvPr userDrawn="1"/>
        </p:nvSpPr>
        <p:spPr bwMode="auto">
          <a:xfrm>
            <a:off x="3276600" y="6478588"/>
            <a:ext cx="63404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auto">
              <a:spcBef>
                <a:spcPts val="0"/>
              </a:spcBef>
              <a:spcAft>
                <a:spcPts val="0"/>
              </a:spcAft>
              <a:defRPr/>
            </a:pPr>
            <a:r>
              <a:rPr lang="en-US" altLang="en-US" sz="900" dirty="0" smtClean="0">
                <a:solidFill>
                  <a:prstClr val="black"/>
                </a:solidFill>
                <a:latin typeface="Comic Sans MS" panose="030F0702030302020204" pitchFamily="66" charset="0"/>
              </a:rPr>
              <a:t>Copyright 2018, </a:t>
            </a:r>
            <a:r>
              <a:rPr lang="en-US" altLang="en-US" sz="900" dirty="0" smtClean="0">
                <a:solidFill>
                  <a:prstClr val="black"/>
                </a:solidFill>
                <a:latin typeface="Comic Sans MS" panose="030F0702030302020204" pitchFamily="66" charset="0"/>
              </a:rPr>
              <a:t>TWH Consulting/Co-Teaching</a:t>
            </a:r>
            <a:r>
              <a:rPr lang="en-US" altLang="en-US" sz="200" dirty="0" smtClean="0">
                <a:solidFill>
                  <a:prstClr val="black"/>
                </a:solidFill>
                <a:latin typeface="Comic Sans MS" panose="030F0702030302020204" pitchFamily="66" charset="0"/>
              </a:rPr>
              <a:t> </a:t>
            </a:r>
            <a:r>
              <a:rPr lang="en-US" altLang="en-US" sz="900" dirty="0" smtClean="0">
                <a:solidFill>
                  <a:prstClr val="black"/>
                </a:solidFill>
                <a:latin typeface="Comic Sans MS" panose="030F0702030302020204" pitchFamily="66" charset="0"/>
              </a:rPr>
              <a:t>and The Academy for Co-Teaching and Collaboration, SCSU</a:t>
            </a:r>
          </a:p>
        </p:txBody>
      </p:sp>
    </p:spTree>
    <p:extLst>
      <p:ext uri="{BB962C8B-B14F-4D97-AF65-F5344CB8AC3E}">
        <p14:creationId xmlns:p14="http://schemas.microsoft.com/office/powerpoint/2010/main" val="41773417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25" y="-28575"/>
            <a:ext cx="9153525" cy="6886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2803525" y="6043613"/>
            <a:ext cx="63404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auto">
              <a:spcBef>
                <a:spcPts val="0"/>
              </a:spcBef>
              <a:spcAft>
                <a:spcPts val="0"/>
              </a:spcAft>
              <a:defRPr/>
            </a:pPr>
            <a:r>
              <a:rPr lang="en-US" altLang="en-US" sz="900" dirty="0" smtClean="0">
                <a:latin typeface="Comic Sans MS" panose="030F0702030302020204" pitchFamily="66" charset="0"/>
              </a:rPr>
              <a:t>Copyright 2018, </a:t>
            </a:r>
            <a:r>
              <a:rPr lang="en-US" altLang="en-US" sz="900" dirty="0" smtClean="0">
                <a:latin typeface="Comic Sans MS" panose="030F0702030302020204" pitchFamily="66" charset="0"/>
              </a:rPr>
              <a:t>TWH Consulting/Co-Teaching</a:t>
            </a:r>
            <a:r>
              <a:rPr lang="en-US" altLang="en-US" sz="200" dirty="0" smtClean="0">
                <a:latin typeface="Comic Sans MS" panose="030F0702030302020204" pitchFamily="66" charset="0"/>
              </a:rPr>
              <a:t> </a:t>
            </a:r>
            <a:r>
              <a:rPr lang="en-US" altLang="en-US" sz="900" dirty="0" smtClean="0">
                <a:latin typeface="Comic Sans MS" panose="030F0702030302020204" pitchFamily="66" charset="0"/>
              </a:rPr>
              <a:t>and The Academy for Co-Teaching and Collaboration, SCSU</a:t>
            </a:r>
          </a:p>
        </p:txBody>
      </p:sp>
    </p:spTree>
    <p:extLst>
      <p:ext uri="{BB962C8B-B14F-4D97-AF65-F5344CB8AC3E}">
        <p14:creationId xmlns:p14="http://schemas.microsoft.com/office/powerpoint/2010/main" val="31584697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65088"/>
            <a:ext cx="8963025" cy="6792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2743200" y="6323013"/>
            <a:ext cx="63404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auto">
              <a:spcBef>
                <a:spcPts val="0"/>
              </a:spcBef>
              <a:spcAft>
                <a:spcPts val="0"/>
              </a:spcAft>
              <a:defRPr/>
            </a:pPr>
            <a:r>
              <a:rPr lang="en-US" altLang="en-US" sz="900" dirty="0" smtClean="0">
                <a:solidFill>
                  <a:prstClr val="black"/>
                </a:solidFill>
                <a:latin typeface="Comic Sans MS" panose="030F0702030302020204" pitchFamily="66" charset="0"/>
              </a:rPr>
              <a:t>Copyright 2018, </a:t>
            </a:r>
            <a:r>
              <a:rPr lang="en-US" altLang="en-US" sz="900" dirty="0" smtClean="0">
                <a:solidFill>
                  <a:prstClr val="black"/>
                </a:solidFill>
                <a:latin typeface="Comic Sans MS" panose="030F0702030302020204" pitchFamily="66" charset="0"/>
              </a:rPr>
              <a:t>TWH Consulting/Co-Teaching</a:t>
            </a:r>
            <a:r>
              <a:rPr lang="en-US" altLang="en-US" sz="200" dirty="0" smtClean="0">
                <a:solidFill>
                  <a:prstClr val="black"/>
                </a:solidFill>
                <a:latin typeface="Comic Sans MS" panose="030F0702030302020204" pitchFamily="66" charset="0"/>
              </a:rPr>
              <a:t> </a:t>
            </a:r>
            <a:r>
              <a:rPr lang="en-US" altLang="en-US" sz="900" dirty="0" smtClean="0">
                <a:solidFill>
                  <a:prstClr val="black"/>
                </a:solidFill>
                <a:latin typeface="Comic Sans MS" panose="030F0702030302020204" pitchFamily="66" charset="0"/>
              </a:rPr>
              <a:t>and The Academy for Co-Teaching and Collaboration, SCSU</a:t>
            </a:r>
          </a:p>
        </p:txBody>
      </p:sp>
    </p:spTree>
    <p:extLst>
      <p:ext uri="{BB962C8B-B14F-4D97-AF65-F5344CB8AC3E}">
        <p14:creationId xmlns:p14="http://schemas.microsoft.com/office/powerpoint/2010/main" val="72461601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750" y="0"/>
            <a:ext cx="9302750" cy="693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2667000" y="6172200"/>
            <a:ext cx="6340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auto">
              <a:spcBef>
                <a:spcPts val="0"/>
              </a:spcBef>
              <a:spcAft>
                <a:spcPts val="0"/>
              </a:spcAft>
              <a:defRPr/>
            </a:pPr>
            <a:r>
              <a:rPr lang="en-US" altLang="en-US" sz="900" dirty="0" smtClean="0">
                <a:latin typeface="Comic Sans MS" panose="030F0702030302020204" pitchFamily="66" charset="0"/>
              </a:rPr>
              <a:t>Copyright 2018, </a:t>
            </a:r>
            <a:r>
              <a:rPr lang="en-US" altLang="en-US" sz="900" dirty="0" smtClean="0">
                <a:latin typeface="Comic Sans MS" panose="030F0702030302020204" pitchFamily="66" charset="0"/>
              </a:rPr>
              <a:t>TWH Consulting/Co-Teaching</a:t>
            </a:r>
            <a:r>
              <a:rPr lang="en-US" altLang="en-US" sz="200" dirty="0" smtClean="0">
                <a:latin typeface="Comic Sans MS" panose="030F0702030302020204" pitchFamily="66" charset="0"/>
              </a:rPr>
              <a:t> </a:t>
            </a:r>
            <a:r>
              <a:rPr lang="en-US" altLang="en-US" sz="900" dirty="0" smtClean="0">
                <a:latin typeface="Comic Sans MS" panose="030F0702030302020204" pitchFamily="66" charset="0"/>
              </a:rPr>
              <a:t>and The Academy for Co-Teaching and Collaboration, SCSU</a:t>
            </a:r>
          </a:p>
        </p:txBody>
      </p:sp>
    </p:spTree>
    <p:extLst>
      <p:ext uri="{BB962C8B-B14F-4D97-AF65-F5344CB8AC3E}">
        <p14:creationId xmlns:p14="http://schemas.microsoft.com/office/powerpoint/2010/main" val="485954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7_Custom Layout">
    <p:bg>
      <p:bgPr>
        <a:solidFill>
          <a:srgbClr val="2831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7060442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2"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3213100"/>
            <a:ext cx="1730375" cy="3671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10"/>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66025" y="0"/>
            <a:ext cx="1730375" cy="3671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userDrawn="1"/>
        </p:nvSpPr>
        <p:spPr>
          <a:xfrm>
            <a:off x="76200" y="152400"/>
            <a:ext cx="8991600" cy="655320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 name="Rectangle 4"/>
          <p:cNvSpPr>
            <a:spLocks noChangeArrowheads="1"/>
          </p:cNvSpPr>
          <p:nvPr userDrawn="1"/>
        </p:nvSpPr>
        <p:spPr bwMode="auto">
          <a:xfrm>
            <a:off x="3200400" y="6477000"/>
            <a:ext cx="6340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auto">
              <a:spcBef>
                <a:spcPts val="0"/>
              </a:spcBef>
              <a:spcAft>
                <a:spcPts val="0"/>
              </a:spcAft>
              <a:defRPr/>
            </a:pPr>
            <a:r>
              <a:rPr lang="en-US" altLang="en-US" sz="900" dirty="0" smtClean="0">
                <a:solidFill>
                  <a:prstClr val="black"/>
                </a:solidFill>
                <a:latin typeface="Comic Sans MS" panose="030F0702030302020204" pitchFamily="66" charset="0"/>
              </a:rPr>
              <a:t>Copyright 2018, </a:t>
            </a:r>
            <a:r>
              <a:rPr lang="en-US" altLang="en-US" sz="900" dirty="0" smtClean="0">
                <a:solidFill>
                  <a:prstClr val="black"/>
                </a:solidFill>
                <a:latin typeface="Comic Sans MS" panose="030F0702030302020204" pitchFamily="66" charset="0"/>
              </a:rPr>
              <a:t>TWH Consulting/Co-Teaching</a:t>
            </a:r>
            <a:r>
              <a:rPr lang="en-US" altLang="en-US" sz="200" dirty="0" smtClean="0">
                <a:solidFill>
                  <a:prstClr val="black"/>
                </a:solidFill>
                <a:latin typeface="Comic Sans MS" panose="030F0702030302020204" pitchFamily="66" charset="0"/>
              </a:rPr>
              <a:t> </a:t>
            </a:r>
            <a:r>
              <a:rPr lang="en-US" altLang="en-US" sz="900" dirty="0" smtClean="0">
                <a:solidFill>
                  <a:prstClr val="black"/>
                </a:solidFill>
                <a:latin typeface="Comic Sans MS" panose="030F0702030302020204" pitchFamily="66" charset="0"/>
              </a:rPr>
              <a:t>and The Academy for Co-Teaching and Collaboration, SCSU</a:t>
            </a:r>
          </a:p>
        </p:txBody>
      </p:sp>
    </p:spTree>
    <p:extLst>
      <p:ext uri="{BB962C8B-B14F-4D97-AF65-F5344CB8AC3E}">
        <p14:creationId xmlns:p14="http://schemas.microsoft.com/office/powerpoint/2010/main" val="30957820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737" r="1053" b="1065"/>
          <a:stretch>
            <a:fillRect/>
          </a:stretch>
        </p:blipFill>
        <p:spPr bwMode="auto">
          <a:xfrm>
            <a:off x="0" y="66675"/>
            <a:ext cx="90678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2955925" y="6324600"/>
            <a:ext cx="6340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auto">
              <a:spcBef>
                <a:spcPts val="0"/>
              </a:spcBef>
              <a:spcAft>
                <a:spcPts val="0"/>
              </a:spcAft>
              <a:defRPr/>
            </a:pPr>
            <a:r>
              <a:rPr lang="en-US" altLang="en-US" sz="900" dirty="0" smtClean="0">
                <a:solidFill>
                  <a:prstClr val="black"/>
                </a:solidFill>
                <a:latin typeface="Comic Sans MS" panose="030F0702030302020204" pitchFamily="66" charset="0"/>
              </a:rPr>
              <a:t>Copyright 2018, </a:t>
            </a:r>
            <a:r>
              <a:rPr lang="en-US" altLang="en-US" sz="900" dirty="0" smtClean="0">
                <a:solidFill>
                  <a:prstClr val="black"/>
                </a:solidFill>
                <a:latin typeface="Comic Sans MS" panose="030F0702030302020204" pitchFamily="66" charset="0"/>
              </a:rPr>
              <a:t>TWH Consulting/Co-Teaching</a:t>
            </a:r>
            <a:r>
              <a:rPr lang="en-US" altLang="en-US" sz="200" dirty="0" smtClean="0">
                <a:solidFill>
                  <a:prstClr val="black"/>
                </a:solidFill>
                <a:latin typeface="Comic Sans MS" panose="030F0702030302020204" pitchFamily="66" charset="0"/>
              </a:rPr>
              <a:t> </a:t>
            </a:r>
            <a:r>
              <a:rPr lang="en-US" altLang="en-US" sz="900" dirty="0" smtClean="0">
                <a:solidFill>
                  <a:prstClr val="black"/>
                </a:solidFill>
                <a:latin typeface="Comic Sans MS" panose="030F0702030302020204" pitchFamily="66" charset="0"/>
              </a:rPr>
              <a:t>and The Academy for Co-Teaching and Collaboration, SCSU</a:t>
            </a:r>
          </a:p>
        </p:txBody>
      </p:sp>
    </p:spTree>
    <p:extLst>
      <p:ext uri="{BB962C8B-B14F-4D97-AF65-F5344CB8AC3E}">
        <p14:creationId xmlns:p14="http://schemas.microsoft.com/office/powerpoint/2010/main" val="1111577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7463"/>
            <a:ext cx="9151938" cy="6840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sq">
                <a:solidFill>
                  <a:srgbClr val="000000"/>
                </a:solidFill>
                <a:miter lim="800000"/>
                <a:headEnd/>
                <a:tailEnd/>
              </a14:hiddenLine>
            </a:ext>
          </a:extLst>
        </p:spPr>
      </p:pic>
      <p:sp>
        <p:nvSpPr>
          <p:cNvPr id="3" name="Rectangle 2"/>
          <p:cNvSpPr>
            <a:spLocks noChangeArrowheads="1"/>
          </p:cNvSpPr>
          <p:nvPr userDrawn="1"/>
        </p:nvSpPr>
        <p:spPr bwMode="auto">
          <a:xfrm>
            <a:off x="3276600" y="6477000"/>
            <a:ext cx="5867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solidFill>
                  <a:schemeClr val="bg1"/>
                </a:solidFill>
                <a:latin typeface="Comic Sans MS" panose="030F0702030302020204" pitchFamily="66" charset="0"/>
                <a:ea typeface="Arial Unicode MS" panose="020B0604020202020204" pitchFamily="34" charset="-128"/>
                <a:cs typeface="Arial Unicode MS" panose="020B0604020202020204" pitchFamily="34" charset="-128"/>
              </a:rPr>
              <a:t>Copyright 2018, TWH Consulting/Co-Teaching and The Academy for Co-Teaching and Collaboration, SCSU</a:t>
            </a:r>
          </a:p>
        </p:txBody>
      </p:sp>
      <p:sp>
        <p:nvSpPr>
          <p:cNvPr id="4" name="Frame 3"/>
          <p:cNvSpPr/>
          <p:nvPr userDrawn="1"/>
        </p:nvSpPr>
        <p:spPr>
          <a:xfrm>
            <a:off x="-68263" y="7938"/>
            <a:ext cx="9220201" cy="6858000"/>
          </a:xfrm>
          <a:prstGeom prst="frame">
            <a:avLst>
              <a:gd name="adj1" fmla="val 1492"/>
            </a:avLst>
          </a:prstGeom>
          <a:solidFill>
            <a:schemeClr val="bg1"/>
          </a:solidFill>
          <a:ln w="38100">
            <a:solidFill>
              <a:srgbClr val="B5E6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Tree>
    <p:extLst>
      <p:ext uri="{BB962C8B-B14F-4D97-AF65-F5344CB8AC3E}">
        <p14:creationId xmlns:p14="http://schemas.microsoft.com/office/powerpoint/2010/main" val="4185589117"/>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pic>
        <p:nvPicPr>
          <p:cNvPr id="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286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862941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2" name="Frame 1"/>
          <p:cNvSpPr/>
          <p:nvPr userDrawn="1"/>
        </p:nvSpPr>
        <p:spPr bwMode="auto">
          <a:xfrm>
            <a:off x="0" y="0"/>
            <a:ext cx="9144000" cy="6858000"/>
          </a:xfrm>
          <a:prstGeom prst="frame">
            <a:avLst>
              <a:gd name="adj1" fmla="val 2539"/>
            </a:avLst>
          </a:prstGeom>
          <a:solidFill>
            <a:schemeClr val="bg1"/>
          </a:solidFill>
          <a:ln w="76200" cap="flat" cmpd="sng" algn="ctr">
            <a:solidFill>
              <a:srgbClr val="000099"/>
            </a:solidFill>
            <a:prstDash val="solid"/>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Calibri"/>
            </a:endParaRPr>
          </a:p>
        </p:txBody>
      </p:sp>
    </p:spTree>
    <p:extLst>
      <p:ext uri="{BB962C8B-B14F-4D97-AF65-F5344CB8AC3E}">
        <p14:creationId xmlns:p14="http://schemas.microsoft.com/office/powerpoint/2010/main" val="51474609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b="2174"/>
          <a:stretch>
            <a:fillRect/>
          </a:stretch>
        </p:blipFill>
        <p:spPr bwMode="auto">
          <a:xfrm>
            <a:off x="-61913" y="-76200"/>
            <a:ext cx="9220201"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954897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69850"/>
            <a:ext cx="6715125" cy="663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632222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638" y="22225"/>
            <a:ext cx="9144000" cy="683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651541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69850"/>
            <a:ext cx="6715125" cy="663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8322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1113"/>
            <a:ext cx="9144000" cy="6858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a:spLocks noChangeArrowheads="1"/>
          </p:cNvSpPr>
          <p:nvPr userDrawn="1"/>
        </p:nvSpPr>
        <p:spPr bwMode="auto">
          <a:xfrm>
            <a:off x="6096000" y="5334000"/>
            <a:ext cx="2514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800" dirty="0" smtClean="0"/>
              <a:t>Copyright 2018, </a:t>
            </a:r>
            <a:r>
              <a:rPr lang="en-US" altLang="en-US" sz="800" dirty="0" smtClean="0"/>
              <a:t>TWH Consulting/Co-Teaching and </a:t>
            </a:r>
          </a:p>
          <a:p>
            <a:pPr>
              <a:defRPr/>
            </a:pPr>
            <a:r>
              <a:rPr lang="en-US" altLang="en-US" sz="800" dirty="0" smtClean="0"/>
              <a:t>The Academy for Co-Teaching and Collaboration, SCSU</a:t>
            </a:r>
          </a:p>
        </p:txBody>
      </p:sp>
      <p:sp>
        <p:nvSpPr>
          <p:cNvPr id="4" name="Rectangle 3"/>
          <p:cNvSpPr/>
          <p:nvPr userDrawn="1"/>
        </p:nvSpPr>
        <p:spPr>
          <a:xfrm>
            <a:off x="381000" y="381000"/>
            <a:ext cx="8382000" cy="6138863"/>
          </a:xfrm>
          <a:prstGeom prst="rect">
            <a:avLst/>
          </a:prstGeom>
          <a:solidFill>
            <a:schemeClr val="bg1"/>
          </a:solidFill>
          <a:ln w="7620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ts val="3200"/>
              </a:lnSpc>
              <a:spcBef>
                <a:spcPts val="0"/>
              </a:spcBef>
              <a:spcAft>
                <a:spcPts val="0"/>
              </a:spcAft>
              <a:defRPr/>
            </a:pPr>
            <a:endParaRPr lang="en-US" altLang="en-US" sz="2000" dirty="0">
              <a:solidFill>
                <a:srgbClr val="002060"/>
              </a:solidFill>
              <a:latin typeface="Comic Sans MS" panose="030F0702030302020204" pitchFamily="66" charset="0"/>
            </a:endParaRPr>
          </a:p>
        </p:txBody>
      </p:sp>
      <p:sp>
        <p:nvSpPr>
          <p:cNvPr id="5" name="Rectangle 4"/>
          <p:cNvSpPr>
            <a:spLocks noChangeArrowheads="1"/>
          </p:cNvSpPr>
          <p:nvPr userDrawn="1"/>
        </p:nvSpPr>
        <p:spPr bwMode="auto">
          <a:xfrm>
            <a:off x="2117725" y="6581814"/>
            <a:ext cx="69500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defRPr/>
            </a:pPr>
            <a:r>
              <a:rPr lang="en-US" altLang="en-US" sz="900" dirty="0" smtClean="0">
                <a:latin typeface="Comic Sans MS" panose="030F0702030302020204" pitchFamily="66" charset="0"/>
              </a:rPr>
              <a:t>Copyright 2018,     TWH Consulting/Co-Teaching and The Academy for Co-Teaching and Collaboration</a:t>
            </a:r>
          </a:p>
        </p:txBody>
      </p:sp>
    </p:spTree>
    <p:extLst>
      <p:ext uri="{BB962C8B-B14F-4D97-AF65-F5344CB8AC3E}">
        <p14:creationId xmlns:p14="http://schemas.microsoft.com/office/powerpoint/2010/main" val="21375115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3276600" y="6607290"/>
            <a:ext cx="5867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US" altLang="en-US" sz="900" dirty="0" smtClean="0">
                <a:latin typeface="Comic Sans MS" panose="030F0702030302020204" pitchFamily="66" charset="0"/>
              </a:rPr>
              <a:t>Copyright 2018, TWH Consulting/Co-Teaching and The Academy for Co-Teaching and Collaboration, SCSU</a:t>
            </a:r>
          </a:p>
        </p:txBody>
      </p:sp>
    </p:spTree>
    <p:extLst>
      <p:ext uri="{BB962C8B-B14F-4D97-AF65-F5344CB8AC3E}">
        <p14:creationId xmlns:p14="http://schemas.microsoft.com/office/powerpoint/2010/main" val="11609551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theme" Target="../theme/theme2.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20A5367-2C9B-4D93-8ECB-C09DF0424FCF}" type="datetimeFigureOut">
              <a:rPr lang="en-US"/>
              <a:pPr>
                <a:defRPr/>
              </a:pPr>
              <a:t>5/23/2018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94E751A7-931D-49A6-8B72-AE7E620BA29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6051" r:id="rId1"/>
    <p:sldLayoutId id="2147486052" r:id="rId2"/>
    <p:sldLayoutId id="2147486053" r:id="rId3"/>
    <p:sldLayoutId id="2147486054" r:id="rId4"/>
    <p:sldLayoutId id="2147486055" r:id="rId5"/>
    <p:sldLayoutId id="2147486056" r:id="rId6"/>
    <p:sldLayoutId id="2147486057" r:id="rId7"/>
    <p:sldLayoutId id="2147486058" r:id="rId8"/>
    <p:sldLayoutId id="2147486059" r:id="rId9"/>
    <p:sldLayoutId id="2147486060" r:id="rId10"/>
    <p:sldLayoutId id="2147486061" r:id="rId11"/>
    <p:sldLayoutId id="2147486062" r:id="rId12"/>
    <p:sldLayoutId id="2147486063" r:id="rId13"/>
    <p:sldLayoutId id="2147486064" r:id="rId14"/>
    <p:sldLayoutId id="2147486065" r:id="rId15"/>
    <p:sldLayoutId id="2147486066" r:id="rId16"/>
    <p:sldLayoutId id="2147486067" r:id="rId17"/>
    <p:sldLayoutId id="2147486068" r:id="rId18"/>
    <p:sldLayoutId id="2147486069" r:id="rId19"/>
    <p:sldLayoutId id="2147486070" r:id="rId20"/>
    <p:sldLayoutId id="2147486071" r:id="rId21"/>
    <p:sldLayoutId id="2147486072" r:id="rId22"/>
    <p:sldLayoutId id="2147486073" r:id="rId23"/>
    <p:sldLayoutId id="2147486074" r:id="rId24"/>
    <p:sldLayoutId id="2147486075" r:id="rId25"/>
    <p:sldLayoutId id="2147486076" r:id="rId26"/>
    <p:sldLayoutId id="2147486077" r:id="rId27"/>
    <p:sldLayoutId id="2147486078" r:id="rId28"/>
    <p:sldLayoutId id="2147486079" r:id="rId29"/>
    <p:sldLayoutId id="2147486080" r:id="rId30"/>
    <p:sldLayoutId id="2147486081" r:id="rId31"/>
    <p:sldLayoutId id="2147486082" r:id="rId32"/>
    <p:sldLayoutId id="2147486083" r:id="rId33"/>
    <p:sldLayoutId id="2147486084" r:id="rId34"/>
    <p:sldLayoutId id="2147486085" r:id="rId35"/>
    <p:sldLayoutId id="2147486086" r:id="rId36"/>
    <p:sldLayoutId id="2147486087" r:id="rId37"/>
    <p:sldLayoutId id="2147486088" r:id="rId38"/>
    <p:sldLayoutId id="2147486089" r:id="rId39"/>
    <p:sldLayoutId id="2147486090" r:id="rId40"/>
    <p:sldLayoutId id="2147486091" r:id="rId41"/>
    <p:sldLayoutId id="2147486092" r:id="rId42"/>
    <p:sldLayoutId id="2147486093" r:id="rId43"/>
    <p:sldLayoutId id="2147486094" r:id="rId44"/>
    <p:sldLayoutId id="2147486095" r:id="rId45"/>
    <p:sldLayoutId id="2147486096" r:id="rId46"/>
    <p:sldLayoutId id="2147486097" r:id="rId47"/>
    <p:sldLayoutId id="2147486098" r:id="rId48"/>
    <p:sldLayoutId id="2147486099" r:id="rId49"/>
    <p:sldLayoutId id="2147486102" r:id="rId50"/>
    <p:sldLayoutId id="2147486103" r:id="rId51"/>
    <p:sldLayoutId id="2147486046" r:id="rId52"/>
    <p:sldLayoutId id="2147486107" r:id="rId53"/>
    <p:sldLayoutId id="2147486108" r:id="rId54"/>
    <p:sldLayoutId id="2147486162" r:id="rId55"/>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C41C88E7-2C5C-4EEF-85EE-1A9D00A05C21}" type="datetimeFigureOut">
              <a:rPr lang="en-US"/>
              <a:pPr>
                <a:defRPr/>
              </a:pPr>
              <a:t>5/23/2018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F61E3DFE-6D41-4E3D-97A9-3845D221D7A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6109" r:id="rId1"/>
    <p:sldLayoutId id="2147486047" r:id="rId2"/>
    <p:sldLayoutId id="2147486048" r:id="rId3"/>
    <p:sldLayoutId id="2147486049" r:id="rId4"/>
    <p:sldLayoutId id="2147486050" r:id="rId5"/>
    <p:sldLayoutId id="2147486110" r:id="rId6"/>
    <p:sldLayoutId id="2147486111" r:id="rId7"/>
    <p:sldLayoutId id="2147486113" r:id="rId8"/>
    <p:sldLayoutId id="2147486114" r:id="rId9"/>
    <p:sldLayoutId id="2147486115" r:id="rId10"/>
    <p:sldLayoutId id="2147486116" r:id="rId11"/>
    <p:sldLayoutId id="2147486117" r:id="rId12"/>
    <p:sldLayoutId id="2147486118" r:id="rId13"/>
    <p:sldLayoutId id="2147486119" r:id="rId14"/>
    <p:sldLayoutId id="2147486120" r:id="rId15"/>
    <p:sldLayoutId id="2147486121" r:id="rId16"/>
    <p:sldLayoutId id="2147486122" r:id="rId17"/>
    <p:sldLayoutId id="2147486123" r:id="rId18"/>
    <p:sldLayoutId id="2147486124" r:id="rId19"/>
    <p:sldLayoutId id="2147486125" r:id="rId20"/>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2ahUKEwiT5ZKcnqPaAhUpnq0KHQRmBv4QjRx6BAgAEAU&amp;url=http://forsythkid.blogspot.com/2011/05/single-raindrops-life.html&amp;psig=AOvVaw0g_yFqM0BJ1rNz7Camoha5&amp;ust=1523019695959278" TargetMode="External"/><Relationship Id="rId2" Type="http://schemas.openxmlformats.org/officeDocument/2006/relationships/image" Target="../media/image49.jpeg"/><Relationship Id="rId1" Type="http://schemas.openxmlformats.org/officeDocument/2006/relationships/slideLayout" Target="../slideLayouts/slideLayout22.xml"/><Relationship Id="rId4" Type="http://schemas.openxmlformats.org/officeDocument/2006/relationships/image" Target="../media/image5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50.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iPjv-jjLTVAhVCNiYKHaMOCCQQjRwIBw&amp;url=http://www.express.co.uk/news/uk/703486/older-people-more-content-mental-health-improves-years&amp;psig=AFQjCNHXXTLhMFWXcJGYy8zOrKWzkPdoPw&amp;ust=1501610250028772" TargetMode="External"/><Relationship Id="rId2" Type="http://schemas.openxmlformats.org/officeDocument/2006/relationships/notesSlide" Target="../notesSlides/notesSlide15.xml"/><Relationship Id="rId1" Type="http://schemas.openxmlformats.org/officeDocument/2006/relationships/slideLayout" Target="../slideLayouts/slideLayout50.xml"/><Relationship Id="rId5" Type="http://schemas.openxmlformats.org/officeDocument/2006/relationships/image" Target="../media/image64.jpeg"/><Relationship Id="rId4" Type="http://schemas.openxmlformats.org/officeDocument/2006/relationships/image" Target="../media/image63.jpeg"/></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6.xml"/><Relationship Id="rId1" Type="http://schemas.openxmlformats.org/officeDocument/2006/relationships/slideLayout" Target="../slideLayouts/slideLayout50.xml"/><Relationship Id="rId5" Type="http://schemas.openxmlformats.org/officeDocument/2006/relationships/image" Target="../media/image67.jpeg"/><Relationship Id="rId4" Type="http://schemas.openxmlformats.org/officeDocument/2006/relationships/image" Target="../media/image66.jpeg"/></Relationships>
</file>

<file path=ppt/slides/_rels/slide5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50.xml"/></Relationships>
</file>

<file path=ppt/slides/_rels/slide5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50.xml"/></Relationships>
</file>

<file path=ppt/slides/_rels/slide5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0.xml"/></Relationships>
</file>

<file path=ppt/slides/_rels/slide5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50.xml"/></Relationships>
</file>

<file path=ppt/slides/_rels/slide5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5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descr="MPj04000140000[1]"/>
          <p:cNvPicPr>
            <a:picLocks noChangeAspect="1" noChangeArrowheads="1"/>
          </p:cNvPicPr>
          <p:nvPr/>
        </p:nvPicPr>
        <p:blipFill>
          <a:blip r:embed="rId2">
            <a:extLst>
              <a:ext uri="{28A0092B-C50C-407E-A947-70E740481C1C}">
                <a14:useLocalDpi xmlns:a14="http://schemas.microsoft.com/office/drawing/2010/main" val="0"/>
              </a:ext>
            </a:extLst>
          </a:blip>
          <a:srcRect b="17578"/>
          <a:stretch>
            <a:fillRect/>
          </a:stretch>
        </p:blipFill>
        <p:spPr bwMode="auto">
          <a:xfrm>
            <a:off x="0" y="16564"/>
            <a:ext cx="9144000" cy="6841435"/>
          </a:xfrm>
          <a:prstGeom prst="rect">
            <a:avLst/>
          </a:prstGeom>
          <a:noFill/>
          <a:ln w="92075">
            <a:no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893989" y="5727909"/>
            <a:ext cx="7678511"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3200" b="1" dirty="0">
                <a:ln w="11430"/>
                <a:solidFill>
                  <a:schemeClr val="bg1"/>
                </a:solidFill>
                <a:effectLst>
                  <a:outerShdw blurRad="50800" dist="39000" dir="5460000" algn="tl">
                    <a:srgbClr val="000000">
                      <a:alpha val="38000"/>
                    </a:srgbClr>
                  </a:outerShdw>
                </a:effectLst>
                <a:latin typeface="Comic Sans MS" panose="030F0702030302020204" pitchFamily="66" charset="0"/>
                <a:cs typeface="+mn-cs"/>
              </a:rPr>
              <a:t>An idea that’s making a difference</a:t>
            </a:r>
          </a:p>
        </p:txBody>
      </p:sp>
      <p:pic>
        <p:nvPicPr>
          <p:cNvPr id="81924" name="Picture 2" descr="Image result for single raindrop on water">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0713" y="1524000"/>
            <a:ext cx="100488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5" name="Picture 2" descr="Image result for single raindrop on water">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914400"/>
            <a:ext cx="1004887"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6" name="TextBox 1"/>
          <p:cNvSpPr txBox="1">
            <a:spLocks noChangeArrowheads="1"/>
          </p:cNvSpPr>
          <p:nvPr/>
        </p:nvSpPr>
        <p:spPr bwMode="auto">
          <a:xfrm>
            <a:off x="0" y="914400"/>
            <a:ext cx="9144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7200" b="1" dirty="0">
                <a:solidFill>
                  <a:schemeClr val="bg1"/>
                </a:solidFill>
                <a:latin typeface="Comic Sans MS" panose="030F0702030302020204" pitchFamily="66" charset="0"/>
              </a:rPr>
              <a:t>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2" name="Title 1"/>
          <p:cNvSpPr txBox="1">
            <a:spLocks/>
          </p:cNvSpPr>
          <p:nvPr/>
        </p:nvSpPr>
        <p:spPr bwMode="auto">
          <a:xfrm>
            <a:off x="228600" y="280988"/>
            <a:ext cx="5734050"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000" b="1" dirty="0">
                <a:latin typeface="Comic Sans MS" panose="030F0702030302020204" pitchFamily="66" charset="0"/>
              </a:rPr>
              <a:t>Co-Teaching is NOT:</a:t>
            </a:r>
            <a:endParaRPr lang="en-US" altLang="en-US" sz="4000" b="1" dirty="0"/>
          </a:p>
        </p:txBody>
      </p:sp>
      <p:sp>
        <p:nvSpPr>
          <p:cNvPr id="4" name="Rectangle 3"/>
          <p:cNvSpPr/>
          <p:nvPr/>
        </p:nvSpPr>
        <p:spPr>
          <a:xfrm>
            <a:off x="221673" y="1295400"/>
            <a:ext cx="8534400" cy="4247317"/>
          </a:xfrm>
          <a:prstGeom prst="rect">
            <a:avLst/>
          </a:prstGeom>
        </p:spPr>
        <p:txBody>
          <a:bodyPr wrap="square">
            <a:spAutoFit/>
          </a:bodyPr>
          <a:lstStyle/>
          <a:p>
            <a:pPr marL="284163" indent="-284163" fontAlgn="auto">
              <a:spcBef>
                <a:spcPts val="0"/>
              </a:spcBef>
              <a:spcAft>
                <a:spcPts val="0"/>
              </a:spcAft>
              <a:buClr>
                <a:srgbClr val="B5E65A"/>
              </a:buClr>
              <a:buSzPct val="107000"/>
              <a:buFont typeface="Arial" panose="020B0604020202020204" pitchFamily="34" charset="0"/>
              <a:buChar char="•"/>
              <a:defRPr/>
            </a:pPr>
            <a:r>
              <a:rPr lang="en-US" sz="2400" dirty="0">
                <a:latin typeface="Comic Sans MS" pitchFamily="66" charset="0"/>
              </a:rPr>
              <a:t>A way to hide weak teachers</a:t>
            </a:r>
          </a:p>
          <a:p>
            <a:pPr marL="284163" indent="-284163" fontAlgn="auto">
              <a:spcBef>
                <a:spcPts val="0"/>
              </a:spcBef>
              <a:spcAft>
                <a:spcPts val="0"/>
              </a:spcAft>
              <a:buClr>
                <a:srgbClr val="B5E65A"/>
              </a:buClr>
              <a:buSzPct val="107000"/>
              <a:buFont typeface="Arial" panose="020B0604020202020204" pitchFamily="34" charset="0"/>
              <a:buChar char="•"/>
              <a:defRPr/>
            </a:pPr>
            <a:endParaRPr lang="en-US" sz="700" dirty="0">
              <a:latin typeface="Comic Sans MS" pitchFamily="66" charset="0"/>
            </a:endParaRPr>
          </a:p>
          <a:p>
            <a:pPr marL="284163" indent="-284163" fontAlgn="auto">
              <a:spcBef>
                <a:spcPts val="0"/>
              </a:spcBef>
              <a:spcAft>
                <a:spcPts val="0"/>
              </a:spcAft>
              <a:buClr>
                <a:srgbClr val="B5E65A"/>
              </a:buClr>
              <a:buSzPct val="107000"/>
              <a:buFont typeface="Arial" panose="020B0604020202020204" pitchFamily="34" charset="0"/>
              <a:buChar char="•"/>
              <a:defRPr/>
            </a:pPr>
            <a:r>
              <a:rPr lang="en-US" sz="2400" dirty="0">
                <a:latin typeface="Comic Sans MS" pitchFamily="66" charset="0"/>
              </a:rPr>
              <a:t>One person teaching one subject/period </a:t>
            </a:r>
          </a:p>
          <a:p>
            <a:pPr marL="292100" indent="-292100" fontAlgn="auto">
              <a:spcBef>
                <a:spcPts val="0"/>
              </a:spcBef>
              <a:spcAft>
                <a:spcPts val="0"/>
              </a:spcAft>
              <a:buClr>
                <a:srgbClr val="B5E65A"/>
              </a:buClr>
              <a:buSzPct val="107000"/>
              <a:defRPr/>
            </a:pPr>
            <a:r>
              <a:rPr lang="en-US" sz="2400" dirty="0">
                <a:latin typeface="Comic Sans MS" pitchFamily="66" charset="0"/>
              </a:rPr>
              <a:t>   followed by another who teaches a different</a:t>
            </a:r>
          </a:p>
          <a:p>
            <a:pPr marL="292100" indent="-292100" fontAlgn="auto">
              <a:spcBef>
                <a:spcPts val="0"/>
              </a:spcBef>
              <a:spcAft>
                <a:spcPts val="0"/>
              </a:spcAft>
              <a:buClr>
                <a:srgbClr val="B5E65A"/>
              </a:buClr>
              <a:buSzPct val="107000"/>
              <a:defRPr/>
            </a:pPr>
            <a:r>
              <a:rPr lang="en-US" sz="2400" dirty="0">
                <a:latin typeface="Comic Sans MS" pitchFamily="66" charset="0"/>
              </a:rPr>
              <a:t>   subject/period</a:t>
            </a:r>
          </a:p>
          <a:p>
            <a:pPr marL="292100" indent="-292100" fontAlgn="auto">
              <a:spcBef>
                <a:spcPts val="0"/>
              </a:spcBef>
              <a:spcAft>
                <a:spcPts val="0"/>
              </a:spcAft>
              <a:buClr>
                <a:srgbClr val="B5E65A"/>
              </a:buClr>
              <a:buSzPct val="107000"/>
              <a:defRPr/>
            </a:pPr>
            <a:endParaRPr lang="en-US" sz="900" dirty="0">
              <a:latin typeface="Comic Sans MS" pitchFamily="66" charset="0"/>
            </a:endParaRPr>
          </a:p>
          <a:p>
            <a:pPr marL="284163" indent="-284163" fontAlgn="auto">
              <a:spcBef>
                <a:spcPts val="0"/>
              </a:spcBef>
              <a:spcAft>
                <a:spcPts val="0"/>
              </a:spcAft>
              <a:buClr>
                <a:srgbClr val="B5E65A"/>
              </a:buClr>
              <a:buSzPct val="107000"/>
              <a:buFont typeface="Arial" panose="020B0604020202020204" pitchFamily="34" charset="0"/>
              <a:buChar char="•"/>
              <a:defRPr/>
            </a:pPr>
            <a:r>
              <a:rPr lang="en-US" sz="2400" dirty="0">
                <a:latin typeface="Comic Sans MS" pitchFamily="66" charset="0"/>
              </a:rPr>
              <a:t>One person teaching as another person prepares instructional materials or sits and watches </a:t>
            </a:r>
          </a:p>
          <a:p>
            <a:pPr marL="284163" indent="-284163" fontAlgn="auto">
              <a:spcBef>
                <a:spcPts val="0"/>
              </a:spcBef>
              <a:spcAft>
                <a:spcPts val="0"/>
              </a:spcAft>
              <a:buClr>
                <a:srgbClr val="B5E65A"/>
              </a:buClr>
              <a:buSzPct val="107000"/>
              <a:buFont typeface="Arial" panose="020B0604020202020204" pitchFamily="34" charset="0"/>
              <a:buChar char="•"/>
              <a:defRPr/>
            </a:pPr>
            <a:endParaRPr lang="en-US" sz="700" dirty="0">
              <a:latin typeface="Comic Sans MS" pitchFamily="66" charset="0"/>
            </a:endParaRPr>
          </a:p>
          <a:p>
            <a:pPr marL="284163" indent="-284163" fontAlgn="auto">
              <a:spcBef>
                <a:spcPts val="0"/>
              </a:spcBef>
              <a:spcAft>
                <a:spcPts val="0"/>
              </a:spcAft>
              <a:buClr>
                <a:srgbClr val="B5E65A"/>
              </a:buClr>
              <a:buSzPct val="107000"/>
              <a:buFont typeface="Arial" panose="020B0604020202020204" pitchFamily="34" charset="0"/>
              <a:buChar char="•"/>
              <a:defRPr/>
            </a:pPr>
            <a:r>
              <a:rPr lang="en-US" sz="2400" dirty="0">
                <a:latin typeface="Comic Sans MS" pitchFamily="66" charset="0"/>
              </a:rPr>
              <a:t>One person doing what they enjoy and the other person doing the rest</a:t>
            </a:r>
          </a:p>
          <a:p>
            <a:pPr marL="284163" indent="-284163" fontAlgn="auto">
              <a:spcBef>
                <a:spcPts val="0"/>
              </a:spcBef>
              <a:spcAft>
                <a:spcPts val="0"/>
              </a:spcAft>
              <a:buClr>
                <a:srgbClr val="B5E65A"/>
              </a:buClr>
              <a:buSzPct val="107000"/>
              <a:buFont typeface="Arial" panose="020B0604020202020204" pitchFamily="34" charset="0"/>
              <a:buChar char="•"/>
              <a:defRPr/>
            </a:pPr>
            <a:endParaRPr lang="en-US" sz="700" dirty="0">
              <a:latin typeface="Comic Sans MS" pitchFamily="66" charset="0"/>
            </a:endParaRPr>
          </a:p>
          <a:p>
            <a:pPr marL="284163" indent="-284163" fontAlgn="auto">
              <a:spcBef>
                <a:spcPts val="0"/>
              </a:spcBef>
              <a:spcAft>
                <a:spcPts val="0"/>
              </a:spcAft>
              <a:buClr>
                <a:srgbClr val="B5E65A"/>
              </a:buClr>
              <a:buSzPct val="107000"/>
              <a:buFont typeface="Arial" panose="020B0604020202020204" pitchFamily="34" charset="0"/>
              <a:buChar char="•"/>
              <a:defRPr/>
            </a:pPr>
            <a:r>
              <a:rPr lang="en-US" sz="2400" dirty="0">
                <a:latin typeface="Comic Sans MS" pitchFamily="66" charset="0"/>
              </a:rPr>
              <a:t>And especially, it is not when one person’s ideas prevail regarding what will be taught and how it will be taught</a:t>
            </a:r>
          </a:p>
        </p:txBody>
      </p:sp>
      <p:sp>
        <p:nvSpPr>
          <p:cNvPr id="5"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7522">
                                            <p:txEl>
                                              <p:pRg st="0" end="0"/>
                                            </p:txEl>
                                          </p:spTgt>
                                        </p:tgtEl>
                                        <p:attrNameLst>
                                          <p:attrName>style.visibility</p:attrName>
                                        </p:attrNameLst>
                                      </p:cBhvr>
                                      <p:to>
                                        <p:strVal val="visible"/>
                                      </p:to>
                                    </p:set>
                                    <p:animEffect transition="in" filter="fade">
                                      <p:cBhvr>
                                        <p:cTn id="7" dur="1000"/>
                                        <p:tgtEl>
                                          <p:spTgt spid="107522">
                                            <p:txEl>
                                              <p:pRg st="0" end="0"/>
                                            </p:txEl>
                                          </p:spTgt>
                                        </p:tgtEl>
                                      </p:cBhvr>
                                    </p:animEffect>
                                    <p:anim calcmode="lin" valueType="num">
                                      <p:cBhvr>
                                        <p:cTn id="8" dur="1000" fill="hold"/>
                                        <p:tgtEl>
                                          <p:spTgt spid="10752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75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fade">
                                      <p:cBhvr>
                                        <p:cTn id="20" dur="1000"/>
                                        <p:tgtEl>
                                          <p:spTgt spid="4">
                                            <p:txEl>
                                              <p:pRg st="2" end="2"/>
                                            </p:txEl>
                                          </p:spTgt>
                                        </p:tgtEl>
                                      </p:cBhvr>
                                    </p:animEffect>
                                    <p:anim calcmode="lin" valueType="num">
                                      <p:cBhvr>
                                        <p:cTn id="21"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1000"/>
                                        <p:tgtEl>
                                          <p:spTgt spid="4">
                                            <p:txEl>
                                              <p:pRg st="3" end="3"/>
                                            </p:txEl>
                                          </p:spTgt>
                                        </p:tgtEl>
                                      </p:cBhvr>
                                    </p:animEffect>
                                    <p:anim calcmode="lin" valueType="num">
                                      <p:cBhvr>
                                        <p:cTn id="2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fade">
                                      <p:cBhvr>
                                        <p:cTn id="30" dur="1000"/>
                                        <p:tgtEl>
                                          <p:spTgt spid="4">
                                            <p:txEl>
                                              <p:pRg st="4" end="4"/>
                                            </p:txEl>
                                          </p:spTgt>
                                        </p:tgtEl>
                                      </p:cBhvr>
                                    </p:animEffect>
                                    <p:anim calcmode="lin" valueType="num">
                                      <p:cBhvr>
                                        <p:cTn id="31"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4">
                                            <p:txEl>
                                              <p:pRg st="6" end="6"/>
                                            </p:txEl>
                                          </p:spTgt>
                                        </p:tgtEl>
                                        <p:attrNameLst>
                                          <p:attrName>style.visibility</p:attrName>
                                        </p:attrNameLst>
                                      </p:cBhvr>
                                      <p:to>
                                        <p:strVal val="visible"/>
                                      </p:to>
                                    </p:set>
                                    <p:animEffect transition="in" filter="fade">
                                      <p:cBhvr>
                                        <p:cTn id="36" dur="1000"/>
                                        <p:tgtEl>
                                          <p:spTgt spid="4">
                                            <p:txEl>
                                              <p:pRg st="6" end="6"/>
                                            </p:txEl>
                                          </p:spTgt>
                                        </p:tgtEl>
                                      </p:cBhvr>
                                    </p:animEffect>
                                    <p:anim calcmode="lin" valueType="num">
                                      <p:cBhvr>
                                        <p:cTn id="37"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nodeType="after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1000"/>
                                        <p:tgtEl>
                                          <p:spTgt spid="4">
                                            <p:txEl>
                                              <p:pRg st="8" end="8"/>
                                            </p:txEl>
                                          </p:spTgt>
                                        </p:tgtEl>
                                      </p:cBhvr>
                                    </p:animEffect>
                                    <p:anim calcmode="lin" valueType="num">
                                      <p:cBhvr>
                                        <p:cTn id="4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42" presetClass="entr" presetSubtype="0" fill="hold" nodeType="afterEffect">
                                  <p:stCondLst>
                                    <p:cond delay="0"/>
                                  </p:stCondLst>
                                  <p:childTnLst>
                                    <p:set>
                                      <p:cBhvr>
                                        <p:cTn id="47" dur="1" fill="hold">
                                          <p:stCondLst>
                                            <p:cond delay="0"/>
                                          </p:stCondLst>
                                        </p:cTn>
                                        <p:tgtEl>
                                          <p:spTgt spid="4">
                                            <p:txEl>
                                              <p:pRg st="10" end="10"/>
                                            </p:txEl>
                                          </p:spTgt>
                                        </p:tgtEl>
                                        <p:attrNameLst>
                                          <p:attrName>style.visibility</p:attrName>
                                        </p:attrNameLst>
                                      </p:cBhvr>
                                      <p:to>
                                        <p:strVal val="visible"/>
                                      </p:to>
                                    </p:set>
                                    <p:animEffect transition="in" filter="fade">
                                      <p:cBhvr>
                                        <p:cTn id="48" dur="1000"/>
                                        <p:tgtEl>
                                          <p:spTgt spid="4">
                                            <p:txEl>
                                              <p:pRg st="10" end="10"/>
                                            </p:txEl>
                                          </p:spTgt>
                                        </p:tgtEl>
                                      </p:cBhvr>
                                    </p:animEffect>
                                    <p:anim calcmode="lin" valueType="num">
                                      <p:cBhvr>
                                        <p:cTn id="49"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842961" y="1752600"/>
            <a:ext cx="7458075" cy="33147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Bef>
                <a:spcPts val="0"/>
              </a:spcBef>
              <a:spcAft>
                <a:spcPts val="0"/>
              </a:spcAft>
              <a:defRPr/>
            </a:pPr>
            <a:r>
              <a:rPr lang="en-US" sz="6600" b="1" dirty="0" smtClean="0">
                <a:ln w="38100">
                  <a:solidFill>
                    <a:schemeClr val="tx1"/>
                  </a:solidFill>
                </a:ln>
                <a:solidFill>
                  <a:srgbClr val="B5E65A"/>
                </a:solidFill>
                <a:latin typeface="Comic Sans MS" pitchFamily="66" charset="0"/>
              </a:rPr>
              <a:t>Co-Teaching Findings</a:t>
            </a:r>
            <a:endParaRPr lang="en-US" sz="6600" b="1" dirty="0">
              <a:ln w="38100">
                <a:solidFill>
                  <a:schemeClr val="tx1"/>
                </a:solidFill>
              </a:ln>
              <a:solidFill>
                <a:srgbClr val="B5E65A"/>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Group 3"/>
          <p:cNvGraphicFramePr>
            <a:graphicFrameLocks/>
          </p:cNvGraphicFramePr>
          <p:nvPr>
            <p:extLst>
              <p:ext uri="{D42A27DB-BD31-4B8C-83A1-F6EECF244321}">
                <p14:modId xmlns:p14="http://schemas.microsoft.com/office/powerpoint/2010/main" val="531079360"/>
              </p:ext>
            </p:extLst>
          </p:nvPr>
        </p:nvGraphicFramePr>
        <p:xfrm>
          <a:off x="304800" y="1371600"/>
          <a:ext cx="8458200" cy="4857749"/>
        </p:xfrm>
        <a:graphic>
          <a:graphicData uri="http://schemas.openxmlformats.org/drawingml/2006/table">
            <a:tbl>
              <a:tblPr/>
              <a:tblGrid>
                <a:gridCol w="4229100"/>
                <a:gridCol w="4229100"/>
              </a:tblGrid>
              <a:tr h="92220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Minnesota Comprehensive Assessment (MCA)</a:t>
                      </a:r>
                    </a:p>
                  </a:txBody>
                  <a:tcPr marL="68577" marR="68577" marT="45714" marB="45714"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B5E65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Woodcock Johnson III – Research Edition (WJIII)</a:t>
                      </a:r>
                    </a:p>
                  </a:txBody>
                  <a:tcPr marL="68577" marR="68577" marT="45714" marB="45714"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B5E65A"/>
                    </a:solidFill>
                  </a:tcPr>
                </a:tc>
              </a:tr>
              <a:tr h="8523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Reading/Math – Grades 3-5-7</a:t>
                      </a:r>
                    </a:p>
                  </a:txBody>
                  <a:tcPr marL="68577" marR="68577" marT="45714" marB="45714"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Reading/Math – Grades K-12</a:t>
                      </a:r>
                    </a:p>
                  </a:txBody>
                  <a:tcPr marL="68577" marR="68577" marT="45714" marB="45714"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98728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Group Administered</a:t>
                      </a:r>
                    </a:p>
                  </a:txBody>
                  <a:tcPr marL="68577" marR="68577" marT="45714" marB="45714"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Individually Administered</a:t>
                      </a:r>
                    </a:p>
                  </a:txBody>
                  <a:tcPr marL="68577" marR="68577" marT="45714" marB="45714"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523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Compares cohorts</a:t>
                      </a:r>
                    </a:p>
                  </a:txBody>
                  <a:tcPr marL="68577" marR="68577" marT="45714" marB="45714"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Can use as pre/post intervention</a:t>
                      </a:r>
                    </a:p>
                  </a:txBody>
                  <a:tcPr marL="68577" marR="68577" marT="45714" marB="45714"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2435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Results reported as scale score, index points and proficiency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smtClean="0">
                        <a:ln>
                          <a:noFill/>
                        </a:ln>
                        <a:solidFill>
                          <a:srgbClr val="8142CE"/>
                        </a:solidFill>
                        <a:effectLst/>
                        <a:latin typeface="Comic Sans MS" pitchFamily="66" charset="0"/>
                      </a:endParaRPr>
                    </a:p>
                  </a:txBody>
                  <a:tcPr marL="68577" marR="68577" marT="45714" marB="45714"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8142CE"/>
                          </a:solidFill>
                          <a:effectLst/>
                          <a:latin typeface="Comic Sans MS" pitchFamily="66" charset="0"/>
                        </a:rPr>
                        <a:t>Results include raw score and standard score, but can also compute gain scores</a:t>
                      </a:r>
                    </a:p>
                  </a:txBody>
                  <a:tcPr marL="68577" marR="68577" marT="45714" marB="45714"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3" name="Rectangle 2"/>
          <p:cNvSpPr txBox="1">
            <a:spLocks noChangeArrowheads="1"/>
          </p:cNvSpPr>
          <p:nvPr/>
        </p:nvSpPr>
        <p:spPr>
          <a:xfrm>
            <a:off x="1176338" y="457200"/>
            <a:ext cx="6858000" cy="715963"/>
          </a:xfrm>
          <a:prstGeom prst="rect">
            <a:avLst/>
          </a:prstGeom>
        </p:spPr>
        <p:txBody>
          <a:bodyPr anchor="ct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b="1" dirty="0" smtClean="0">
                <a:ln w="3175">
                  <a:noFill/>
                </a:ln>
                <a:solidFill>
                  <a:srgbClr val="7342CE"/>
                </a:solidFill>
                <a:latin typeface="Comic Sans MS" pitchFamily="66" charset="0"/>
              </a:rPr>
              <a:t>Measuring Achievement</a:t>
            </a:r>
            <a:endParaRPr lang="en-US" b="1" dirty="0">
              <a:ln w="3175">
                <a:noFill/>
              </a:ln>
              <a:solidFill>
                <a:srgbClr val="7342CE"/>
              </a:solidFill>
              <a:latin typeface="Comic Sans MS" pitchFamily="66" charset="0"/>
            </a:endParaRPr>
          </a:p>
        </p:txBody>
      </p:sp>
      <p:sp>
        <p:nvSpPr>
          <p:cNvPr id="5" name="TextBox 4"/>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55"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strVal val="#ppt_w*0.70"/>
                                          </p:val>
                                        </p:tav>
                                        <p:tav tm="100000">
                                          <p:val>
                                            <p:strVal val="#ppt_w"/>
                                          </p:val>
                                        </p:tav>
                                      </p:tavLst>
                                    </p:anim>
                                    <p:anim calcmode="lin" valueType="num">
                                      <p:cBhvr>
                                        <p:cTn id="11" dur="1000" fill="hold"/>
                                        <p:tgtEl>
                                          <p:spTgt spid="3"/>
                                        </p:tgtEl>
                                        <p:attrNameLst>
                                          <p:attrName>ppt_h</p:attrName>
                                        </p:attrNameLst>
                                      </p:cBhvr>
                                      <p:tavLst>
                                        <p:tav tm="0">
                                          <p:val>
                                            <p:strVal val="#ppt_h"/>
                                          </p:val>
                                        </p:tav>
                                        <p:tav tm="100000">
                                          <p:val>
                                            <p:strVal val="#ppt_h"/>
                                          </p:val>
                                        </p:tav>
                                      </p:tavLst>
                                    </p:anim>
                                    <p:animEffect transition="in" filter="fade">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bwMode="auto">
          <a:xfrm>
            <a:off x="762000" y="-44450"/>
            <a:ext cx="7634288"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dirty="0">
                <a:ln>
                  <a:solidFill>
                    <a:srgbClr val="8142CE"/>
                  </a:solidFill>
                </a:ln>
                <a:solidFill>
                  <a:srgbClr val="B5E65A"/>
                </a:solidFill>
                <a:latin typeface="Comic Sans MS" panose="030F0702030302020204" pitchFamily="66" charset="0"/>
              </a:rPr>
              <a:t>Data Collection</a:t>
            </a:r>
          </a:p>
        </p:txBody>
      </p:sp>
      <p:sp>
        <p:nvSpPr>
          <p:cNvPr id="3" name="Content Placeholder 2"/>
          <p:cNvSpPr txBox="1">
            <a:spLocks/>
          </p:cNvSpPr>
          <p:nvPr/>
        </p:nvSpPr>
        <p:spPr>
          <a:xfrm>
            <a:off x="304800" y="1219200"/>
            <a:ext cx="8686800" cy="45720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ct val="0"/>
              </a:spcBef>
              <a:spcAft>
                <a:spcPts val="0"/>
              </a:spcAft>
              <a:buFont typeface="Arial" panose="020B0604020202020204" pitchFamily="34" charset="0"/>
              <a:buNone/>
              <a:defRPr/>
            </a:pPr>
            <a:r>
              <a:rPr lang="en-US" u="sng" dirty="0" smtClean="0">
                <a:ln>
                  <a:solidFill>
                    <a:srgbClr val="8142CE"/>
                  </a:solidFill>
                </a:ln>
                <a:solidFill>
                  <a:srgbClr val="B5E65A"/>
                </a:solidFill>
                <a:latin typeface="Comic Sans MS" pitchFamily="66" charset="0"/>
                <a:ea typeface="Calibri" pitchFamily="34" charset="0"/>
                <a:cs typeface="Times New Roman" pitchFamily="18" charset="0"/>
              </a:rPr>
              <a:t>Subjects</a:t>
            </a:r>
            <a:endParaRPr lang="en-US" dirty="0" smtClean="0">
              <a:ln>
                <a:solidFill>
                  <a:srgbClr val="8142CE"/>
                </a:solidFill>
              </a:ln>
              <a:solidFill>
                <a:srgbClr val="B5E65A"/>
              </a:solidFill>
              <a:latin typeface="Arial" pitchFamily="34" charset="0"/>
              <a:cs typeface="Arial" pitchFamily="34" charset="0"/>
            </a:endParaRPr>
          </a:p>
          <a:p>
            <a:pPr marL="292100" lvl="1" indent="342900" fontAlgn="auto">
              <a:spcBef>
                <a:spcPct val="0"/>
              </a:spcBef>
              <a:spcAft>
                <a:spcPts val="0"/>
              </a:spcAft>
              <a:buFontTx/>
              <a:buAutoNum type="arabicPeriod"/>
              <a:defRPr/>
            </a:pPr>
            <a:r>
              <a:rPr lang="en-US" sz="2400" dirty="0" smtClean="0">
                <a:solidFill>
                  <a:srgbClr val="8142CE"/>
                </a:solidFill>
                <a:latin typeface="Comic Sans MS" pitchFamily="66" charset="0"/>
                <a:ea typeface="Calibri" pitchFamily="34" charset="0"/>
                <a:cs typeface="Times New Roman" pitchFamily="18" charset="0"/>
              </a:rPr>
              <a:t>District 742 </a:t>
            </a:r>
            <a:r>
              <a:rPr lang="en-US" sz="2400" dirty="0" smtClean="0">
                <a:solidFill>
                  <a:srgbClr val="8142CE"/>
                </a:solidFill>
                <a:ea typeface="Calibri" pitchFamily="34" charset="0"/>
                <a:cs typeface="Times New Roman" pitchFamily="18" charset="0"/>
              </a:rPr>
              <a:t>–</a:t>
            </a:r>
            <a:r>
              <a:rPr lang="en-US" sz="2400" dirty="0" smtClean="0">
                <a:solidFill>
                  <a:srgbClr val="8142CE"/>
                </a:solidFill>
                <a:latin typeface="Comic Sans MS" pitchFamily="66" charset="0"/>
                <a:ea typeface="Calibri" pitchFamily="34" charset="0"/>
                <a:cs typeface="Times New Roman" pitchFamily="18" charset="0"/>
              </a:rPr>
              <a:t> High needs partner district</a:t>
            </a:r>
            <a:endParaRPr lang="en-US" sz="2400" dirty="0" smtClean="0">
              <a:solidFill>
                <a:srgbClr val="8142CE"/>
              </a:solidFill>
              <a:latin typeface="Arial" pitchFamily="34" charset="0"/>
              <a:cs typeface="Arial" pitchFamily="34" charset="0"/>
            </a:endParaRPr>
          </a:p>
          <a:p>
            <a:pPr lvl="2" indent="-457200" fontAlgn="auto">
              <a:spcBef>
                <a:spcPct val="0"/>
              </a:spcBef>
              <a:spcAft>
                <a:spcPts val="0"/>
              </a:spcAft>
              <a:buFontTx/>
              <a:buAutoNum type="alphaLcPeriod"/>
              <a:defRPr/>
            </a:pPr>
            <a:r>
              <a:rPr lang="en-US" dirty="0" smtClean="0">
                <a:solidFill>
                  <a:srgbClr val="8142CE"/>
                </a:solidFill>
                <a:latin typeface="Comic Sans MS" pitchFamily="66" charset="0"/>
                <a:ea typeface="Calibri" pitchFamily="34" charset="0"/>
                <a:cs typeface="Times New Roman" pitchFamily="18" charset="0"/>
              </a:rPr>
              <a:t>10,000 students</a:t>
            </a:r>
            <a:endParaRPr lang="en-US" dirty="0" smtClean="0">
              <a:solidFill>
                <a:srgbClr val="8142CE"/>
              </a:solidFill>
              <a:latin typeface="Arial" pitchFamily="34" charset="0"/>
              <a:cs typeface="Arial" pitchFamily="34" charset="0"/>
            </a:endParaRPr>
          </a:p>
          <a:p>
            <a:pPr lvl="2" indent="-457200" fontAlgn="auto">
              <a:spcBef>
                <a:spcPct val="0"/>
              </a:spcBef>
              <a:spcAft>
                <a:spcPts val="0"/>
              </a:spcAft>
              <a:buFontTx/>
              <a:buAutoNum type="alphaLcPeriod"/>
              <a:defRPr/>
            </a:pPr>
            <a:r>
              <a:rPr lang="en-US" dirty="0" smtClean="0">
                <a:solidFill>
                  <a:srgbClr val="8142CE"/>
                </a:solidFill>
                <a:latin typeface="Comic Sans MS" pitchFamily="66" charset="0"/>
                <a:ea typeface="Calibri" pitchFamily="34" charset="0"/>
                <a:cs typeface="Times New Roman" pitchFamily="18" charset="0"/>
              </a:rPr>
              <a:t>Student demographics </a:t>
            </a:r>
            <a:r>
              <a:rPr lang="en-US" dirty="0" smtClean="0">
                <a:solidFill>
                  <a:srgbClr val="8142CE"/>
                </a:solidFill>
                <a:ea typeface="Calibri" pitchFamily="34" charset="0"/>
                <a:cs typeface="Times New Roman" pitchFamily="18" charset="0"/>
              </a:rPr>
              <a:t>–</a:t>
            </a:r>
            <a:r>
              <a:rPr lang="en-US" dirty="0" smtClean="0">
                <a:solidFill>
                  <a:srgbClr val="8142CE"/>
                </a:solidFill>
                <a:latin typeface="Comic Sans MS" pitchFamily="66" charset="0"/>
                <a:ea typeface="Calibri" pitchFamily="34" charset="0"/>
                <a:cs typeface="Times New Roman" pitchFamily="18" charset="0"/>
              </a:rPr>
              <a:t> </a:t>
            </a:r>
            <a:r>
              <a:rPr lang="en-US" sz="2000" dirty="0" smtClean="0">
                <a:solidFill>
                  <a:srgbClr val="8142CE"/>
                </a:solidFill>
                <a:latin typeface="Comic Sans MS" pitchFamily="66" charset="0"/>
                <a:ea typeface="Calibri" pitchFamily="34" charset="0"/>
                <a:cs typeface="Times New Roman" pitchFamily="18" charset="0"/>
              </a:rPr>
              <a:t>Year 1/Year 4/Now</a:t>
            </a:r>
            <a:endParaRPr lang="en-US" sz="2000" dirty="0" smtClean="0">
              <a:solidFill>
                <a:srgbClr val="8142CE"/>
              </a:solidFill>
              <a:latin typeface="Arial" pitchFamily="34" charset="0"/>
              <a:cs typeface="Arial" pitchFamily="34" charset="0"/>
            </a:endParaRPr>
          </a:p>
          <a:p>
            <a:pPr marL="1714500" lvl="3" indent="-508000" fontAlgn="auto">
              <a:spcBef>
                <a:spcPct val="0"/>
              </a:spcBef>
              <a:spcAft>
                <a:spcPts val="0"/>
              </a:spcAft>
              <a:buFontTx/>
              <a:buAutoNum type="romanLcPeriod"/>
              <a:defRPr/>
            </a:pPr>
            <a:r>
              <a:rPr lang="en-US" sz="2400" dirty="0" smtClean="0">
                <a:solidFill>
                  <a:srgbClr val="8142CE"/>
                </a:solidFill>
                <a:latin typeface="Comic Sans MS" pitchFamily="66" charset="0"/>
                <a:ea typeface="Calibri" pitchFamily="34" charset="0"/>
                <a:cs typeface="Times New Roman" pitchFamily="18" charset="0"/>
              </a:rPr>
              <a:t>Free/reduced lunch </a:t>
            </a:r>
            <a:r>
              <a:rPr lang="en-US" sz="2400" dirty="0" smtClean="0">
                <a:solidFill>
                  <a:srgbClr val="8142CE"/>
                </a:solidFill>
                <a:ea typeface="Calibri" pitchFamily="34" charset="0"/>
                <a:cs typeface="Times New Roman" pitchFamily="18" charset="0"/>
              </a:rPr>
              <a:t>–</a:t>
            </a:r>
            <a:r>
              <a:rPr lang="en-US" sz="2400" dirty="0" smtClean="0">
                <a:solidFill>
                  <a:srgbClr val="8142CE"/>
                </a:solidFill>
                <a:latin typeface="Comic Sans MS" pitchFamily="66" charset="0"/>
                <a:ea typeface="Calibri" pitchFamily="34" charset="0"/>
                <a:cs typeface="Times New Roman" pitchFamily="18" charset="0"/>
              </a:rPr>
              <a:t> 33%/38%/48%</a:t>
            </a:r>
            <a:endParaRPr lang="en-US" sz="2400" dirty="0" smtClean="0">
              <a:solidFill>
                <a:srgbClr val="8142CE"/>
              </a:solidFill>
              <a:latin typeface="Arial" pitchFamily="34" charset="0"/>
              <a:cs typeface="Arial" pitchFamily="34" charset="0"/>
            </a:endParaRPr>
          </a:p>
          <a:p>
            <a:pPr marL="1714500" lvl="3" indent="-508000" fontAlgn="auto">
              <a:spcBef>
                <a:spcPct val="0"/>
              </a:spcBef>
              <a:spcAft>
                <a:spcPts val="0"/>
              </a:spcAft>
              <a:buFontTx/>
              <a:buAutoNum type="romanLcPeriod"/>
              <a:defRPr/>
            </a:pPr>
            <a:r>
              <a:rPr lang="en-US" sz="2400" dirty="0" smtClean="0">
                <a:solidFill>
                  <a:srgbClr val="8142CE"/>
                </a:solidFill>
                <a:latin typeface="Comic Sans MS" pitchFamily="66" charset="0"/>
                <a:ea typeface="Calibri" pitchFamily="34" charset="0"/>
                <a:cs typeface="Times New Roman" pitchFamily="18" charset="0"/>
              </a:rPr>
              <a:t>Special Education </a:t>
            </a:r>
            <a:r>
              <a:rPr lang="en-US" sz="2400" dirty="0" smtClean="0">
                <a:solidFill>
                  <a:srgbClr val="8142CE"/>
                </a:solidFill>
                <a:ea typeface="Calibri" pitchFamily="34" charset="0"/>
                <a:cs typeface="Times New Roman" pitchFamily="18" charset="0"/>
              </a:rPr>
              <a:t>–</a:t>
            </a:r>
            <a:r>
              <a:rPr lang="en-US" sz="2400" dirty="0" smtClean="0">
                <a:solidFill>
                  <a:srgbClr val="8142CE"/>
                </a:solidFill>
                <a:latin typeface="Comic Sans MS" pitchFamily="66" charset="0"/>
                <a:ea typeface="Calibri" pitchFamily="34" charset="0"/>
                <a:cs typeface="Times New Roman" pitchFamily="18" charset="0"/>
              </a:rPr>
              <a:t> 17%/19%/20%</a:t>
            </a:r>
            <a:endParaRPr lang="en-US" sz="2400" dirty="0" smtClean="0">
              <a:solidFill>
                <a:srgbClr val="8142CE"/>
              </a:solidFill>
              <a:latin typeface="Arial" pitchFamily="34" charset="0"/>
              <a:cs typeface="Arial" pitchFamily="34" charset="0"/>
            </a:endParaRPr>
          </a:p>
          <a:p>
            <a:pPr marL="1714500" lvl="3" indent="-508000" fontAlgn="auto">
              <a:spcBef>
                <a:spcPct val="0"/>
              </a:spcBef>
              <a:spcAft>
                <a:spcPts val="0"/>
              </a:spcAft>
              <a:buFontTx/>
              <a:buAutoNum type="romanLcPeriod"/>
              <a:defRPr/>
            </a:pPr>
            <a:r>
              <a:rPr lang="en-US" sz="2400" dirty="0" smtClean="0">
                <a:solidFill>
                  <a:srgbClr val="8142CE"/>
                </a:solidFill>
                <a:latin typeface="Comic Sans MS" pitchFamily="66" charset="0"/>
                <a:ea typeface="Calibri" pitchFamily="34" charset="0"/>
                <a:cs typeface="Times New Roman" pitchFamily="18" charset="0"/>
              </a:rPr>
              <a:t>Students of Color -16%/21%/37%</a:t>
            </a:r>
            <a:endParaRPr lang="en-US" sz="2400" dirty="0" smtClean="0">
              <a:solidFill>
                <a:srgbClr val="8142CE"/>
              </a:solidFill>
              <a:latin typeface="Arial" pitchFamily="34" charset="0"/>
              <a:cs typeface="Arial" pitchFamily="34" charset="0"/>
            </a:endParaRPr>
          </a:p>
          <a:p>
            <a:pPr marL="1714500" lvl="3" indent="-508000" fontAlgn="auto">
              <a:spcBef>
                <a:spcPct val="0"/>
              </a:spcBef>
              <a:spcAft>
                <a:spcPts val="0"/>
              </a:spcAft>
              <a:buFontTx/>
              <a:buAutoNum type="romanLcPeriod"/>
              <a:defRPr/>
            </a:pPr>
            <a:r>
              <a:rPr lang="en-US" sz="2400" dirty="0" smtClean="0">
                <a:solidFill>
                  <a:srgbClr val="8142CE"/>
                </a:solidFill>
                <a:latin typeface="Comic Sans MS" pitchFamily="66" charset="0"/>
                <a:ea typeface="Calibri" pitchFamily="34" charset="0"/>
                <a:cs typeface="Times New Roman" pitchFamily="18" charset="0"/>
              </a:rPr>
              <a:t>ESL </a:t>
            </a:r>
            <a:r>
              <a:rPr lang="en-US" sz="2400" dirty="0" smtClean="0">
                <a:solidFill>
                  <a:srgbClr val="8142CE"/>
                </a:solidFill>
                <a:ea typeface="Calibri" pitchFamily="34" charset="0"/>
                <a:cs typeface="Times New Roman" pitchFamily="18" charset="0"/>
              </a:rPr>
              <a:t>–</a:t>
            </a:r>
            <a:r>
              <a:rPr lang="en-US" sz="2400" dirty="0" smtClean="0">
                <a:solidFill>
                  <a:srgbClr val="8142CE"/>
                </a:solidFill>
                <a:latin typeface="Comic Sans MS" pitchFamily="66" charset="0"/>
                <a:ea typeface="Calibri" pitchFamily="34" charset="0"/>
                <a:cs typeface="Times New Roman" pitchFamily="18" charset="0"/>
              </a:rPr>
              <a:t> 8%/12%/17%</a:t>
            </a:r>
            <a:endParaRPr lang="en-US" sz="2400" dirty="0" smtClean="0">
              <a:solidFill>
                <a:srgbClr val="8142CE"/>
              </a:solidFill>
              <a:latin typeface="Arial" pitchFamily="34" charset="0"/>
              <a:cs typeface="Arial" pitchFamily="34" charset="0"/>
            </a:endParaRPr>
          </a:p>
          <a:p>
            <a:pPr marL="0" indent="0" fontAlgn="auto">
              <a:spcBef>
                <a:spcPct val="0"/>
              </a:spcBef>
              <a:spcAft>
                <a:spcPts val="0"/>
              </a:spcAft>
              <a:buFont typeface="Arial" panose="020B0604020202020204" pitchFamily="34" charset="0"/>
              <a:buNone/>
              <a:defRPr/>
            </a:pPr>
            <a:r>
              <a:rPr lang="en-US" u="sng" dirty="0" smtClean="0">
                <a:ln>
                  <a:solidFill>
                    <a:srgbClr val="8142CE"/>
                  </a:solidFill>
                </a:ln>
                <a:solidFill>
                  <a:srgbClr val="B5E65A"/>
                </a:solidFill>
                <a:latin typeface="Comic Sans MS" pitchFamily="66" charset="0"/>
                <a:ea typeface="Calibri" pitchFamily="34" charset="0"/>
                <a:cs typeface="Times New Roman" pitchFamily="18" charset="0"/>
              </a:rPr>
              <a:t>Measures</a:t>
            </a:r>
            <a:endParaRPr lang="en-US" dirty="0" smtClean="0">
              <a:ln>
                <a:solidFill>
                  <a:srgbClr val="8142CE"/>
                </a:solidFill>
              </a:ln>
              <a:solidFill>
                <a:srgbClr val="B5E65A"/>
              </a:solidFill>
              <a:latin typeface="Arial" pitchFamily="34" charset="0"/>
              <a:cs typeface="Arial" pitchFamily="34" charset="0"/>
            </a:endParaRPr>
          </a:p>
          <a:p>
            <a:pPr marL="685800" lvl="1" indent="-393700" fontAlgn="auto">
              <a:spcBef>
                <a:spcPct val="0"/>
              </a:spcBef>
              <a:spcAft>
                <a:spcPts val="0"/>
              </a:spcAft>
              <a:buFontTx/>
              <a:buAutoNum type="arabicPeriod"/>
              <a:defRPr/>
            </a:pPr>
            <a:r>
              <a:rPr lang="en-US" sz="2400" dirty="0" smtClean="0">
                <a:solidFill>
                  <a:srgbClr val="8142CE"/>
                </a:solidFill>
                <a:latin typeface="Comic Sans MS" pitchFamily="66" charset="0"/>
                <a:ea typeface="Calibri" pitchFamily="34" charset="0"/>
                <a:cs typeface="Times New Roman" pitchFamily="18" charset="0"/>
              </a:rPr>
              <a:t>MCA (entire population)</a:t>
            </a:r>
            <a:endParaRPr lang="en-US" sz="2400" dirty="0" smtClean="0">
              <a:solidFill>
                <a:srgbClr val="8142CE"/>
              </a:solidFill>
              <a:latin typeface="Arial" pitchFamily="34" charset="0"/>
              <a:cs typeface="Arial" pitchFamily="34" charset="0"/>
            </a:endParaRPr>
          </a:p>
          <a:p>
            <a:pPr marL="685800" lvl="1" indent="-393700" fontAlgn="auto">
              <a:spcBef>
                <a:spcPct val="0"/>
              </a:spcBef>
              <a:spcAft>
                <a:spcPts val="0"/>
              </a:spcAft>
              <a:buFontTx/>
              <a:buAutoNum type="arabicPeriod"/>
              <a:defRPr/>
            </a:pPr>
            <a:r>
              <a:rPr lang="en-US" sz="2400" dirty="0" smtClean="0">
                <a:solidFill>
                  <a:srgbClr val="8142CE"/>
                </a:solidFill>
                <a:latin typeface="Comic Sans MS" pitchFamily="66" charset="0"/>
                <a:ea typeface="Calibri" pitchFamily="34" charset="0"/>
                <a:cs typeface="Times New Roman" pitchFamily="18" charset="0"/>
              </a:rPr>
              <a:t>Woodcock Johnson III Research Edition (sample)</a:t>
            </a:r>
            <a:endParaRPr lang="en-US" sz="2400" dirty="0" smtClean="0">
              <a:solidFill>
                <a:srgbClr val="8142CE"/>
              </a:solidFill>
              <a:latin typeface="Arial" pitchFamily="34" charset="0"/>
              <a:cs typeface="Arial" pitchFamily="34" charset="0"/>
            </a:endParaRPr>
          </a:p>
          <a:p>
            <a:pPr fontAlgn="auto">
              <a:spcAft>
                <a:spcPts val="0"/>
              </a:spcAft>
              <a:defRPr/>
            </a:pPr>
            <a:endParaRPr lang="en-US" sz="1800" dirty="0">
              <a:solidFill>
                <a:srgbClr val="0E015F"/>
              </a:solidFill>
            </a:endParaRPr>
          </a:p>
        </p:txBody>
      </p:sp>
      <p:sp>
        <p:nvSpPr>
          <p:cNvPr id="4" name="TextBox 3"/>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1000"/>
                                        <p:tgtEl>
                                          <p:spTgt spid="3">
                                            <p:txEl>
                                              <p:pRg st="7" end="7"/>
                                            </p:txEl>
                                          </p:spTgt>
                                        </p:tgtEl>
                                      </p:cBhvr>
                                    </p:animEffect>
                                    <p:anim calcmode="lin" valueType="num">
                                      <p:cBhvr>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3">
                                            <p:txEl>
                                              <p:pRg st="8" end="8"/>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 calcmode="lin" valueType="num">
                                      <p:cBhvr additive="base">
                                        <p:cTn id="5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0" dur="1000" fill="hold"/>
                                        <p:tgtEl>
                                          <p:spTgt spid="3">
                                            <p:txEl>
                                              <p:pRg st="9" end="9"/>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anim calcmode="lin" valueType="num">
                                      <p:cBhvr additive="base">
                                        <p:cTn id="63"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4" dur="1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3"/>
          <p:cNvSpPr txBox="1">
            <a:spLocks/>
          </p:cNvSpPr>
          <p:nvPr/>
        </p:nvSpPr>
        <p:spPr>
          <a:xfrm>
            <a:off x="838200" y="1239838"/>
            <a:ext cx="8153400" cy="914400"/>
          </a:xfrm>
          <a:prstGeom prst="rect">
            <a:avLst/>
          </a:prstGeom>
        </p:spPr>
        <p:txBody>
          <a:bodyPr>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Clr>
                <a:srgbClr val="00B050"/>
              </a:buClr>
              <a:defRPr/>
            </a:pPr>
            <a:r>
              <a:rPr lang="en-US" sz="2000" dirty="0" smtClean="0">
                <a:solidFill>
                  <a:srgbClr val="8142CE"/>
                </a:solidFill>
                <a:latin typeface="Comic Sans MS" pitchFamily="66" charset="0"/>
              </a:rPr>
              <a:t>Minnesota Comprehensive Assessment</a:t>
            </a:r>
          </a:p>
          <a:p>
            <a:pPr fontAlgn="auto">
              <a:spcAft>
                <a:spcPts val="0"/>
              </a:spcAft>
              <a:buClr>
                <a:srgbClr val="00B050"/>
              </a:buClr>
              <a:defRPr/>
            </a:pPr>
            <a:r>
              <a:rPr lang="en-US" sz="2000" dirty="0" smtClean="0">
                <a:solidFill>
                  <a:srgbClr val="8142CE"/>
                </a:solidFill>
                <a:latin typeface="Comic Sans MS" pitchFamily="66" charset="0"/>
              </a:rPr>
              <a:t>Compares Co-Taught and Not Co-Taught student teaching settings</a:t>
            </a:r>
            <a:endParaRPr lang="en-US" sz="2000" dirty="0">
              <a:solidFill>
                <a:srgbClr val="8142CE"/>
              </a:solidFill>
              <a:latin typeface="Comic Sans MS" pitchFamily="66"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881859616"/>
              </p:ext>
            </p:extLst>
          </p:nvPr>
        </p:nvGraphicFramePr>
        <p:xfrm>
          <a:off x="457199" y="2055813"/>
          <a:ext cx="8382001" cy="4302125"/>
        </p:xfrm>
        <a:graphic>
          <a:graphicData uri="http://schemas.openxmlformats.org/drawingml/2006/table">
            <a:tbl>
              <a:tblPr firstRow="1" bandRow="1">
                <a:tableStyleId>{5C22544A-7EE6-4342-B048-85BDC9FD1C3A}</a:tableStyleId>
              </a:tblPr>
              <a:tblGrid>
                <a:gridCol w="2225309"/>
                <a:gridCol w="1780247"/>
                <a:gridCol w="1533852"/>
                <a:gridCol w="1667154"/>
                <a:gridCol w="1175439"/>
              </a:tblGrid>
              <a:tr h="992871">
                <a:tc>
                  <a:txBody>
                    <a:bodyPr/>
                    <a:lstStyle/>
                    <a:p>
                      <a:pPr marL="0" algn="ctr" defTabSz="914400" rtl="0" eaLnBrk="1" latinLnBrk="0" hangingPunct="1"/>
                      <a:r>
                        <a:rPr lang="en-US" sz="1800" b="1" kern="1200" dirty="0" smtClean="0">
                          <a:solidFill>
                            <a:srgbClr val="8142CE"/>
                          </a:solidFill>
                          <a:latin typeface="Comic Sans MS" pitchFamily="66" charset="0"/>
                          <a:ea typeface="+mn-ea"/>
                          <a:cs typeface="+mn-cs"/>
                        </a:rPr>
                        <a:t>MCA Reading Proficiency</a:t>
                      </a:r>
                    </a:p>
                  </a:txBody>
                  <a:tcPr marL="68572" marR="68572"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B5E65A"/>
                    </a:solidFill>
                  </a:tcPr>
                </a:tc>
                <a:tc>
                  <a:txBody>
                    <a:bodyPr/>
                    <a:lstStyle/>
                    <a:p>
                      <a:pPr marL="0" algn="ctr" defTabSz="914400" rtl="0" eaLnBrk="1" latinLnBrk="0" hangingPunct="1"/>
                      <a:r>
                        <a:rPr lang="en-US" sz="1800" b="1" kern="1200" dirty="0" smtClean="0">
                          <a:solidFill>
                            <a:srgbClr val="8142CE"/>
                          </a:solidFill>
                          <a:latin typeface="Comic Sans MS" pitchFamily="66" charset="0"/>
                          <a:ea typeface="+mn-ea"/>
                          <a:cs typeface="+mn-cs"/>
                        </a:rPr>
                        <a:t>Co-Taught</a:t>
                      </a:r>
                      <a:endParaRPr lang="en-US" sz="1800" b="1" kern="1200" dirty="0">
                        <a:solidFill>
                          <a:srgbClr val="8142CE"/>
                        </a:solidFill>
                        <a:latin typeface="Comic Sans MS" pitchFamily="66" charset="0"/>
                        <a:ea typeface="+mn-ea"/>
                        <a:cs typeface="+mn-cs"/>
                      </a:endParaRPr>
                    </a:p>
                  </a:txBody>
                  <a:tcPr marL="68572" marR="68572" anchor="ct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B5E65A"/>
                    </a:solidFill>
                  </a:tcPr>
                </a:tc>
                <a:tc>
                  <a:txBody>
                    <a:bodyPr/>
                    <a:lstStyle/>
                    <a:p>
                      <a:pPr marL="0" algn="ctr" defTabSz="914400" rtl="0" eaLnBrk="1" latinLnBrk="0" hangingPunct="1"/>
                      <a:r>
                        <a:rPr lang="en-US" sz="1800" b="1" kern="1200" dirty="0" smtClean="0">
                          <a:solidFill>
                            <a:srgbClr val="8142CE"/>
                          </a:solidFill>
                          <a:latin typeface="Comic Sans MS" pitchFamily="66" charset="0"/>
                          <a:ea typeface="+mn-ea"/>
                          <a:cs typeface="+mn-cs"/>
                        </a:rPr>
                        <a:t>One Licensed Teacher</a:t>
                      </a:r>
                      <a:endParaRPr lang="en-US" sz="1800" b="1" kern="1200" dirty="0">
                        <a:solidFill>
                          <a:srgbClr val="8142CE"/>
                        </a:solidFill>
                        <a:latin typeface="Comic Sans MS" pitchFamily="66" charset="0"/>
                        <a:ea typeface="+mn-ea"/>
                        <a:cs typeface="+mn-cs"/>
                      </a:endParaRPr>
                    </a:p>
                  </a:txBody>
                  <a:tcPr marL="68572" marR="68572" anchor="ct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B5E65A"/>
                    </a:solidFill>
                  </a:tcPr>
                </a:tc>
                <a:tc>
                  <a:txBody>
                    <a:bodyPr/>
                    <a:lstStyle/>
                    <a:p>
                      <a:pPr marL="0" algn="ctr" defTabSz="914400" rtl="0" eaLnBrk="1" latinLnBrk="0" hangingPunct="1"/>
                      <a:r>
                        <a:rPr lang="en-US" sz="1800" b="1" kern="1200" dirty="0" smtClean="0">
                          <a:solidFill>
                            <a:srgbClr val="8142CE"/>
                          </a:solidFill>
                          <a:latin typeface="Comic Sans MS" pitchFamily="66" charset="0"/>
                          <a:ea typeface="+mn-ea"/>
                          <a:cs typeface="+mn-cs"/>
                        </a:rPr>
                        <a:t>Non</a:t>
                      </a:r>
                    </a:p>
                    <a:p>
                      <a:pPr marL="0" algn="ctr" defTabSz="914400" rtl="0" eaLnBrk="1" latinLnBrk="0" hangingPunct="1"/>
                      <a:r>
                        <a:rPr lang="en-US" sz="1800" b="1" kern="1200" dirty="0" smtClean="0">
                          <a:solidFill>
                            <a:srgbClr val="8142CE"/>
                          </a:solidFill>
                          <a:latin typeface="Comic Sans MS" pitchFamily="66" charset="0"/>
                          <a:ea typeface="+mn-ea"/>
                          <a:cs typeface="+mn-cs"/>
                        </a:rPr>
                        <a:t>Co-Teaching</a:t>
                      </a:r>
                    </a:p>
                    <a:p>
                      <a:pPr marL="0" algn="ctr" defTabSz="914400" rtl="0" eaLnBrk="1" latinLnBrk="0" hangingPunct="1"/>
                      <a:r>
                        <a:rPr lang="en-US" sz="1800" b="1" kern="1200" dirty="0" smtClean="0">
                          <a:solidFill>
                            <a:srgbClr val="8142CE"/>
                          </a:solidFill>
                          <a:latin typeface="Comic Sans MS" pitchFamily="66" charset="0"/>
                          <a:ea typeface="+mn-ea"/>
                          <a:cs typeface="+mn-cs"/>
                        </a:rPr>
                        <a:t>Candidate</a:t>
                      </a:r>
                      <a:endParaRPr lang="en-US" sz="1800" b="1" kern="1200" dirty="0">
                        <a:solidFill>
                          <a:srgbClr val="8142CE"/>
                        </a:solidFill>
                        <a:latin typeface="Comic Sans MS" pitchFamily="66" charset="0"/>
                        <a:ea typeface="+mn-ea"/>
                        <a:cs typeface="+mn-cs"/>
                      </a:endParaRPr>
                    </a:p>
                  </a:txBody>
                  <a:tcPr marL="68572" marR="68572" anchor="ct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B5E65A"/>
                    </a:solidFill>
                  </a:tcPr>
                </a:tc>
                <a:tc>
                  <a:txBody>
                    <a:bodyPr/>
                    <a:lstStyle/>
                    <a:p>
                      <a:pPr marL="0" algn="ctr" defTabSz="914400" rtl="0" eaLnBrk="1" latinLnBrk="0" hangingPunct="1"/>
                      <a:r>
                        <a:rPr lang="en-US" sz="1800" b="1" i="1" kern="1200" dirty="0" smtClean="0">
                          <a:solidFill>
                            <a:srgbClr val="8142CE"/>
                          </a:solidFill>
                          <a:latin typeface="Comic Sans MS" pitchFamily="66" charset="0"/>
                          <a:ea typeface="+mn-ea"/>
                          <a:cs typeface="+mn-cs"/>
                        </a:rPr>
                        <a:t>P</a:t>
                      </a:r>
                    </a:p>
                  </a:txBody>
                  <a:tcPr marL="68572" marR="68572"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B5E65A"/>
                    </a:solidFill>
                  </a:tcPr>
                </a:tc>
              </a:tr>
              <a:tr h="8984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8142CE"/>
                          </a:solidFill>
                          <a:latin typeface="Comic Sans MS" pitchFamily="66" charset="0"/>
                        </a:rPr>
                        <a:t>OVERALL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8142CE"/>
                          </a:solidFill>
                          <a:latin typeface="Comic Sans MS" pitchFamily="66" charset="0"/>
                        </a:rPr>
                        <a:t>(4 Year Cumulative)</a:t>
                      </a:r>
                    </a:p>
                  </a:txBody>
                  <a:tcPr marL="68572" marR="68572" anchor="ctr">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800" dirty="0" smtClean="0">
                          <a:solidFill>
                            <a:srgbClr val="8142CE"/>
                          </a:solidFill>
                          <a:latin typeface="Comic Sans MS" pitchFamily="66" charset="0"/>
                        </a:rPr>
                        <a:t>78.8%</a:t>
                      </a:r>
                    </a:p>
                    <a:p>
                      <a:pPr algn="ctr"/>
                      <a:r>
                        <a:rPr lang="en-US" sz="1200" dirty="0" smtClean="0">
                          <a:solidFill>
                            <a:srgbClr val="8142CE"/>
                          </a:solidFill>
                          <a:latin typeface="Comic Sans MS" pitchFamily="66" charset="0"/>
                        </a:rPr>
                        <a:t>N=1461</a:t>
                      </a:r>
                      <a:endParaRPr lang="en-US" sz="1200" dirty="0">
                        <a:solidFill>
                          <a:srgbClr val="8142CE"/>
                        </a:solidFill>
                        <a:latin typeface="Comic Sans MS" pitchFamily="66" charset="0"/>
                      </a:endParaRPr>
                    </a:p>
                  </a:txBody>
                  <a:tcPr marL="68572" marR="6857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0" lang="en-US" sz="1800" kern="1200" dirty="0" smtClean="0">
                          <a:solidFill>
                            <a:srgbClr val="8142CE"/>
                          </a:solidFill>
                          <a:latin typeface="Comic Sans MS" pitchFamily="66" charset="0"/>
                          <a:ea typeface="+mn-ea"/>
                          <a:cs typeface="+mn-cs"/>
                        </a:rPr>
                        <a:t>67.2%</a:t>
                      </a:r>
                    </a:p>
                    <a:p>
                      <a:pPr algn="ctr"/>
                      <a:r>
                        <a:rPr lang="en-US" sz="1200" dirty="0" smtClean="0">
                          <a:solidFill>
                            <a:srgbClr val="8142CE"/>
                          </a:solidFill>
                          <a:latin typeface="Comic Sans MS" pitchFamily="66" charset="0"/>
                        </a:rPr>
                        <a:t>N=6403</a:t>
                      </a:r>
                      <a:endParaRPr kumimoji="0" lang="en-US" sz="1200" kern="1200" dirty="0" smtClean="0">
                        <a:solidFill>
                          <a:srgbClr val="8142CE"/>
                        </a:solidFill>
                        <a:latin typeface="Comic Sans MS" pitchFamily="66" charset="0"/>
                        <a:ea typeface="+mn-ea"/>
                        <a:cs typeface="+mn-cs"/>
                      </a:endParaRPr>
                    </a:p>
                  </a:txBody>
                  <a:tcPr marL="68572" marR="6857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800" dirty="0" smtClean="0">
                          <a:solidFill>
                            <a:srgbClr val="8142CE"/>
                          </a:solidFill>
                          <a:latin typeface="Comic Sans MS" pitchFamily="66" charset="0"/>
                        </a:rPr>
                        <a:t>64.0%</a:t>
                      </a:r>
                    </a:p>
                    <a:p>
                      <a:pPr algn="ctr"/>
                      <a:r>
                        <a:rPr kumimoji="0" lang="en-US" sz="1200" kern="1200" dirty="0" smtClean="0">
                          <a:solidFill>
                            <a:srgbClr val="8142CE"/>
                          </a:solidFill>
                          <a:latin typeface="Comic Sans MS" pitchFamily="66" charset="0"/>
                          <a:ea typeface="+mn-ea"/>
                          <a:cs typeface="+mn-cs"/>
                        </a:rPr>
                        <a:t>N=572</a:t>
                      </a:r>
                    </a:p>
                  </a:txBody>
                  <a:tcPr marL="68572" marR="6857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800" dirty="0" smtClean="0">
                          <a:solidFill>
                            <a:srgbClr val="8142CE"/>
                          </a:solidFill>
                          <a:latin typeface="Comic Sans MS" pitchFamily="66" charset="0"/>
                        </a:rPr>
                        <a:t>&lt; .001</a:t>
                      </a:r>
                      <a:endParaRPr lang="en-US" sz="1800" dirty="0">
                        <a:solidFill>
                          <a:srgbClr val="8142CE"/>
                        </a:solidFill>
                        <a:latin typeface="Comic Sans MS" pitchFamily="66" charset="0"/>
                      </a:endParaRPr>
                    </a:p>
                  </a:txBody>
                  <a:tcPr marL="68572" marR="68572" anchor="ctr">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r>
              <a:tr h="7240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rgbClr val="8142CE"/>
                          </a:solidFill>
                          <a:latin typeface="Comic Sans MS" pitchFamily="66" charset="0"/>
                        </a:rPr>
                        <a:t>Free/Reduced</a:t>
                      </a:r>
                      <a:r>
                        <a:rPr lang="en-US" sz="1800" baseline="0" dirty="0" smtClean="0">
                          <a:solidFill>
                            <a:srgbClr val="8142CE"/>
                          </a:solidFill>
                          <a:latin typeface="Comic Sans MS" pitchFamily="66" charset="0"/>
                        </a:rPr>
                        <a:t> Lunch Eligible</a:t>
                      </a:r>
                      <a:endParaRPr lang="en-US" sz="1800" dirty="0" smtClean="0">
                        <a:solidFill>
                          <a:srgbClr val="8142CE"/>
                        </a:solidFill>
                        <a:latin typeface="Comic Sans MS" pitchFamily="66" charset="0"/>
                      </a:endParaRPr>
                    </a:p>
                  </a:txBody>
                  <a:tcPr marL="68572" marR="68572"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B5E65A"/>
                    </a:solidFill>
                  </a:tcPr>
                </a:tc>
                <a:tc>
                  <a:txBody>
                    <a:bodyPr/>
                    <a:lstStyle/>
                    <a:p>
                      <a:pPr algn="ctr"/>
                      <a:r>
                        <a:rPr kumimoji="0" lang="en-US" sz="1800" kern="1200" dirty="0" smtClean="0">
                          <a:solidFill>
                            <a:srgbClr val="8142CE"/>
                          </a:solidFill>
                          <a:latin typeface="Comic Sans MS" pitchFamily="66" charset="0"/>
                          <a:ea typeface="+mn-ea"/>
                          <a:cs typeface="+mn-cs"/>
                        </a:rPr>
                        <a:t>65.0%</a:t>
                      </a:r>
                    </a:p>
                    <a:p>
                      <a:pPr algn="ctr"/>
                      <a:r>
                        <a:rPr kumimoji="0" lang="en-US" sz="1200" kern="1200" dirty="0" smtClean="0">
                          <a:solidFill>
                            <a:srgbClr val="8142CE"/>
                          </a:solidFill>
                          <a:latin typeface="Comic Sans MS" pitchFamily="66" charset="0"/>
                          <a:ea typeface="+mn-ea"/>
                          <a:cs typeface="+mn-cs"/>
                        </a:rPr>
                        <a:t>N=477</a:t>
                      </a:r>
                    </a:p>
                  </a:txBody>
                  <a:tcPr marL="68572" marR="6857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5E65A"/>
                    </a:solidFill>
                  </a:tcPr>
                </a:tc>
                <a:tc>
                  <a:txBody>
                    <a:bodyPr/>
                    <a:lstStyle/>
                    <a:p>
                      <a:pPr algn="ctr"/>
                      <a:r>
                        <a:rPr kumimoji="0" lang="en-US" sz="1800" kern="1200" dirty="0" smtClean="0">
                          <a:solidFill>
                            <a:srgbClr val="8142CE"/>
                          </a:solidFill>
                          <a:latin typeface="Comic Sans MS" pitchFamily="66" charset="0"/>
                          <a:ea typeface="+mn-ea"/>
                          <a:cs typeface="+mn-cs"/>
                        </a:rPr>
                        <a:t>53.1%</a:t>
                      </a:r>
                    </a:p>
                    <a:p>
                      <a:pPr algn="ctr"/>
                      <a:r>
                        <a:rPr kumimoji="0" lang="en-US" sz="1200" kern="1200" dirty="0" smtClean="0">
                          <a:solidFill>
                            <a:srgbClr val="8142CE"/>
                          </a:solidFill>
                          <a:latin typeface="Comic Sans MS" pitchFamily="66" charset="0"/>
                          <a:ea typeface="+mn-ea"/>
                          <a:cs typeface="+mn-cs"/>
                        </a:rPr>
                        <a:t>N=2684</a:t>
                      </a:r>
                      <a:endParaRPr kumimoji="0" lang="en-US" sz="1800" kern="1200" dirty="0" smtClean="0">
                        <a:solidFill>
                          <a:srgbClr val="8142CE"/>
                        </a:solidFill>
                        <a:latin typeface="Comic Sans MS" pitchFamily="66" charset="0"/>
                        <a:ea typeface="+mn-ea"/>
                        <a:cs typeface="+mn-cs"/>
                      </a:endParaRPr>
                    </a:p>
                  </a:txBody>
                  <a:tcPr marL="68572" marR="6857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5E65A"/>
                    </a:solidFill>
                  </a:tcPr>
                </a:tc>
                <a:tc>
                  <a:txBody>
                    <a:bodyPr/>
                    <a:lstStyle/>
                    <a:p>
                      <a:pPr algn="ctr"/>
                      <a:r>
                        <a:rPr lang="en-US" sz="1800" dirty="0" smtClean="0">
                          <a:solidFill>
                            <a:srgbClr val="8142CE"/>
                          </a:solidFill>
                          <a:latin typeface="Comic Sans MS" pitchFamily="66" charset="0"/>
                        </a:rPr>
                        <a:t>49.5%</a:t>
                      </a:r>
                    </a:p>
                    <a:p>
                      <a:pPr algn="ctr"/>
                      <a:r>
                        <a:rPr kumimoji="0" lang="en-US" sz="1200" kern="1200" dirty="0" smtClean="0">
                          <a:solidFill>
                            <a:srgbClr val="8142CE"/>
                          </a:solidFill>
                          <a:latin typeface="Comic Sans MS" pitchFamily="66" charset="0"/>
                          <a:ea typeface="+mn-ea"/>
                          <a:cs typeface="+mn-cs"/>
                        </a:rPr>
                        <a:t>N=222</a:t>
                      </a:r>
                    </a:p>
                  </a:txBody>
                  <a:tcPr marL="68572" marR="6857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5E65A"/>
                    </a:solidFill>
                  </a:tcPr>
                </a:tc>
                <a:tc>
                  <a:txBody>
                    <a:bodyPr/>
                    <a:lstStyle/>
                    <a:p>
                      <a:pPr algn="ctr"/>
                      <a:r>
                        <a:rPr lang="en-US" sz="1800" dirty="0" smtClean="0">
                          <a:solidFill>
                            <a:srgbClr val="8142CE"/>
                          </a:solidFill>
                          <a:latin typeface="Comic Sans MS" pitchFamily="66" charset="0"/>
                        </a:rPr>
                        <a:t>&lt; .001</a:t>
                      </a:r>
                      <a:endParaRPr lang="en-US" sz="1800" dirty="0">
                        <a:solidFill>
                          <a:srgbClr val="8142CE"/>
                        </a:solidFill>
                        <a:latin typeface="Comic Sans MS" pitchFamily="66" charset="0"/>
                      </a:endParaRPr>
                    </a:p>
                  </a:txBody>
                  <a:tcPr marL="68572" marR="68572"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B5E65A"/>
                    </a:solidFill>
                  </a:tcPr>
                </a:tc>
              </a:tr>
              <a:tr h="9626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rgbClr val="8142CE"/>
                          </a:solidFill>
                          <a:latin typeface="Comic Sans MS" pitchFamily="66" charset="0"/>
                        </a:rPr>
                        <a:t>Special</a:t>
                      </a:r>
                      <a:r>
                        <a:rPr lang="en-US" sz="1800" baseline="0" dirty="0" smtClean="0">
                          <a:solidFill>
                            <a:srgbClr val="8142CE"/>
                          </a:solidFill>
                          <a:latin typeface="Comic Sans MS" pitchFamily="66" charset="0"/>
                        </a:rPr>
                        <a:t> Education Eligible</a:t>
                      </a:r>
                      <a:endParaRPr lang="en-US" sz="1800" dirty="0" smtClean="0">
                        <a:solidFill>
                          <a:srgbClr val="8142CE"/>
                        </a:solidFill>
                        <a:latin typeface="Comic Sans MS" pitchFamily="66" charset="0"/>
                      </a:endParaRPr>
                    </a:p>
                  </a:txBody>
                  <a:tcPr marL="68572" marR="68572"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800" dirty="0" smtClean="0">
                          <a:solidFill>
                            <a:srgbClr val="8142CE"/>
                          </a:solidFill>
                          <a:latin typeface="Comic Sans MS" pitchFamily="66" charset="0"/>
                        </a:rPr>
                        <a:t>74.4%</a:t>
                      </a:r>
                    </a:p>
                    <a:p>
                      <a:pPr algn="ctr"/>
                      <a:r>
                        <a:rPr kumimoji="0" lang="en-US" sz="1200" kern="1200" dirty="0" smtClean="0">
                          <a:solidFill>
                            <a:srgbClr val="8142CE"/>
                          </a:solidFill>
                          <a:latin typeface="Comic Sans MS" pitchFamily="66" charset="0"/>
                          <a:ea typeface="+mn-ea"/>
                          <a:cs typeface="+mn-cs"/>
                        </a:rPr>
                        <a:t>N=433</a:t>
                      </a:r>
                    </a:p>
                  </a:txBody>
                  <a:tcPr marL="68572" marR="6857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0" lang="en-US" sz="1800" kern="1200" dirty="0" smtClean="0">
                          <a:solidFill>
                            <a:srgbClr val="8142CE"/>
                          </a:solidFill>
                          <a:latin typeface="Comic Sans MS" pitchFamily="66" charset="0"/>
                          <a:ea typeface="+mn-ea"/>
                          <a:cs typeface="+mn-cs"/>
                        </a:rPr>
                        <a:t>52.9%  </a:t>
                      </a:r>
                      <a:endParaRPr kumimoji="0" lang="en-US" sz="1200" kern="1200" dirty="0" smtClean="0">
                        <a:solidFill>
                          <a:srgbClr val="8142CE"/>
                        </a:solidFill>
                        <a:latin typeface="Comic Sans MS" pitchFamily="66" charset="0"/>
                        <a:ea typeface="+mn-ea"/>
                        <a:cs typeface="+mn-cs"/>
                      </a:endParaRPr>
                    </a:p>
                    <a:p>
                      <a:pPr algn="ctr"/>
                      <a:r>
                        <a:rPr kumimoji="0" lang="en-US" sz="1200" kern="1200" dirty="0" smtClean="0">
                          <a:solidFill>
                            <a:srgbClr val="8142CE"/>
                          </a:solidFill>
                          <a:latin typeface="Comic Sans MS" pitchFamily="66" charset="0"/>
                          <a:ea typeface="+mn-ea"/>
                          <a:cs typeface="+mn-cs"/>
                        </a:rPr>
                        <a:t>N=1945</a:t>
                      </a:r>
                      <a:endParaRPr kumimoji="0" lang="en-US" sz="1800" kern="1200" dirty="0" smtClean="0">
                        <a:solidFill>
                          <a:srgbClr val="8142CE"/>
                        </a:solidFill>
                        <a:latin typeface="Comic Sans MS" pitchFamily="66" charset="0"/>
                        <a:ea typeface="+mn-ea"/>
                        <a:cs typeface="+mn-cs"/>
                      </a:endParaRPr>
                    </a:p>
                  </a:txBody>
                  <a:tcPr marL="68572" marR="6857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800" dirty="0" smtClean="0">
                          <a:solidFill>
                            <a:srgbClr val="8142CE"/>
                          </a:solidFill>
                          <a:latin typeface="Comic Sans MS" pitchFamily="66" charset="0"/>
                        </a:rPr>
                        <a:t>46.4%</a:t>
                      </a:r>
                    </a:p>
                    <a:p>
                      <a:pPr algn="ctr"/>
                      <a:r>
                        <a:rPr kumimoji="0" lang="en-US" sz="1200" kern="1200" dirty="0" smtClean="0">
                          <a:solidFill>
                            <a:srgbClr val="8142CE"/>
                          </a:solidFill>
                          <a:latin typeface="Comic Sans MS" pitchFamily="66" charset="0"/>
                          <a:ea typeface="+mn-ea"/>
                          <a:cs typeface="+mn-cs"/>
                        </a:rPr>
                        <a:t>N=179</a:t>
                      </a:r>
                    </a:p>
                  </a:txBody>
                  <a:tcPr marL="68572" marR="6857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800" dirty="0" smtClean="0">
                          <a:solidFill>
                            <a:srgbClr val="8142CE"/>
                          </a:solidFill>
                          <a:latin typeface="Comic Sans MS" pitchFamily="66" charset="0"/>
                        </a:rPr>
                        <a:t>&lt; .001</a:t>
                      </a:r>
                      <a:endParaRPr lang="en-US" sz="1800" dirty="0">
                        <a:solidFill>
                          <a:srgbClr val="8142CE"/>
                        </a:solidFill>
                        <a:latin typeface="Comic Sans MS" pitchFamily="66" charset="0"/>
                      </a:endParaRPr>
                    </a:p>
                  </a:txBody>
                  <a:tcPr marL="68572" marR="68572"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r>
              <a:tr h="7240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rgbClr val="8142CE"/>
                          </a:solidFill>
                          <a:latin typeface="Comic Sans MS" pitchFamily="66" charset="0"/>
                          <a:ea typeface="+mn-ea"/>
                          <a:cs typeface="+mn-cs"/>
                        </a:rPr>
                        <a:t>English</a:t>
                      </a:r>
                      <a:r>
                        <a:rPr lang="en-US" sz="1800" kern="1200" baseline="0" dirty="0" smtClean="0">
                          <a:solidFill>
                            <a:srgbClr val="8142CE"/>
                          </a:solidFill>
                          <a:latin typeface="Comic Sans MS" pitchFamily="66" charset="0"/>
                          <a:ea typeface="+mn-ea"/>
                          <a:cs typeface="+mn-cs"/>
                        </a:rPr>
                        <a:t> Language Learners</a:t>
                      </a:r>
                      <a:endParaRPr lang="en-US" sz="1800" kern="1200" dirty="0" smtClean="0">
                        <a:solidFill>
                          <a:srgbClr val="8142CE"/>
                        </a:solidFill>
                        <a:latin typeface="Comic Sans MS" pitchFamily="66" charset="0"/>
                        <a:ea typeface="+mn-ea"/>
                        <a:cs typeface="+mn-cs"/>
                      </a:endParaRPr>
                    </a:p>
                  </a:txBody>
                  <a:tcPr marL="68572" marR="68572"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5E65A"/>
                    </a:solidFill>
                  </a:tcPr>
                </a:tc>
                <a:tc>
                  <a:txBody>
                    <a:bodyPr/>
                    <a:lstStyle/>
                    <a:p>
                      <a:pPr algn="ctr"/>
                      <a:r>
                        <a:rPr lang="en-US" sz="1800" dirty="0" smtClean="0">
                          <a:solidFill>
                            <a:srgbClr val="8142CE"/>
                          </a:solidFill>
                          <a:latin typeface="Comic Sans MS" pitchFamily="66" charset="0"/>
                        </a:rPr>
                        <a:t>44.7%</a:t>
                      </a:r>
                    </a:p>
                    <a:p>
                      <a:pPr algn="ctr"/>
                      <a:r>
                        <a:rPr kumimoji="0" lang="en-US" sz="1200" kern="1200" dirty="0" smtClean="0">
                          <a:solidFill>
                            <a:srgbClr val="8142CE"/>
                          </a:solidFill>
                          <a:latin typeface="Comic Sans MS" pitchFamily="66" charset="0"/>
                          <a:ea typeface="+mn-ea"/>
                          <a:cs typeface="+mn-cs"/>
                        </a:rPr>
                        <a:t>N=76</a:t>
                      </a:r>
                    </a:p>
                  </a:txBody>
                  <a:tcPr marL="68572" marR="68572"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5E65A"/>
                    </a:solidFill>
                  </a:tcPr>
                </a:tc>
                <a:tc>
                  <a:txBody>
                    <a:bodyPr/>
                    <a:lstStyle/>
                    <a:p>
                      <a:pPr algn="ctr"/>
                      <a:r>
                        <a:rPr kumimoji="0" lang="en-US" sz="1800" kern="1200" dirty="0" smtClean="0">
                          <a:solidFill>
                            <a:srgbClr val="8142CE"/>
                          </a:solidFill>
                          <a:latin typeface="Comic Sans MS" pitchFamily="66" charset="0"/>
                          <a:ea typeface="+mn-ea"/>
                          <a:cs typeface="+mn-cs"/>
                        </a:rPr>
                        <a:t>30.7%</a:t>
                      </a:r>
                    </a:p>
                    <a:p>
                      <a:pPr algn="ctr"/>
                      <a:r>
                        <a:rPr kumimoji="0" lang="en-US" sz="1200" kern="1200" dirty="0" smtClean="0">
                          <a:solidFill>
                            <a:srgbClr val="8142CE"/>
                          </a:solidFill>
                          <a:latin typeface="Comic Sans MS" pitchFamily="66" charset="0"/>
                          <a:ea typeface="+mn-ea"/>
                          <a:cs typeface="+mn-cs"/>
                        </a:rPr>
                        <a:t>N=515</a:t>
                      </a:r>
                      <a:endParaRPr kumimoji="0" lang="en-US" sz="1800" kern="1200" dirty="0" smtClean="0">
                        <a:solidFill>
                          <a:srgbClr val="8142CE"/>
                        </a:solidFill>
                        <a:latin typeface="Comic Sans MS" pitchFamily="66" charset="0"/>
                        <a:ea typeface="+mn-ea"/>
                        <a:cs typeface="+mn-cs"/>
                      </a:endParaRPr>
                    </a:p>
                  </a:txBody>
                  <a:tcPr marL="68572" marR="68572"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5E65A"/>
                    </a:solidFill>
                  </a:tcPr>
                </a:tc>
                <a:tc>
                  <a:txBody>
                    <a:bodyPr/>
                    <a:lstStyle/>
                    <a:p>
                      <a:pPr algn="ctr"/>
                      <a:r>
                        <a:rPr kumimoji="0" lang="en-US" sz="1800" kern="1200" dirty="0" smtClean="0">
                          <a:solidFill>
                            <a:srgbClr val="8142CE"/>
                          </a:solidFill>
                          <a:latin typeface="Comic Sans MS" pitchFamily="66" charset="0"/>
                          <a:ea typeface="+mn-ea"/>
                          <a:cs typeface="+mn-cs"/>
                        </a:rPr>
                        <a:t>25.8%</a:t>
                      </a:r>
                    </a:p>
                    <a:p>
                      <a:pPr algn="ctr"/>
                      <a:r>
                        <a:rPr kumimoji="0" lang="en-US" sz="1200" kern="1200" dirty="0" smtClean="0">
                          <a:solidFill>
                            <a:srgbClr val="8142CE"/>
                          </a:solidFill>
                          <a:latin typeface="Comic Sans MS" pitchFamily="66" charset="0"/>
                          <a:ea typeface="+mn-ea"/>
                          <a:cs typeface="+mn-cs"/>
                        </a:rPr>
                        <a:t>N=31</a:t>
                      </a:r>
                    </a:p>
                  </a:txBody>
                  <a:tcPr marL="68572" marR="68572"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5E65A"/>
                    </a:solidFill>
                  </a:tcPr>
                </a:tc>
                <a:tc>
                  <a:txBody>
                    <a:bodyPr/>
                    <a:lstStyle/>
                    <a:p>
                      <a:pPr algn="ctr"/>
                      <a:r>
                        <a:rPr lang="en-US" sz="1800" i="0" dirty="0" smtClean="0">
                          <a:solidFill>
                            <a:srgbClr val="8142CE"/>
                          </a:solidFill>
                          <a:latin typeface="Comic Sans MS" pitchFamily="66" charset="0"/>
                        </a:rPr>
                        <a:t>.069</a:t>
                      </a:r>
                      <a:endParaRPr lang="en-US" sz="1800" i="0" dirty="0">
                        <a:solidFill>
                          <a:srgbClr val="8142CE"/>
                        </a:solidFill>
                        <a:latin typeface="Comic Sans MS" pitchFamily="66" charset="0"/>
                      </a:endParaRPr>
                    </a:p>
                  </a:txBody>
                  <a:tcPr marL="68572" marR="68572"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5E65A"/>
                    </a:solidFill>
                  </a:tcPr>
                </a:tc>
              </a:tr>
            </a:tbl>
          </a:graphicData>
        </a:graphic>
      </p:graphicFrame>
      <p:sp>
        <p:nvSpPr>
          <p:cNvPr id="112673" name="TextBox 5"/>
          <p:cNvSpPr txBox="1">
            <a:spLocks noChangeArrowheads="1"/>
          </p:cNvSpPr>
          <p:nvPr/>
        </p:nvSpPr>
        <p:spPr bwMode="auto">
          <a:xfrm>
            <a:off x="3175" y="398463"/>
            <a:ext cx="91440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2900"/>
              </a:lnSpc>
              <a:spcBef>
                <a:spcPct val="0"/>
              </a:spcBef>
              <a:buFontTx/>
              <a:buNone/>
            </a:pPr>
            <a:r>
              <a:rPr lang="en-US" altLang="en-US" sz="4000" b="1">
                <a:solidFill>
                  <a:srgbClr val="7342CE"/>
                </a:solidFill>
                <a:latin typeface="Comic Sans MS" panose="030F0702030302020204" pitchFamily="66" charset="0"/>
              </a:rPr>
              <a:t>Cumulative Data</a:t>
            </a:r>
          </a:p>
          <a:p>
            <a:pPr algn="ctr" eaLnBrk="1" hangingPunct="1">
              <a:lnSpc>
                <a:spcPts val="2900"/>
              </a:lnSpc>
              <a:spcBef>
                <a:spcPct val="0"/>
              </a:spcBef>
              <a:buFontTx/>
              <a:buNone/>
            </a:pPr>
            <a:r>
              <a:rPr lang="en-US" altLang="en-US" sz="2800" b="1">
                <a:solidFill>
                  <a:srgbClr val="7342CE"/>
                </a:solidFill>
                <a:latin typeface="Comic Sans MS" panose="030F0702030302020204" pitchFamily="66" charset="0"/>
              </a:rPr>
              <a:t>Reading Proficiency</a:t>
            </a:r>
          </a:p>
        </p:txBody>
      </p:sp>
      <p:sp>
        <p:nvSpPr>
          <p:cNvPr id="5" name="TextBox 4"/>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ppt_h/2"/>
                                          </p:val>
                                        </p:tav>
                                        <p:tav tm="100000">
                                          <p:val>
                                            <p:strVal val="#ppt_y"/>
                                          </p:val>
                                        </p:tav>
                                      </p:tavLst>
                                    </p:anim>
                                    <p:anim calcmode="lin" valueType="num">
                                      <p:cBhvr>
                                        <p:cTn id="9" dur="500" fill="hold"/>
                                        <p:tgtEl>
                                          <p:spTgt spid="3">
                                            <p:txEl>
                                              <p:pRg st="0" end="0"/>
                                            </p:txEl>
                                          </p:spTgt>
                                        </p:tgtEl>
                                        <p:attrNameLst>
                                          <p:attrName>ppt_w</p:attrName>
                                        </p:attrNameLst>
                                      </p:cBhvr>
                                      <p:tavLst>
                                        <p:tav tm="0">
                                          <p:val>
                                            <p:strVal val="#ppt_w"/>
                                          </p:val>
                                        </p:tav>
                                        <p:tav tm="100000">
                                          <p:val>
                                            <p:strVal val="#ppt_w"/>
                                          </p:val>
                                        </p:tav>
                                      </p:tavLst>
                                    </p:anim>
                                    <p:anim calcmode="lin" valueType="num">
                                      <p:cBhvr>
                                        <p:cTn id="10"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par>
                          <p:cTn id="11" fill="hold" nodeType="afterGroup">
                            <p:stCondLst>
                              <p:cond delay="500"/>
                            </p:stCondLst>
                            <p:childTnLst>
                              <p:par>
                                <p:cTn id="12" presetID="17"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ppt_h/2"/>
                                          </p:val>
                                        </p:tav>
                                        <p:tav tm="100000">
                                          <p:val>
                                            <p:strVal val="#ppt_y"/>
                                          </p:val>
                                        </p:tav>
                                      </p:tavLst>
                                    </p:anim>
                                    <p:anim calcmode="lin" valueType="num">
                                      <p:cBhvr>
                                        <p:cTn id="16" dur="500" fill="hold"/>
                                        <p:tgtEl>
                                          <p:spTgt spid="3">
                                            <p:txEl>
                                              <p:pRg st="1" end="1"/>
                                            </p:txEl>
                                          </p:spTgt>
                                        </p:tgtEl>
                                        <p:attrNameLst>
                                          <p:attrName>ppt_w</p:attrName>
                                        </p:attrNameLst>
                                      </p:cBhvr>
                                      <p:tavLst>
                                        <p:tav tm="0">
                                          <p:val>
                                            <p:strVal val="#ppt_w"/>
                                          </p:val>
                                        </p:tav>
                                        <p:tav tm="100000">
                                          <p:val>
                                            <p:strVal val="#ppt_w"/>
                                          </p:val>
                                        </p:tav>
                                      </p:tavLst>
                                    </p:anim>
                                    <p:anim calcmode="lin" valueType="num">
                                      <p:cBhvr>
                                        <p:cTn id="17"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par>
                          <p:cTn id="18" fill="hold" nodeType="afterGroup">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2000" fill="hold"/>
                                        <p:tgtEl>
                                          <p:spTgt spid="4"/>
                                        </p:tgtEl>
                                        <p:attrNameLst>
                                          <p:attrName>ppt_w</p:attrName>
                                        </p:attrNameLst>
                                      </p:cBhvr>
                                      <p:tavLst>
                                        <p:tav tm="0">
                                          <p:val>
                                            <p:fltVal val="0"/>
                                          </p:val>
                                        </p:tav>
                                        <p:tav tm="100000">
                                          <p:val>
                                            <p:strVal val="#ppt_w"/>
                                          </p:val>
                                        </p:tav>
                                      </p:tavLst>
                                    </p:anim>
                                    <p:anim calcmode="lin" valueType="num">
                                      <p:cBhvr>
                                        <p:cTn id="22" dur="20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bwMode="auto">
          <a:xfrm>
            <a:off x="1143000" y="381000"/>
            <a:ext cx="6869113"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defRPr/>
            </a:pPr>
            <a:r>
              <a:rPr lang="en-US" altLang="en-US" sz="4000" b="1" dirty="0" smtClean="0">
                <a:ln w="3175">
                  <a:noFill/>
                </a:ln>
                <a:solidFill>
                  <a:srgbClr val="7342CE"/>
                </a:solidFill>
                <a:latin typeface="Comic Sans MS" pitchFamily="66" charset="0"/>
              </a:rPr>
              <a:t>Cumulative Data </a:t>
            </a:r>
            <a:r>
              <a:rPr lang="en-US" altLang="en-US" sz="4400" dirty="0" smtClean="0">
                <a:ln w="3175">
                  <a:solidFill>
                    <a:srgbClr val="7342CE"/>
                  </a:solidFill>
                </a:ln>
                <a:solidFill>
                  <a:srgbClr val="7342CE"/>
                </a:solidFill>
                <a:latin typeface="Comic Sans MS" pitchFamily="66" charset="0"/>
              </a:rPr>
              <a:t/>
            </a:r>
            <a:br>
              <a:rPr lang="en-US" altLang="en-US" sz="4400" dirty="0" smtClean="0">
                <a:ln w="3175">
                  <a:solidFill>
                    <a:srgbClr val="7342CE"/>
                  </a:solidFill>
                </a:ln>
                <a:solidFill>
                  <a:srgbClr val="7342CE"/>
                </a:solidFill>
                <a:latin typeface="Comic Sans MS" pitchFamily="66" charset="0"/>
              </a:rPr>
            </a:br>
            <a:r>
              <a:rPr lang="en-US" altLang="en-US" sz="2800" b="1" dirty="0" smtClean="0">
                <a:ln w="3175">
                  <a:noFill/>
                </a:ln>
                <a:solidFill>
                  <a:srgbClr val="7342CE"/>
                </a:solidFill>
                <a:latin typeface="Comic Sans MS" pitchFamily="66" charset="0"/>
              </a:rPr>
              <a:t>Math Proficiency</a:t>
            </a:r>
          </a:p>
        </p:txBody>
      </p:sp>
      <p:graphicFrame>
        <p:nvGraphicFramePr>
          <p:cNvPr id="3" name="Table 2"/>
          <p:cNvGraphicFramePr>
            <a:graphicFrameLocks noGrp="1"/>
          </p:cNvGraphicFramePr>
          <p:nvPr>
            <p:extLst>
              <p:ext uri="{D42A27DB-BD31-4B8C-83A1-F6EECF244321}">
                <p14:modId xmlns:p14="http://schemas.microsoft.com/office/powerpoint/2010/main" val="1525237119"/>
              </p:ext>
            </p:extLst>
          </p:nvPr>
        </p:nvGraphicFramePr>
        <p:xfrm>
          <a:off x="457202" y="1600200"/>
          <a:ext cx="8229598" cy="4548190"/>
        </p:xfrm>
        <a:graphic>
          <a:graphicData uri="http://schemas.openxmlformats.org/drawingml/2006/table">
            <a:tbl>
              <a:tblPr firstRow="1" bandRow="1">
                <a:tableStyleId>{5C22544A-7EE6-4342-B048-85BDC9FD1C3A}</a:tableStyleId>
              </a:tblPr>
              <a:tblGrid>
                <a:gridCol w="2244120"/>
                <a:gridCol w="1609858"/>
                <a:gridCol w="1756323"/>
                <a:gridCol w="1580610"/>
                <a:gridCol w="1038687"/>
              </a:tblGrid>
              <a:tr h="1219326">
                <a:tc>
                  <a:txBody>
                    <a:bodyPr/>
                    <a:lstStyle/>
                    <a:p>
                      <a:pPr marL="0" algn="ctr" defTabSz="914400" rtl="0" eaLnBrk="1" latinLnBrk="0" hangingPunct="1"/>
                      <a:r>
                        <a:rPr lang="en-US" sz="1800" b="1" kern="1200" dirty="0" smtClean="0">
                          <a:solidFill>
                            <a:srgbClr val="8142CE"/>
                          </a:solidFill>
                          <a:latin typeface="Comic Sans MS" pitchFamily="66" charset="0"/>
                          <a:ea typeface="+mn-ea"/>
                          <a:cs typeface="+mn-cs"/>
                        </a:rPr>
                        <a:t>MCA Math </a:t>
                      </a:r>
                    </a:p>
                    <a:p>
                      <a:pPr marL="0" algn="ctr" defTabSz="914400" rtl="0" eaLnBrk="1" latinLnBrk="0" hangingPunct="1"/>
                      <a:r>
                        <a:rPr lang="en-US" sz="1800" b="1" kern="1200" dirty="0" smtClean="0">
                          <a:solidFill>
                            <a:srgbClr val="8142CE"/>
                          </a:solidFill>
                          <a:latin typeface="Comic Sans MS" pitchFamily="66" charset="0"/>
                          <a:ea typeface="+mn-ea"/>
                          <a:cs typeface="+mn-cs"/>
                        </a:rPr>
                        <a:t>Proficiency</a:t>
                      </a:r>
                    </a:p>
                  </a:txBody>
                  <a:tcPr marL="68570" marR="68570" marT="45693" marB="45693"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B5E65A"/>
                    </a:solidFill>
                  </a:tcPr>
                </a:tc>
                <a:tc>
                  <a:txBody>
                    <a:bodyPr/>
                    <a:lstStyle/>
                    <a:p>
                      <a:pPr marL="0" algn="ctr" defTabSz="914400" rtl="0" eaLnBrk="1" latinLnBrk="0" hangingPunct="1"/>
                      <a:r>
                        <a:rPr lang="en-US" sz="1800" b="1" kern="1200" dirty="0" smtClean="0">
                          <a:solidFill>
                            <a:srgbClr val="8142CE"/>
                          </a:solidFill>
                          <a:latin typeface="Comic Sans MS" pitchFamily="66" charset="0"/>
                          <a:ea typeface="+mn-ea"/>
                          <a:cs typeface="+mn-cs"/>
                        </a:rPr>
                        <a:t>Co-Taught</a:t>
                      </a:r>
                      <a:endParaRPr lang="en-US" sz="1800" b="1" kern="1200" dirty="0">
                        <a:solidFill>
                          <a:srgbClr val="8142CE"/>
                        </a:solidFill>
                        <a:latin typeface="Comic Sans MS" pitchFamily="66" charset="0"/>
                        <a:ea typeface="+mn-ea"/>
                        <a:cs typeface="+mn-cs"/>
                      </a:endParaRPr>
                    </a:p>
                  </a:txBody>
                  <a:tcPr marL="68570" marR="68570" marT="45693" marB="45693" anchor="ctr">
                    <a:lnT w="12700" cap="flat" cmpd="sng" algn="ctr">
                      <a:solidFill>
                        <a:schemeClr val="tx1"/>
                      </a:solidFill>
                      <a:prstDash val="solid"/>
                      <a:round/>
                      <a:headEnd type="none" w="med" len="med"/>
                      <a:tailEnd type="none" w="med" len="med"/>
                    </a:lnT>
                    <a:solidFill>
                      <a:srgbClr val="B5E65A"/>
                    </a:solidFill>
                  </a:tcPr>
                </a:tc>
                <a:tc>
                  <a:txBody>
                    <a:bodyPr/>
                    <a:lstStyle/>
                    <a:p>
                      <a:pPr marL="0" algn="ctr" defTabSz="914400" rtl="0" eaLnBrk="1" latinLnBrk="0" hangingPunct="1"/>
                      <a:r>
                        <a:rPr lang="en-US" sz="1800" b="1" kern="1200" dirty="0" smtClean="0">
                          <a:solidFill>
                            <a:srgbClr val="8142CE"/>
                          </a:solidFill>
                          <a:latin typeface="Comic Sans MS" pitchFamily="66" charset="0"/>
                          <a:ea typeface="+mn-ea"/>
                          <a:cs typeface="+mn-cs"/>
                        </a:rPr>
                        <a:t>One Licensed Teacher</a:t>
                      </a:r>
                      <a:endParaRPr lang="en-US" sz="1800" b="1" kern="1200" dirty="0">
                        <a:solidFill>
                          <a:srgbClr val="8142CE"/>
                        </a:solidFill>
                        <a:latin typeface="Comic Sans MS" pitchFamily="66" charset="0"/>
                        <a:ea typeface="+mn-ea"/>
                        <a:cs typeface="+mn-cs"/>
                      </a:endParaRPr>
                    </a:p>
                  </a:txBody>
                  <a:tcPr marL="68570" marR="68570" marT="45693" marB="45693" anchor="ctr">
                    <a:lnT w="12700" cap="flat" cmpd="sng" algn="ctr">
                      <a:solidFill>
                        <a:schemeClr val="tx1"/>
                      </a:solidFill>
                      <a:prstDash val="solid"/>
                      <a:round/>
                      <a:headEnd type="none" w="med" len="med"/>
                      <a:tailEnd type="none" w="med" len="med"/>
                    </a:lnT>
                    <a:solidFill>
                      <a:srgbClr val="B5E65A"/>
                    </a:solidFill>
                  </a:tcPr>
                </a:tc>
                <a:tc>
                  <a:txBody>
                    <a:bodyPr/>
                    <a:lstStyle/>
                    <a:p>
                      <a:pPr marL="0" algn="ctr" defTabSz="914400" rtl="0" eaLnBrk="1" latinLnBrk="0" hangingPunct="1"/>
                      <a:r>
                        <a:rPr lang="en-US" sz="1800" b="1" kern="1200" dirty="0" smtClean="0">
                          <a:solidFill>
                            <a:srgbClr val="8142CE"/>
                          </a:solidFill>
                          <a:latin typeface="Comic Sans MS" pitchFamily="66" charset="0"/>
                          <a:ea typeface="+mn-ea"/>
                          <a:cs typeface="+mn-cs"/>
                        </a:rPr>
                        <a:t>Non</a:t>
                      </a:r>
                    </a:p>
                    <a:p>
                      <a:pPr marL="0" algn="ctr" defTabSz="914400" rtl="0" eaLnBrk="1" latinLnBrk="0" hangingPunct="1"/>
                      <a:r>
                        <a:rPr lang="en-US" sz="1800" b="1" kern="1200" dirty="0" smtClean="0">
                          <a:solidFill>
                            <a:srgbClr val="8142CE"/>
                          </a:solidFill>
                          <a:latin typeface="Comic Sans MS" pitchFamily="66" charset="0"/>
                          <a:ea typeface="+mn-ea"/>
                          <a:cs typeface="+mn-cs"/>
                        </a:rPr>
                        <a:t>Co-Teaching</a:t>
                      </a:r>
                    </a:p>
                    <a:p>
                      <a:pPr marL="0" algn="ctr" defTabSz="914400" rtl="0" eaLnBrk="1" latinLnBrk="0" hangingPunct="1"/>
                      <a:r>
                        <a:rPr lang="en-US" sz="1800" b="1" kern="1200" dirty="0" smtClean="0">
                          <a:solidFill>
                            <a:srgbClr val="8142CE"/>
                          </a:solidFill>
                          <a:latin typeface="Comic Sans MS" pitchFamily="66" charset="0"/>
                          <a:ea typeface="+mn-ea"/>
                          <a:cs typeface="+mn-cs"/>
                        </a:rPr>
                        <a:t>Candidate</a:t>
                      </a:r>
                      <a:endParaRPr lang="en-US" sz="1800" b="1" kern="1200" dirty="0">
                        <a:solidFill>
                          <a:srgbClr val="8142CE"/>
                        </a:solidFill>
                        <a:latin typeface="Comic Sans MS" pitchFamily="66" charset="0"/>
                        <a:ea typeface="+mn-ea"/>
                        <a:cs typeface="+mn-cs"/>
                      </a:endParaRPr>
                    </a:p>
                  </a:txBody>
                  <a:tcPr marL="68570" marR="68570" marT="45693" marB="45693" anchor="ctr">
                    <a:lnT w="12700" cap="flat" cmpd="sng" algn="ctr">
                      <a:solidFill>
                        <a:schemeClr val="tx1"/>
                      </a:solidFill>
                      <a:prstDash val="solid"/>
                      <a:round/>
                      <a:headEnd type="none" w="med" len="med"/>
                      <a:tailEnd type="none" w="med" len="med"/>
                    </a:lnT>
                    <a:solidFill>
                      <a:srgbClr val="B5E65A"/>
                    </a:solidFill>
                  </a:tcPr>
                </a:tc>
                <a:tc>
                  <a:txBody>
                    <a:bodyPr/>
                    <a:lstStyle/>
                    <a:p>
                      <a:pPr marL="0" algn="ctr" defTabSz="914400" rtl="0" eaLnBrk="1" latinLnBrk="0" hangingPunct="1"/>
                      <a:r>
                        <a:rPr lang="en-US" sz="1800" b="1" i="1" kern="1200" dirty="0" smtClean="0">
                          <a:solidFill>
                            <a:srgbClr val="8142CE"/>
                          </a:solidFill>
                          <a:latin typeface="Comic Sans MS" pitchFamily="66" charset="0"/>
                          <a:ea typeface="+mn-ea"/>
                          <a:cs typeface="+mn-cs"/>
                        </a:rPr>
                        <a:t>P</a:t>
                      </a:r>
                    </a:p>
                  </a:txBody>
                  <a:tcPr marL="68570" marR="68570" marT="45693" marB="45693"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B5E65A"/>
                    </a:solidFill>
                  </a:tcPr>
                </a:tc>
              </a:tr>
              <a:tr h="10738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8142CE"/>
                          </a:solidFill>
                          <a:latin typeface="Comic Sans MS" pitchFamily="66" charset="0"/>
                        </a:rPr>
                        <a:t>OVERALL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8142CE"/>
                          </a:solidFill>
                          <a:latin typeface="Comic Sans MS" pitchFamily="66" charset="0"/>
                        </a:rPr>
                        <a:t>(4 Year Cumulative)</a:t>
                      </a:r>
                    </a:p>
                  </a:txBody>
                  <a:tcPr marL="68570" marR="68570" marT="45693" marB="45693" anchor="ct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800" dirty="0" smtClean="0">
                          <a:solidFill>
                            <a:srgbClr val="8142CE"/>
                          </a:solidFill>
                          <a:latin typeface="Comic Sans MS" pitchFamily="66" charset="0"/>
                        </a:rPr>
                        <a:t>72.9%</a:t>
                      </a:r>
                    </a:p>
                    <a:p>
                      <a:pPr algn="ctr"/>
                      <a:r>
                        <a:rPr lang="en-US" sz="1200" dirty="0" smtClean="0">
                          <a:solidFill>
                            <a:srgbClr val="8142CE"/>
                          </a:solidFill>
                          <a:latin typeface="Comic Sans MS" pitchFamily="66" charset="0"/>
                        </a:rPr>
                        <a:t>N=1519</a:t>
                      </a:r>
                      <a:endParaRPr lang="en-US" sz="1200" dirty="0">
                        <a:solidFill>
                          <a:srgbClr val="8142CE"/>
                        </a:solidFill>
                        <a:latin typeface="Comic Sans MS" pitchFamily="66" charset="0"/>
                      </a:endParaRPr>
                    </a:p>
                  </a:txBody>
                  <a:tcPr marL="68570" marR="68570" marT="45693" marB="45693" anchor="ctr">
                    <a:solidFill>
                      <a:schemeClr val="bg1"/>
                    </a:solidFill>
                  </a:tcPr>
                </a:tc>
                <a:tc>
                  <a:txBody>
                    <a:bodyPr/>
                    <a:lstStyle/>
                    <a:p>
                      <a:pPr algn="ctr"/>
                      <a:r>
                        <a:rPr kumimoji="0" lang="en-US" sz="1800" kern="1200" dirty="0" smtClean="0">
                          <a:solidFill>
                            <a:srgbClr val="8142CE"/>
                          </a:solidFill>
                          <a:latin typeface="Comic Sans MS" pitchFamily="66" charset="0"/>
                          <a:ea typeface="+mn-ea"/>
                          <a:cs typeface="+mn-cs"/>
                        </a:rPr>
                        <a:t>63.7%</a:t>
                      </a:r>
                    </a:p>
                    <a:p>
                      <a:pPr algn="ctr"/>
                      <a:r>
                        <a:rPr lang="en-US" sz="1200" dirty="0" smtClean="0">
                          <a:solidFill>
                            <a:srgbClr val="8142CE"/>
                          </a:solidFill>
                          <a:latin typeface="Comic Sans MS" pitchFamily="66" charset="0"/>
                        </a:rPr>
                        <a:t>N=6467</a:t>
                      </a:r>
                      <a:endParaRPr kumimoji="0" lang="en-US" sz="1200" kern="1200" dirty="0" smtClean="0">
                        <a:solidFill>
                          <a:srgbClr val="8142CE"/>
                        </a:solidFill>
                        <a:latin typeface="Comic Sans MS" pitchFamily="66" charset="0"/>
                        <a:ea typeface="+mn-ea"/>
                        <a:cs typeface="+mn-cs"/>
                      </a:endParaRPr>
                    </a:p>
                  </a:txBody>
                  <a:tcPr marL="68570" marR="68570" marT="45693" marB="45693" anchor="ctr">
                    <a:solidFill>
                      <a:schemeClr val="bg1"/>
                    </a:solidFill>
                  </a:tcPr>
                </a:tc>
                <a:tc>
                  <a:txBody>
                    <a:bodyPr/>
                    <a:lstStyle/>
                    <a:p>
                      <a:pPr algn="ctr"/>
                      <a:r>
                        <a:rPr lang="en-US" sz="1800" dirty="0" smtClean="0">
                          <a:solidFill>
                            <a:srgbClr val="8142CE"/>
                          </a:solidFill>
                          <a:latin typeface="Comic Sans MS" pitchFamily="66" charset="0"/>
                        </a:rPr>
                        <a:t>63.0%</a:t>
                      </a:r>
                    </a:p>
                    <a:p>
                      <a:pPr algn="ctr"/>
                      <a:r>
                        <a:rPr kumimoji="0" lang="en-US" sz="1200" kern="1200" dirty="0" smtClean="0">
                          <a:solidFill>
                            <a:srgbClr val="8142CE"/>
                          </a:solidFill>
                          <a:latin typeface="Comic Sans MS" pitchFamily="66" charset="0"/>
                          <a:ea typeface="+mn-ea"/>
                          <a:cs typeface="+mn-cs"/>
                        </a:rPr>
                        <a:t>N=597</a:t>
                      </a:r>
                    </a:p>
                  </a:txBody>
                  <a:tcPr marL="68570" marR="68570" marT="45693" marB="45693" anchor="ctr">
                    <a:solidFill>
                      <a:schemeClr val="bg1"/>
                    </a:solidFill>
                  </a:tcPr>
                </a:tc>
                <a:tc>
                  <a:txBody>
                    <a:bodyPr/>
                    <a:lstStyle/>
                    <a:p>
                      <a:pPr algn="ctr"/>
                      <a:r>
                        <a:rPr lang="en-US" sz="1800" dirty="0" smtClean="0">
                          <a:solidFill>
                            <a:srgbClr val="8142CE"/>
                          </a:solidFill>
                          <a:latin typeface="Comic Sans MS" pitchFamily="66" charset="0"/>
                        </a:rPr>
                        <a:t>&lt; .001</a:t>
                      </a:r>
                      <a:endParaRPr lang="en-US" sz="1800" dirty="0">
                        <a:solidFill>
                          <a:srgbClr val="8142CE"/>
                        </a:solidFill>
                        <a:latin typeface="Comic Sans MS" pitchFamily="66" charset="0"/>
                      </a:endParaRPr>
                    </a:p>
                  </a:txBody>
                  <a:tcPr marL="68570" marR="68570" marT="45693" marB="45693" anchor="ctr">
                    <a:lnR w="12700" cap="flat" cmpd="sng" algn="ctr">
                      <a:solidFill>
                        <a:schemeClr val="tx1"/>
                      </a:solidFill>
                      <a:prstDash val="solid"/>
                      <a:round/>
                      <a:headEnd type="none" w="med" len="med"/>
                      <a:tailEnd type="none" w="med" len="med"/>
                    </a:lnR>
                    <a:solidFill>
                      <a:schemeClr val="bg1"/>
                    </a:solidFill>
                  </a:tcPr>
                </a:tc>
              </a:tr>
              <a:tr h="7516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rgbClr val="8142CE"/>
                          </a:solidFill>
                          <a:latin typeface="Comic Sans MS" pitchFamily="66" charset="0"/>
                        </a:rPr>
                        <a:t>Free/Reduced</a:t>
                      </a:r>
                      <a:r>
                        <a:rPr lang="en-US" sz="1800" baseline="0" dirty="0" smtClean="0">
                          <a:solidFill>
                            <a:srgbClr val="8142CE"/>
                          </a:solidFill>
                          <a:latin typeface="Comic Sans MS" pitchFamily="66" charset="0"/>
                        </a:rPr>
                        <a:t> Lunch Eligible</a:t>
                      </a:r>
                      <a:endParaRPr lang="en-US" sz="1800" dirty="0" smtClean="0">
                        <a:solidFill>
                          <a:srgbClr val="8142CE"/>
                        </a:solidFill>
                        <a:latin typeface="Comic Sans MS" pitchFamily="66" charset="0"/>
                      </a:endParaRPr>
                    </a:p>
                  </a:txBody>
                  <a:tcPr marL="68570" marR="68570" marT="45693" marB="45693" anchor="ctr">
                    <a:lnL w="12700" cap="flat" cmpd="sng" algn="ctr">
                      <a:solidFill>
                        <a:schemeClr val="tx1"/>
                      </a:solidFill>
                      <a:prstDash val="solid"/>
                      <a:round/>
                      <a:headEnd type="none" w="med" len="med"/>
                      <a:tailEnd type="none" w="med" len="med"/>
                    </a:lnL>
                    <a:solidFill>
                      <a:srgbClr val="B5E65A"/>
                    </a:solidFill>
                  </a:tcPr>
                </a:tc>
                <a:tc>
                  <a:txBody>
                    <a:bodyPr/>
                    <a:lstStyle/>
                    <a:p>
                      <a:pPr algn="ctr"/>
                      <a:r>
                        <a:rPr kumimoji="0" lang="en-US" sz="1800" kern="1200" dirty="0" smtClean="0">
                          <a:solidFill>
                            <a:srgbClr val="8142CE"/>
                          </a:solidFill>
                          <a:latin typeface="Comic Sans MS" pitchFamily="66" charset="0"/>
                          <a:ea typeface="+mn-ea"/>
                          <a:cs typeface="+mn-cs"/>
                        </a:rPr>
                        <a:t>54.2%</a:t>
                      </a:r>
                    </a:p>
                    <a:p>
                      <a:pPr algn="ctr"/>
                      <a:r>
                        <a:rPr kumimoji="0" lang="en-US" sz="1200" kern="1200" dirty="0" smtClean="0">
                          <a:solidFill>
                            <a:srgbClr val="8142CE"/>
                          </a:solidFill>
                          <a:latin typeface="Comic Sans MS" pitchFamily="66" charset="0"/>
                          <a:ea typeface="+mn-ea"/>
                          <a:cs typeface="+mn-cs"/>
                        </a:rPr>
                        <a:t>N=513</a:t>
                      </a:r>
                    </a:p>
                  </a:txBody>
                  <a:tcPr marL="68570" marR="68570" marT="45693" marB="45693" anchor="ctr">
                    <a:solidFill>
                      <a:srgbClr val="B5E65A"/>
                    </a:solidFill>
                  </a:tcPr>
                </a:tc>
                <a:tc>
                  <a:txBody>
                    <a:bodyPr/>
                    <a:lstStyle/>
                    <a:p>
                      <a:pPr algn="ctr"/>
                      <a:r>
                        <a:rPr kumimoji="0" lang="en-US" sz="1800" kern="1200" dirty="0" smtClean="0">
                          <a:solidFill>
                            <a:srgbClr val="8142CE"/>
                          </a:solidFill>
                          <a:latin typeface="Comic Sans MS" pitchFamily="66" charset="0"/>
                          <a:ea typeface="+mn-ea"/>
                          <a:cs typeface="+mn-cs"/>
                        </a:rPr>
                        <a:t>47.3%</a:t>
                      </a:r>
                    </a:p>
                    <a:p>
                      <a:pPr algn="ctr"/>
                      <a:r>
                        <a:rPr kumimoji="0" lang="en-US" sz="1200" kern="1200" dirty="0" smtClean="0">
                          <a:solidFill>
                            <a:srgbClr val="8142CE"/>
                          </a:solidFill>
                          <a:latin typeface="Comic Sans MS" pitchFamily="66" charset="0"/>
                          <a:ea typeface="+mn-ea"/>
                          <a:cs typeface="+mn-cs"/>
                        </a:rPr>
                        <a:t>N=2778</a:t>
                      </a:r>
                      <a:endParaRPr kumimoji="0" lang="en-US" sz="1800" kern="1200" dirty="0" smtClean="0">
                        <a:solidFill>
                          <a:srgbClr val="8142CE"/>
                        </a:solidFill>
                        <a:latin typeface="Comic Sans MS" pitchFamily="66" charset="0"/>
                        <a:ea typeface="+mn-ea"/>
                        <a:cs typeface="+mn-cs"/>
                      </a:endParaRPr>
                    </a:p>
                  </a:txBody>
                  <a:tcPr marL="68570" marR="68570" marT="45693" marB="45693" anchor="ctr">
                    <a:solidFill>
                      <a:srgbClr val="B5E65A"/>
                    </a:solidFill>
                  </a:tcPr>
                </a:tc>
                <a:tc>
                  <a:txBody>
                    <a:bodyPr/>
                    <a:lstStyle/>
                    <a:p>
                      <a:pPr algn="ctr"/>
                      <a:r>
                        <a:rPr lang="en-US" sz="1800" dirty="0" smtClean="0">
                          <a:solidFill>
                            <a:srgbClr val="8142CE"/>
                          </a:solidFill>
                          <a:latin typeface="Comic Sans MS" pitchFamily="66" charset="0"/>
                        </a:rPr>
                        <a:t>45.7%</a:t>
                      </a:r>
                    </a:p>
                    <a:p>
                      <a:pPr algn="ctr"/>
                      <a:r>
                        <a:rPr kumimoji="0" lang="en-US" sz="1200" kern="1200" dirty="0" smtClean="0">
                          <a:solidFill>
                            <a:srgbClr val="8142CE"/>
                          </a:solidFill>
                          <a:latin typeface="Comic Sans MS" pitchFamily="66" charset="0"/>
                          <a:ea typeface="+mn-ea"/>
                          <a:cs typeface="+mn-cs"/>
                        </a:rPr>
                        <a:t>N=232</a:t>
                      </a:r>
                    </a:p>
                  </a:txBody>
                  <a:tcPr marL="68570" marR="68570" marT="45693" marB="45693" anchor="ctr">
                    <a:solidFill>
                      <a:srgbClr val="B5E65A"/>
                    </a:solidFill>
                  </a:tcPr>
                </a:tc>
                <a:tc>
                  <a:txBody>
                    <a:bodyPr/>
                    <a:lstStyle/>
                    <a:p>
                      <a:pPr algn="ctr"/>
                      <a:r>
                        <a:rPr lang="en-US" sz="1800" dirty="0" smtClean="0">
                          <a:solidFill>
                            <a:srgbClr val="8142CE"/>
                          </a:solidFill>
                          <a:latin typeface="Comic Sans MS" pitchFamily="66" charset="0"/>
                        </a:rPr>
                        <a:t>.032</a:t>
                      </a:r>
                      <a:endParaRPr lang="en-US" sz="1800" dirty="0">
                        <a:solidFill>
                          <a:srgbClr val="8142CE"/>
                        </a:solidFill>
                        <a:latin typeface="Comic Sans MS" pitchFamily="66" charset="0"/>
                      </a:endParaRPr>
                    </a:p>
                  </a:txBody>
                  <a:tcPr marL="68570" marR="68570" marT="45693" marB="45693" anchor="ctr">
                    <a:lnR w="12700" cap="flat" cmpd="sng" algn="ctr">
                      <a:solidFill>
                        <a:schemeClr val="tx1"/>
                      </a:solidFill>
                      <a:prstDash val="solid"/>
                      <a:round/>
                      <a:headEnd type="none" w="med" len="med"/>
                      <a:tailEnd type="none" w="med" len="med"/>
                    </a:lnR>
                    <a:solidFill>
                      <a:srgbClr val="B5E65A"/>
                    </a:solidFill>
                  </a:tcPr>
                </a:tc>
              </a:tr>
              <a:tr h="7516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rgbClr val="8142CE"/>
                          </a:solidFill>
                          <a:latin typeface="Comic Sans MS" pitchFamily="66" charset="0"/>
                        </a:rPr>
                        <a:t>Special</a:t>
                      </a:r>
                      <a:r>
                        <a:rPr lang="en-US" sz="1800" baseline="0" dirty="0" smtClean="0">
                          <a:solidFill>
                            <a:srgbClr val="8142CE"/>
                          </a:solidFill>
                          <a:latin typeface="Comic Sans MS" pitchFamily="66" charset="0"/>
                        </a:rPr>
                        <a:t> Education Eligible</a:t>
                      </a:r>
                      <a:endParaRPr lang="en-US" sz="1800" dirty="0" smtClean="0">
                        <a:solidFill>
                          <a:srgbClr val="8142CE"/>
                        </a:solidFill>
                        <a:latin typeface="Comic Sans MS" pitchFamily="66" charset="0"/>
                      </a:endParaRPr>
                    </a:p>
                  </a:txBody>
                  <a:tcPr marL="68570" marR="68570" marT="45693" marB="45693" anchor="ct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800" dirty="0" smtClean="0">
                          <a:solidFill>
                            <a:srgbClr val="8142CE"/>
                          </a:solidFill>
                          <a:latin typeface="Comic Sans MS" pitchFamily="66" charset="0"/>
                        </a:rPr>
                        <a:t>72.0%</a:t>
                      </a:r>
                    </a:p>
                    <a:p>
                      <a:pPr algn="ctr"/>
                      <a:r>
                        <a:rPr kumimoji="0" lang="en-US" sz="1200" kern="1200" dirty="0" smtClean="0">
                          <a:solidFill>
                            <a:srgbClr val="8142CE"/>
                          </a:solidFill>
                          <a:latin typeface="Comic Sans MS" pitchFamily="66" charset="0"/>
                          <a:ea typeface="+mn-ea"/>
                          <a:cs typeface="+mn-cs"/>
                        </a:rPr>
                        <a:t>N=472</a:t>
                      </a:r>
                    </a:p>
                  </a:txBody>
                  <a:tcPr marL="68570" marR="68570" marT="45693" marB="45693" anchor="ctr">
                    <a:solidFill>
                      <a:schemeClr val="bg1"/>
                    </a:solidFill>
                  </a:tcPr>
                </a:tc>
                <a:tc>
                  <a:txBody>
                    <a:bodyPr/>
                    <a:lstStyle/>
                    <a:p>
                      <a:pPr algn="ctr"/>
                      <a:r>
                        <a:rPr kumimoji="0" lang="en-US" sz="1800" kern="1200" dirty="0" smtClean="0">
                          <a:solidFill>
                            <a:srgbClr val="8142CE"/>
                          </a:solidFill>
                          <a:latin typeface="Comic Sans MS" pitchFamily="66" charset="0"/>
                          <a:ea typeface="+mn-ea"/>
                          <a:cs typeface="+mn-cs"/>
                        </a:rPr>
                        <a:t>54.7%</a:t>
                      </a:r>
                    </a:p>
                    <a:p>
                      <a:pPr algn="ctr"/>
                      <a:r>
                        <a:rPr kumimoji="0" lang="en-US" sz="1200" kern="1200" dirty="0" smtClean="0">
                          <a:solidFill>
                            <a:srgbClr val="8142CE"/>
                          </a:solidFill>
                          <a:latin typeface="Comic Sans MS" pitchFamily="66" charset="0"/>
                          <a:ea typeface="+mn-ea"/>
                          <a:cs typeface="+mn-cs"/>
                        </a:rPr>
                        <a:t>N=1906</a:t>
                      </a:r>
                      <a:endParaRPr kumimoji="0" lang="en-US" sz="1800" kern="1200" dirty="0" smtClean="0">
                        <a:solidFill>
                          <a:srgbClr val="8142CE"/>
                        </a:solidFill>
                        <a:latin typeface="Comic Sans MS" pitchFamily="66" charset="0"/>
                        <a:ea typeface="+mn-ea"/>
                        <a:cs typeface="+mn-cs"/>
                      </a:endParaRPr>
                    </a:p>
                  </a:txBody>
                  <a:tcPr marL="68570" marR="68570" marT="45693" marB="45693" anchor="ctr">
                    <a:solidFill>
                      <a:schemeClr val="bg1"/>
                    </a:solidFill>
                  </a:tcPr>
                </a:tc>
                <a:tc>
                  <a:txBody>
                    <a:bodyPr/>
                    <a:lstStyle/>
                    <a:p>
                      <a:pPr algn="ctr"/>
                      <a:r>
                        <a:rPr lang="en-US" sz="1800" dirty="0" smtClean="0">
                          <a:solidFill>
                            <a:srgbClr val="8142CE"/>
                          </a:solidFill>
                          <a:latin typeface="Comic Sans MS" pitchFamily="66" charset="0"/>
                        </a:rPr>
                        <a:t>48.9%</a:t>
                      </a:r>
                    </a:p>
                    <a:p>
                      <a:pPr algn="ctr"/>
                      <a:r>
                        <a:rPr kumimoji="0" lang="en-US" sz="1200" kern="1200" dirty="0" smtClean="0">
                          <a:solidFill>
                            <a:srgbClr val="8142CE"/>
                          </a:solidFill>
                          <a:latin typeface="Comic Sans MS" pitchFamily="66" charset="0"/>
                          <a:ea typeface="+mn-ea"/>
                          <a:cs typeface="+mn-cs"/>
                        </a:rPr>
                        <a:t>N=180</a:t>
                      </a:r>
                    </a:p>
                  </a:txBody>
                  <a:tcPr marL="68570" marR="68570" marT="45693" marB="45693" anchor="ctr">
                    <a:solidFill>
                      <a:schemeClr val="bg1"/>
                    </a:solidFill>
                  </a:tcPr>
                </a:tc>
                <a:tc>
                  <a:txBody>
                    <a:bodyPr/>
                    <a:lstStyle/>
                    <a:p>
                      <a:pPr algn="ctr"/>
                      <a:r>
                        <a:rPr lang="en-US" sz="1800" dirty="0" smtClean="0">
                          <a:solidFill>
                            <a:srgbClr val="8142CE"/>
                          </a:solidFill>
                          <a:latin typeface="Comic Sans MS" pitchFamily="66" charset="0"/>
                        </a:rPr>
                        <a:t>&lt; .001</a:t>
                      </a:r>
                      <a:endParaRPr lang="en-US" sz="1800" dirty="0">
                        <a:solidFill>
                          <a:srgbClr val="8142CE"/>
                        </a:solidFill>
                        <a:latin typeface="Comic Sans MS" pitchFamily="66" charset="0"/>
                      </a:endParaRPr>
                    </a:p>
                  </a:txBody>
                  <a:tcPr marL="68570" marR="68570" marT="45693" marB="45693" anchor="ctr">
                    <a:lnR w="12700" cap="flat" cmpd="sng" algn="ctr">
                      <a:solidFill>
                        <a:schemeClr val="tx1"/>
                      </a:solidFill>
                      <a:prstDash val="solid"/>
                      <a:round/>
                      <a:headEnd type="none" w="med" len="med"/>
                      <a:tailEnd type="none" w="med" len="med"/>
                    </a:lnR>
                    <a:solidFill>
                      <a:schemeClr val="bg1"/>
                    </a:solidFill>
                  </a:tcPr>
                </a:tc>
              </a:tr>
              <a:tr h="7516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rgbClr val="8142CE"/>
                          </a:solidFill>
                          <a:latin typeface="Comic Sans MS" pitchFamily="66" charset="0"/>
                          <a:ea typeface="+mn-ea"/>
                          <a:cs typeface="+mn-cs"/>
                        </a:rPr>
                        <a:t>English</a:t>
                      </a:r>
                      <a:r>
                        <a:rPr lang="en-US" sz="1800" kern="1200" baseline="0" dirty="0" smtClean="0">
                          <a:solidFill>
                            <a:srgbClr val="8142CE"/>
                          </a:solidFill>
                          <a:latin typeface="Comic Sans MS" pitchFamily="66" charset="0"/>
                          <a:ea typeface="+mn-ea"/>
                          <a:cs typeface="+mn-cs"/>
                        </a:rPr>
                        <a:t> Language Learners</a:t>
                      </a:r>
                      <a:endParaRPr lang="en-US" sz="1800" kern="1200" dirty="0" smtClean="0">
                        <a:solidFill>
                          <a:srgbClr val="8142CE"/>
                        </a:solidFill>
                        <a:latin typeface="Comic Sans MS" pitchFamily="66" charset="0"/>
                        <a:ea typeface="+mn-ea"/>
                        <a:cs typeface="+mn-cs"/>
                      </a:endParaRPr>
                    </a:p>
                  </a:txBody>
                  <a:tcPr marL="68570" marR="68570" marT="45693" marB="45693"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B5E65A"/>
                    </a:solidFill>
                  </a:tcPr>
                </a:tc>
                <a:tc>
                  <a:txBody>
                    <a:bodyPr/>
                    <a:lstStyle/>
                    <a:p>
                      <a:pPr algn="ctr"/>
                      <a:r>
                        <a:rPr lang="en-US" sz="1800" dirty="0" smtClean="0">
                          <a:solidFill>
                            <a:srgbClr val="8142CE"/>
                          </a:solidFill>
                          <a:latin typeface="Comic Sans MS" pitchFamily="66" charset="0"/>
                        </a:rPr>
                        <a:t>30.5%</a:t>
                      </a:r>
                    </a:p>
                    <a:p>
                      <a:pPr algn="ctr"/>
                      <a:r>
                        <a:rPr kumimoji="0" lang="en-US" sz="1200" kern="1200" dirty="0" smtClean="0">
                          <a:solidFill>
                            <a:srgbClr val="8142CE"/>
                          </a:solidFill>
                          <a:latin typeface="Comic Sans MS" pitchFamily="66" charset="0"/>
                          <a:ea typeface="+mn-ea"/>
                          <a:cs typeface="+mn-cs"/>
                        </a:rPr>
                        <a:t>N=118</a:t>
                      </a:r>
                    </a:p>
                  </a:txBody>
                  <a:tcPr marL="68570" marR="68570" marT="45693" marB="45693" anchor="ctr">
                    <a:lnB w="12700" cap="flat" cmpd="sng" algn="ctr">
                      <a:solidFill>
                        <a:schemeClr val="tx1"/>
                      </a:solidFill>
                      <a:prstDash val="solid"/>
                      <a:round/>
                      <a:headEnd type="none" w="med" len="med"/>
                      <a:tailEnd type="none" w="med" len="med"/>
                    </a:lnB>
                    <a:solidFill>
                      <a:srgbClr val="B5E65A"/>
                    </a:solidFill>
                  </a:tcPr>
                </a:tc>
                <a:tc>
                  <a:txBody>
                    <a:bodyPr/>
                    <a:lstStyle/>
                    <a:p>
                      <a:pPr algn="ctr"/>
                      <a:r>
                        <a:rPr kumimoji="0" lang="en-US" sz="1800" kern="1200" dirty="0" smtClean="0">
                          <a:solidFill>
                            <a:srgbClr val="8142CE"/>
                          </a:solidFill>
                          <a:latin typeface="Comic Sans MS" pitchFamily="66" charset="0"/>
                          <a:ea typeface="+mn-ea"/>
                          <a:cs typeface="+mn-cs"/>
                        </a:rPr>
                        <a:t>28.8%</a:t>
                      </a:r>
                    </a:p>
                    <a:p>
                      <a:pPr algn="ctr"/>
                      <a:r>
                        <a:rPr kumimoji="0" lang="en-US" sz="1200" kern="1200" dirty="0" smtClean="0">
                          <a:solidFill>
                            <a:srgbClr val="8142CE"/>
                          </a:solidFill>
                          <a:latin typeface="Comic Sans MS" pitchFamily="66" charset="0"/>
                          <a:ea typeface="+mn-ea"/>
                          <a:cs typeface="+mn-cs"/>
                        </a:rPr>
                        <a:t>N=671</a:t>
                      </a:r>
                      <a:endParaRPr kumimoji="0" lang="en-US" sz="1800" kern="1200" dirty="0" smtClean="0">
                        <a:solidFill>
                          <a:srgbClr val="8142CE"/>
                        </a:solidFill>
                        <a:latin typeface="Comic Sans MS" pitchFamily="66" charset="0"/>
                        <a:ea typeface="+mn-ea"/>
                        <a:cs typeface="+mn-cs"/>
                      </a:endParaRPr>
                    </a:p>
                  </a:txBody>
                  <a:tcPr marL="68570" marR="68570" marT="45693" marB="45693" anchor="ctr">
                    <a:lnB w="12700" cap="flat" cmpd="sng" algn="ctr">
                      <a:solidFill>
                        <a:schemeClr val="tx1"/>
                      </a:solidFill>
                      <a:prstDash val="solid"/>
                      <a:round/>
                      <a:headEnd type="none" w="med" len="med"/>
                      <a:tailEnd type="none" w="med" len="med"/>
                    </a:lnB>
                    <a:solidFill>
                      <a:srgbClr val="B5E65A"/>
                    </a:solidFill>
                  </a:tcPr>
                </a:tc>
                <a:tc>
                  <a:txBody>
                    <a:bodyPr/>
                    <a:lstStyle/>
                    <a:p>
                      <a:pPr algn="ctr"/>
                      <a:r>
                        <a:rPr lang="en-US" sz="1800" dirty="0" smtClean="0">
                          <a:solidFill>
                            <a:srgbClr val="8142CE"/>
                          </a:solidFill>
                          <a:latin typeface="Comic Sans MS" pitchFamily="66" charset="0"/>
                        </a:rPr>
                        <a:t>26.8%</a:t>
                      </a:r>
                    </a:p>
                    <a:p>
                      <a:pPr algn="ctr"/>
                      <a:r>
                        <a:rPr kumimoji="0" lang="en-US" sz="1200" kern="1200" dirty="0" smtClean="0">
                          <a:solidFill>
                            <a:srgbClr val="8142CE"/>
                          </a:solidFill>
                          <a:latin typeface="Comic Sans MS" pitchFamily="66" charset="0"/>
                          <a:ea typeface="+mn-ea"/>
                          <a:cs typeface="+mn-cs"/>
                        </a:rPr>
                        <a:t>N=41</a:t>
                      </a:r>
                    </a:p>
                  </a:txBody>
                  <a:tcPr marL="68570" marR="68570" marT="45693" marB="45693" anchor="ctr">
                    <a:lnB w="12700" cap="flat" cmpd="sng" algn="ctr">
                      <a:solidFill>
                        <a:schemeClr val="tx1"/>
                      </a:solidFill>
                      <a:prstDash val="solid"/>
                      <a:round/>
                      <a:headEnd type="none" w="med" len="med"/>
                      <a:tailEnd type="none" w="med" len="med"/>
                    </a:lnB>
                    <a:solidFill>
                      <a:srgbClr val="B5E65A"/>
                    </a:solidFill>
                  </a:tcPr>
                </a:tc>
                <a:tc>
                  <a:txBody>
                    <a:bodyPr/>
                    <a:lstStyle/>
                    <a:p>
                      <a:pPr algn="ctr"/>
                      <a:r>
                        <a:rPr lang="en-US" sz="1800" dirty="0" smtClean="0">
                          <a:solidFill>
                            <a:srgbClr val="8142CE"/>
                          </a:solidFill>
                          <a:latin typeface="Comic Sans MS" pitchFamily="66" charset="0"/>
                        </a:rPr>
                        <a:t>.656</a:t>
                      </a:r>
                      <a:endParaRPr lang="en-US" sz="1800" dirty="0">
                        <a:solidFill>
                          <a:srgbClr val="8142CE"/>
                        </a:solidFill>
                        <a:latin typeface="Comic Sans MS" pitchFamily="66" charset="0"/>
                      </a:endParaRPr>
                    </a:p>
                  </a:txBody>
                  <a:tcPr marL="68570" marR="68570" marT="45693" marB="45693"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B5E65A"/>
                    </a:solidFill>
                  </a:tcPr>
                </a:tc>
              </a:tr>
            </a:tbl>
          </a:graphicData>
        </a:graphic>
      </p:graphicFrame>
      <p:sp>
        <p:nvSpPr>
          <p:cNvPr id="4" name="TextBox 3"/>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nodeType="afterGroup">
                            <p:stCondLst>
                              <p:cond delay="1000"/>
                            </p:stCondLst>
                            <p:childTnLst>
                              <p:par>
                                <p:cTn id="11" presetID="2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2000" fill="hold"/>
                                        <p:tgtEl>
                                          <p:spTgt spid="3"/>
                                        </p:tgtEl>
                                        <p:attrNameLst>
                                          <p:attrName>ppt_w</p:attrName>
                                        </p:attrNameLst>
                                      </p:cBhvr>
                                      <p:tavLst>
                                        <p:tav tm="0">
                                          <p:val>
                                            <p:fltVal val="0"/>
                                          </p:val>
                                        </p:tav>
                                        <p:tav tm="100000">
                                          <p:val>
                                            <p:strVal val="#ppt_w"/>
                                          </p:val>
                                        </p:tav>
                                      </p:tavLst>
                                    </p:anim>
                                    <p:anim calcmode="lin" valueType="num">
                                      <p:cBhvr>
                                        <p:cTn id="14" dur="2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itle 2"/>
          <p:cNvSpPr>
            <a:spLocks noGrp="1"/>
          </p:cNvSpPr>
          <p:nvPr>
            <p:ph type="title"/>
          </p:nvPr>
        </p:nvSpPr>
        <p:spPr>
          <a:xfrm>
            <a:off x="0" y="228600"/>
            <a:ext cx="9144000" cy="762000"/>
          </a:xfrm>
        </p:spPr>
        <p:txBody>
          <a:bodyPr>
            <a:normAutofit/>
          </a:bodyPr>
          <a:lstStyle/>
          <a:p>
            <a:pPr eaLnBrk="1" fontAlgn="auto" hangingPunct="1">
              <a:spcAft>
                <a:spcPts val="0"/>
              </a:spcAft>
              <a:defRPr/>
            </a:pPr>
            <a:r>
              <a:rPr lang="en-US" dirty="0" smtClean="0">
                <a:solidFill>
                  <a:srgbClr val="000099"/>
                </a:solidFill>
                <a:effectLst>
                  <a:outerShdw blurRad="38100" dist="38100" dir="2700000" algn="tl">
                    <a:srgbClr val="000000">
                      <a:alpha val="43137"/>
                    </a:srgbClr>
                  </a:outerShdw>
                </a:effectLst>
                <a:latin typeface="Comic Sans MS" pitchFamily="66" charset="0"/>
              </a:rPr>
              <a:t>Reading Gains - Elementary</a:t>
            </a:r>
          </a:p>
        </p:txBody>
      </p:sp>
      <p:sp>
        <p:nvSpPr>
          <p:cNvPr id="25602" name="Content Placeholder 1"/>
          <p:cNvSpPr>
            <a:spLocks noGrp="1"/>
          </p:cNvSpPr>
          <p:nvPr>
            <p:ph sz="quarter" idx="1"/>
          </p:nvPr>
        </p:nvSpPr>
        <p:spPr>
          <a:xfrm>
            <a:off x="685800" y="1143000"/>
            <a:ext cx="7315200" cy="5410200"/>
          </a:xfrm>
        </p:spPr>
        <p:txBody>
          <a:bodyPr/>
          <a:lstStyle/>
          <a:p>
            <a:pPr eaLnBrk="1" hangingPunct="1">
              <a:spcBef>
                <a:spcPts val="600"/>
              </a:spcBef>
            </a:pPr>
            <a:r>
              <a:rPr lang="en-US" sz="2400" dirty="0" smtClean="0">
                <a:solidFill>
                  <a:srgbClr val="002060"/>
                </a:solidFill>
                <a:latin typeface="Comic Sans MS" pitchFamily="66" charset="0"/>
              </a:rPr>
              <a:t>Woodcock Johnson III – Research Edition</a:t>
            </a:r>
          </a:p>
          <a:p>
            <a:pPr eaLnBrk="1" hangingPunct="1">
              <a:spcBef>
                <a:spcPts val="600"/>
              </a:spcBef>
            </a:pPr>
            <a:r>
              <a:rPr lang="en-US" sz="2400" dirty="0" smtClean="0">
                <a:solidFill>
                  <a:srgbClr val="002060"/>
                </a:solidFill>
                <a:latin typeface="Comic Sans MS" pitchFamily="66" charset="0"/>
              </a:rPr>
              <a:t>Individually administered</a:t>
            </a:r>
          </a:p>
          <a:p>
            <a:pPr eaLnBrk="1" hangingPunct="1">
              <a:spcBef>
                <a:spcPts val="600"/>
              </a:spcBef>
            </a:pPr>
            <a:r>
              <a:rPr lang="en-US" sz="2400" dirty="0" smtClean="0">
                <a:solidFill>
                  <a:srgbClr val="002060"/>
                </a:solidFill>
                <a:latin typeface="Comic Sans MS" pitchFamily="66" charset="0"/>
              </a:rPr>
              <a:t>Pre/Post test</a:t>
            </a:r>
          </a:p>
          <a:p>
            <a:pPr eaLnBrk="1" hangingPunct="1">
              <a:spcBef>
                <a:spcPts val="600"/>
              </a:spcBef>
            </a:pPr>
            <a:r>
              <a:rPr lang="en-US" sz="2400" dirty="0" smtClean="0">
                <a:solidFill>
                  <a:srgbClr val="002060"/>
                </a:solidFill>
                <a:latin typeface="Comic Sans MS" pitchFamily="66" charset="0"/>
              </a:rPr>
              <a:t>Statistically significant gains in all four years</a:t>
            </a:r>
          </a:p>
          <a:p>
            <a:pPr eaLnBrk="1" hangingPunct="1">
              <a:buFont typeface="Wingdings 3" pitchFamily="18" charset="2"/>
              <a:buNone/>
            </a:pPr>
            <a:endParaRPr lang="en-US" dirty="0" smtClean="0">
              <a:latin typeface="Comic Sans MS" pitchFamily="66" charset="0"/>
            </a:endParaRPr>
          </a:p>
        </p:txBody>
      </p:sp>
      <p:graphicFrame>
        <p:nvGraphicFramePr>
          <p:cNvPr id="4" name="Table 3"/>
          <p:cNvGraphicFramePr>
            <a:graphicFrameLocks noGrp="1"/>
          </p:cNvGraphicFramePr>
          <p:nvPr>
            <p:extLst/>
          </p:nvPr>
        </p:nvGraphicFramePr>
        <p:xfrm>
          <a:off x="914400" y="3124200"/>
          <a:ext cx="7086600" cy="3285827"/>
        </p:xfrm>
        <a:graphic>
          <a:graphicData uri="http://schemas.openxmlformats.org/drawingml/2006/table">
            <a:tbl>
              <a:tblPr firstRow="1" bandRow="1">
                <a:tableStyleId>{21E4AEA4-8DFA-4A89-87EB-49C32662AFE0}</a:tableStyleId>
              </a:tblPr>
              <a:tblGrid>
                <a:gridCol w="2598420"/>
                <a:gridCol w="1744980"/>
                <a:gridCol w="1404620"/>
                <a:gridCol w="1338580"/>
              </a:tblGrid>
              <a:tr h="969347">
                <a:tc>
                  <a:txBody>
                    <a:bodyPr/>
                    <a:lstStyle/>
                    <a:p>
                      <a:pPr algn="ctr"/>
                      <a:r>
                        <a:rPr lang="en-US" dirty="0" smtClean="0">
                          <a:latin typeface="Comic Sans MS" pitchFamily="66" charset="0"/>
                        </a:rPr>
                        <a:t>Woodcock Johnson III Research Edition</a:t>
                      </a:r>
                    </a:p>
                    <a:p>
                      <a:pPr algn="ctr"/>
                      <a:r>
                        <a:rPr lang="en-US" dirty="0" smtClean="0">
                          <a:latin typeface="Comic Sans MS" pitchFamily="66" charset="0"/>
                        </a:rPr>
                        <a:t>W Score Gains</a:t>
                      </a:r>
                      <a:endParaRPr lang="en-US" dirty="0">
                        <a:latin typeface="Comic Sans MS" pitchFamily="66" charset="0"/>
                      </a:endParaRPr>
                    </a:p>
                  </a:txBody>
                  <a:tcPr anchor="ctr">
                    <a:solidFill>
                      <a:srgbClr val="002060"/>
                    </a:solidFill>
                  </a:tcPr>
                </a:tc>
                <a:tc>
                  <a:txBody>
                    <a:bodyPr/>
                    <a:lstStyle/>
                    <a:p>
                      <a:pPr algn="ctr"/>
                      <a:r>
                        <a:rPr lang="en-US" dirty="0" smtClean="0">
                          <a:latin typeface="Comic Sans MS" pitchFamily="66" charset="0"/>
                        </a:rPr>
                        <a:t>Co-Taught</a:t>
                      </a:r>
                      <a:endParaRPr lang="en-US" dirty="0">
                        <a:latin typeface="Comic Sans MS" pitchFamily="66" charset="0"/>
                      </a:endParaRPr>
                    </a:p>
                  </a:txBody>
                  <a:tcPr anchor="ctr">
                    <a:solidFill>
                      <a:srgbClr val="002060"/>
                    </a:solidFill>
                  </a:tcPr>
                </a:tc>
                <a:tc>
                  <a:txBody>
                    <a:bodyPr/>
                    <a:lstStyle/>
                    <a:p>
                      <a:pPr algn="ctr"/>
                      <a:r>
                        <a:rPr lang="en-US" dirty="0" smtClean="0">
                          <a:latin typeface="Comic Sans MS" pitchFamily="66" charset="0"/>
                        </a:rPr>
                        <a:t>Not </a:t>
                      </a:r>
                    </a:p>
                    <a:p>
                      <a:pPr algn="ctr"/>
                      <a:r>
                        <a:rPr lang="en-US" dirty="0" smtClean="0">
                          <a:latin typeface="Comic Sans MS" pitchFamily="66" charset="0"/>
                        </a:rPr>
                        <a:t>Co-Taught</a:t>
                      </a:r>
                      <a:endParaRPr lang="en-US" dirty="0">
                        <a:latin typeface="Comic Sans MS" pitchFamily="66" charset="0"/>
                      </a:endParaRPr>
                    </a:p>
                  </a:txBody>
                  <a:tcPr anchor="ctr">
                    <a:solidFill>
                      <a:srgbClr val="002060"/>
                    </a:solidFill>
                  </a:tcPr>
                </a:tc>
                <a:tc>
                  <a:txBody>
                    <a:bodyPr/>
                    <a:lstStyle/>
                    <a:p>
                      <a:pPr algn="ctr"/>
                      <a:r>
                        <a:rPr lang="en-US" dirty="0" smtClean="0">
                          <a:latin typeface="Comic Sans MS" pitchFamily="66" charset="0"/>
                        </a:rPr>
                        <a:t>p</a:t>
                      </a:r>
                      <a:endParaRPr lang="en-US" i="1" dirty="0">
                        <a:latin typeface="Comic Sans MS" pitchFamily="66" charset="0"/>
                      </a:endParaRPr>
                    </a:p>
                  </a:txBody>
                  <a:tcPr anchor="ctr">
                    <a:solidFill>
                      <a:srgbClr val="002060"/>
                    </a:solidFill>
                  </a:tcPr>
                </a:tc>
              </a:tr>
              <a:tr h="5492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srgbClr val="002060"/>
                          </a:solidFill>
                          <a:latin typeface="Comic Sans MS" pitchFamily="66" charset="0"/>
                        </a:rPr>
                        <a:t>Year One</a:t>
                      </a:r>
                      <a:endParaRPr lang="en-US" sz="2400" b="1" dirty="0" smtClean="0">
                        <a:solidFill>
                          <a:srgbClr val="002060"/>
                        </a:solidFill>
                        <a:latin typeface="Comic Sans MS" pitchFamily="66" charset="0"/>
                      </a:endParaRPr>
                    </a:p>
                  </a:txBody>
                  <a:tcPr anchor="ctr">
                    <a:solidFill>
                      <a:schemeClr val="accent1">
                        <a:lumMod val="40000"/>
                        <a:lumOff val="60000"/>
                      </a:schemeClr>
                    </a:solidFill>
                  </a:tcPr>
                </a:tc>
                <a:tc>
                  <a:txBody>
                    <a:bodyPr/>
                    <a:lstStyle/>
                    <a:p>
                      <a:pPr algn="ctr"/>
                      <a:r>
                        <a:rPr lang="en-US" sz="1800" dirty="0" smtClean="0">
                          <a:solidFill>
                            <a:srgbClr val="002060"/>
                          </a:solidFill>
                          <a:latin typeface="Comic Sans MS" pitchFamily="66" charset="0"/>
                        </a:rPr>
                        <a:t>15.7</a:t>
                      </a:r>
                    </a:p>
                    <a:p>
                      <a:pPr algn="ctr"/>
                      <a:r>
                        <a:rPr lang="en-US" sz="1400" dirty="0" smtClean="0">
                          <a:solidFill>
                            <a:srgbClr val="002060"/>
                          </a:solidFill>
                          <a:latin typeface="Comic Sans MS" pitchFamily="66" charset="0"/>
                        </a:rPr>
                        <a:t>N=221</a:t>
                      </a:r>
                      <a:endParaRPr lang="en-US" sz="1400" b="1" dirty="0">
                        <a:solidFill>
                          <a:srgbClr val="002060"/>
                        </a:solidFill>
                        <a:latin typeface="Comic Sans MS" pitchFamily="66" charset="0"/>
                      </a:endParaRPr>
                    </a:p>
                  </a:txBody>
                  <a:tcPr anchor="ctr">
                    <a:solidFill>
                      <a:schemeClr val="accent1">
                        <a:lumMod val="40000"/>
                        <a:lumOff val="60000"/>
                      </a:schemeClr>
                    </a:solidFill>
                  </a:tcPr>
                </a:tc>
                <a:tc>
                  <a:txBody>
                    <a:bodyPr/>
                    <a:lstStyle/>
                    <a:p>
                      <a:pPr algn="ctr"/>
                      <a:r>
                        <a:rPr lang="en-US" sz="1800" dirty="0" smtClean="0">
                          <a:solidFill>
                            <a:srgbClr val="002060"/>
                          </a:solidFill>
                          <a:latin typeface="Comic Sans MS" pitchFamily="66" charset="0"/>
                        </a:rPr>
                        <a:t>9.9</a:t>
                      </a:r>
                    </a:p>
                    <a:p>
                      <a:pPr algn="ctr"/>
                      <a:r>
                        <a:rPr kumimoji="0" lang="en-US" sz="1400" kern="1200" dirty="0" smtClean="0">
                          <a:solidFill>
                            <a:srgbClr val="002060"/>
                          </a:solidFill>
                          <a:latin typeface="Comic Sans MS" pitchFamily="66" charset="0"/>
                        </a:rPr>
                        <a:t>N=99</a:t>
                      </a:r>
                      <a:endParaRPr kumimoji="0" lang="en-US" sz="1400" b="1"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sz="2000" dirty="0" smtClean="0">
                          <a:solidFill>
                            <a:srgbClr val="002060"/>
                          </a:solidFill>
                          <a:latin typeface="Comic Sans MS" pitchFamily="66" charset="0"/>
                        </a:rPr>
                        <a:t>.001</a:t>
                      </a:r>
                      <a:endParaRPr lang="en-US" sz="2000" b="1" dirty="0">
                        <a:solidFill>
                          <a:srgbClr val="002060"/>
                        </a:solidFill>
                        <a:latin typeface="Comic Sans MS" pitchFamily="66" charset="0"/>
                      </a:endParaRPr>
                    </a:p>
                  </a:txBody>
                  <a:tcPr anchor="ctr">
                    <a:solidFill>
                      <a:schemeClr val="accent1">
                        <a:lumMod val="40000"/>
                        <a:lumOff val="60000"/>
                      </a:schemeClr>
                    </a:solidFill>
                  </a:tcPr>
                </a:tc>
              </a:tr>
              <a:tr h="5492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srgbClr val="002060"/>
                          </a:solidFill>
                          <a:latin typeface="Comic Sans MS" pitchFamily="66" charset="0"/>
                        </a:rPr>
                        <a:t>Year Two</a:t>
                      </a:r>
                      <a:endParaRPr lang="en-US" sz="2400" b="1" dirty="0" smtClean="0">
                        <a:solidFill>
                          <a:srgbClr val="002060"/>
                        </a:solidFill>
                        <a:latin typeface="Comic Sans MS" pitchFamily="66" charset="0"/>
                      </a:endParaRPr>
                    </a:p>
                  </a:txBody>
                  <a:tcPr anchor="ctr">
                    <a:solidFill>
                      <a:schemeClr val="bg1"/>
                    </a:solidFill>
                  </a:tcPr>
                </a:tc>
                <a:tc>
                  <a:txBody>
                    <a:bodyPr/>
                    <a:lstStyle/>
                    <a:p>
                      <a:pPr algn="ctr"/>
                      <a:r>
                        <a:rPr lang="en-US" sz="1800" dirty="0" smtClean="0">
                          <a:solidFill>
                            <a:srgbClr val="002060"/>
                          </a:solidFill>
                          <a:latin typeface="Comic Sans MS" pitchFamily="66" charset="0"/>
                        </a:rPr>
                        <a:t>24.4</a:t>
                      </a:r>
                    </a:p>
                    <a:p>
                      <a:pPr algn="ctr"/>
                      <a:r>
                        <a:rPr kumimoji="0" lang="en-US" sz="1400" kern="1200" dirty="0" smtClean="0">
                          <a:solidFill>
                            <a:srgbClr val="002060"/>
                          </a:solidFill>
                          <a:latin typeface="Comic Sans MS" pitchFamily="66" charset="0"/>
                        </a:rPr>
                        <a:t>N=225</a:t>
                      </a:r>
                      <a:endParaRPr kumimoji="0" lang="en-US" sz="1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algn="ctr"/>
                      <a:r>
                        <a:rPr lang="en-US" dirty="0" smtClean="0">
                          <a:solidFill>
                            <a:srgbClr val="002060"/>
                          </a:solidFill>
                          <a:latin typeface="Comic Sans MS" pitchFamily="66" charset="0"/>
                        </a:rPr>
                        <a:t>18.7</a:t>
                      </a:r>
                    </a:p>
                    <a:p>
                      <a:pPr algn="ctr"/>
                      <a:r>
                        <a:rPr kumimoji="0" lang="en-US" sz="1400" kern="1200" dirty="0" smtClean="0">
                          <a:solidFill>
                            <a:srgbClr val="002060"/>
                          </a:solidFill>
                          <a:latin typeface="Comic Sans MS" pitchFamily="66" charset="0"/>
                        </a:rPr>
                        <a:t>N=124</a:t>
                      </a:r>
                      <a:endParaRPr kumimoji="0" lang="en-US" sz="1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algn="ctr"/>
                      <a:r>
                        <a:rPr lang="en-US" sz="2000" dirty="0" smtClean="0">
                          <a:solidFill>
                            <a:srgbClr val="002060"/>
                          </a:solidFill>
                          <a:latin typeface="Comic Sans MS" pitchFamily="66" charset="0"/>
                        </a:rPr>
                        <a:t>.024</a:t>
                      </a:r>
                      <a:endParaRPr lang="en-US" sz="2000" b="1" dirty="0">
                        <a:solidFill>
                          <a:srgbClr val="002060"/>
                        </a:solidFill>
                        <a:latin typeface="Comic Sans MS" pitchFamily="66" charset="0"/>
                      </a:endParaRPr>
                    </a:p>
                  </a:txBody>
                  <a:tcPr anchor="ctr">
                    <a:solidFill>
                      <a:schemeClr val="bg1"/>
                    </a:solidFill>
                  </a:tcPr>
                </a:tc>
              </a:tr>
              <a:tr h="5492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srgbClr val="002060"/>
                          </a:solidFill>
                          <a:latin typeface="Comic Sans MS" pitchFamily="66" charset="0"/>
                        </a:rPr>
                        <a:t>Year Three</a:t>
                      </a:r>
                      <a:endParaRPr lang="en-US" sz="2400" b="1" dirty="0" smtClean="0">
                        <a:solidFill>
                          <a:srgbClr val="002060"/>
                        </a:solidFill>
                        <a:latin typeface="Comic Sans MS" pitchFamily="66" charset="0"/>
                      </a:endParaRPr>
                    </a:p>
                  </a:txBody>
                  <a:tcPr anchor="ctr">
                    <a:solidFill>
                      <a:schemeClr val="accent1">
                        <a:lumMod val="40000"/>
                        <a:lumOff val="60000"/>
                      </a:schemeClr>
                    </a:solidFill>
                  </a:tcPr>
                </a:tc>
                <a:tc>
                  <a:txBody>
                    <a:bodyPr/>
                    <a:lstStyle/>
                    <a:p>
                      <a:pPr algn="ctr"/>
                      <a:r>
                        <a:rPr lang="en-US" sz="1800" dirty="0" smtClean="0">
                          <a:solidFill>
                            <a:srgbClr val="002060"/>
                          </a:solidFill>
                          <a:latin typeface="Comic Sans MS" pitchFamily="66" charset="0"/>
                        </a:rPr>
                        <a:t>14.8</a:t>
                      </a:r>
                    </a:p>
                    <a:p>
                      <a:pPr algn="ctr"/>
                      <a:r>
                        <a:rPr kumimoji="0" lang="en-US" sz="1400" kern="1200" dirty="0" smtClean="0">
                          <a:solidFill>
                            <a:srgbClr val="002060"/>
                          </a:solidFill>
                          <a:latin typeface="Comic Sans MS" pitchFamily="66" charset="0"/>
                        </a:rPr>
                        <a:t>N=322</a:t>
                      </a:r>
                      <a:endParaRPr kumimoji="0" lang="en-US" sz="1400" b="1"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11.8</a:t>
                      </a:r>
                    </a:p>
                    <a:p>
                      <a:pPr algn="ctr"/>
                      <a:r>
                        <a:rPr kumimoji="0" lang="en-US" sz="1400" kern="1200" dirty="0" smtClean="0">
                          <a:solidFill>
                            <a:srgbClr val="002060"/>
                          </a:solidFill>
                          <a:latin typeface="Comic Sans MS" pitchFamily="66" charset="0"/>
                        </a:rPr>
                        <a:t>N=172</a:t>
                      </a:r>
                      <a:endParaRPr kumimoji="0" lang="en-US" sz="1400" b="1"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a:t>
                      </a:r>
                      <a:r>
                        <a:rPr lang="en-US" sz="2000" dirty="0" smtClean="0">
                          <a:solidFill>
                            <a:srgbClr val="002060"/>
                          </a:solidFill>
                          <a:latin typeface="Comic Sans MS" pitchFamily="66" charset="0"/>
                        </a:rPr>
                        <a:t>010</a:t>
                      </a:r>
                      <a:endParaRPr lang="en-US" sz="2000" b="1" dirty="0">
                        <a:solidFill>
                          <a:srgbClr val="002060"/>
                        </a:solidFill>
                        <a:latin typeface="Comic Sans MS" pitchFamily="66" charset="0"/>
                      </a:endParaRPr>
                    </a:p>
                  </a:txBody>
                  <a:tcPr anchor="ctr">
                    <a:solidFill>
                      <a:schemeClr val="accent1">
                        <a:lumMod val="40000"/>
                        <a:lumOff val="60000"/>
                      </a:schemeClr>
                    </a:solidFill>
                  </a:tcPr>
                </a:tc>
              </a:tr>
              <a:tr h="5492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kern="1200" dirty="0" smtClean="0">
                          <a:solidFill>
                            <a:srgbClr val="002060"/>
                          </a:solidFill>
                          <a:latin typeface="Comic Sans MS" pitchFamily="66" charset="0"/>
                        </a:rPr>
                        <a:t>Year Four</a:t>
                      </a:r>
                      <a:endParaRPr lang="en-US" sz="2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marL="0" algn="ctr" defTabSz="914400" rtl="0" eaLnBrk="1" latinLnBrk="0" hangingPunct="1"/>
                      <a:r>
                        <a:rPr lang="en-US" sz="1800" kern="1200" dirty="0" smtClean="0">
                          <a:solidFill>
                            <a:srgbClr val="002060"/>
                          </a:solidFill>
                          <a:latin typeface="Comic Sans MS" pitchFamily="66" charset="0"/>
                        </a:rPr>
                        <a:t>19.6</a:t>
                      </a:r>
                    </a:p>
                    <a:p>
                      <a:pPr marL="0" algn="ctr" defTabSz="914400" rtl="0" eaLnBrk="1" latinLnBrk="0" hangingPunct="1"/>
                      <a:r>
                        <a:rPr kumimoji="0" lang="en-US" sz="1400" kern="1200" dirty="0" smtClean="0">
                          <a:solidFill>
                            <a:srgbClr val="002060"/>
                          </a:solidFill>
                          <a:latin typeface="Comic Sans MS" pitchFamily="66" charset="0"/>
                        </a:rPr>
                        <a:t>N=245</a:t>
                      </a:r>
                      <a:endParaRPr kumimoji="0" lang="en-US" sz="1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marL="0" algn="ctr" defTabSz="914400" rtl="0" eaLnBrk="1" latinLnBrk="0" hangingPunct="1"/>
                      <a:r>
                        <a:rPr lang="en-US" sz="1600" kern="1200" dirty="0" smtClean="0">
                          <a:solidFill>
                            <a:srgbClr val="002060"/>
                          </a:solidFill>
                          <a:latin typeface="Comic Sans MS" pitchFamily="66" charset="0"/>
                        </a:rPr>
                        <a:t>14.8</a:t>
                      </a:r>
                    </a:p>
                    <a:p>
                      <a:pPr marL="0" algn="ctr" defTabSz="914400" rtl="0" eaLnBrk="1" latinLnBrk="0" hangingPunct="1"/>
                      <a:r>
                        <a:rPr kumimoji="0" lang="en-US" sz="1400" kern="1200" dirty="0" smtClean="0">
                          <a:solidFill>
                            <a:srgbClr val="002060"/>
                          </a:solidFill>
                          <a:latin typeface="Comic Sans MS" pitchFamily="66" charset="0"/>
                        </a:rPr>
                        <a:t>N=182</a:t>
                      </a:r>
                      <a:endParaRPr kumimoji="0" lang="en-US" sz="1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marL="0" algn="ctr" defTabSz="914400" rtl="0" eaLnBrk="1" latinLnBrk="0" hangingPunct="1"/>
                      <a:r>
                        <a:rPr lang="en-US" sz="2000" kern="1200" dirty="0" smtClean="0">
                          <a:solidFill>
                            <a:srgbClr val="002060"/>
                          </a:solidFill>
                          <a:latin typeface="Comic Sans MS" pitchFamily="66" charset="0"/>
                        </a:rPr>
                        <a:t>.001</a:t>
                      </a:r>
                      <a:endParaRPr lang="en-US" sz="2000" b="1" kern="1200" dirty="0">
                        <a:solidFill>
                          <a:srgbClr val="002060"/>
                        </a:solidFill>
                        <a:latin typeface="Comic Sans MS" pitchFamily="66" charset="0"/>
                        <a:ea typeface="+mn-ea"/>
                        <a:cs typeface="+mn-cs"/>
                      </a:endParaRPr>
                    </a:p>
                  </a:txBody>
                  <a:tcPr anchor="ctr">
                    <a:solidFill>
                      <a:schemeClr val="bg1"/>
                    </a:solidFill>
                  </a:tcPr>
                </a:tc>
              </a:tr>
            </a:tbl>
          </a:graphicData>
        </a:graphic>
      </p:graphicFrame>
      <p:sp>
        <p:nvSpPr>
          <p:cNvPr id="6" name="TextBox 5"/>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extLst>
      <p:ext uri="{BB962C8B-B14F-4D97-AF65-F5344CB8AC3E}">
        <p14:creationId xmlns:p14="http://schemas.microsoft.com/office/powerpoint/2010/main" val="1872506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slide(fromBottom)">
                                      <p:cBhvr>
                                        <p:cTn id="7" dur="500"/>
                                        <p:tgtEl>
                                          <p:spTgt spid="37891"/>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5602">
                                            <p:txEl>
                                              <p:pRg st="0" end="0"/>
                                            </p:txEl>
                                          </p:spTgt>
                                        </p:tgtEl>
                                        <p:attrNameLst>
                                          <p:attrName>style.visibility</p:attrName>
                                        </p:attrNameLst>
                                      </p:cBhvr>
                                      <p:to>
                                        <p:strVal val="visible"/>
                                      </p:to>
                                    </p:set>
                                    <p:anim calcmode="lin" valueType="num">
                                      <p:cBhvr>
                                        <p:cTn id="11" dur="1000" fill="hold"/>
                                        <p:tgtEl>
                                          <p:spTgt spid="25602">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25602">
                                            <p:txEl>
                                              <p:pRg st="0" end="0"/>
                                            </p:txEl>
                                          </p:spTgt>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3" presetClass="entr" presetSubtype="16" fill="hold" nodeType="afterEffect">
                                  <p:stCondLst>
                                    <p:cond delay="0"/>
                                  </p:stCondLst>
                                  <p:childTnLst>
                                    <p:set>
                                      <p:cBhvr>
                                        <p:cTn id="15" dur="1" fill="hold">
                                          <p:stCondLst>
                                            <p:cond delay="0"/>
                                          </p:stCondLst>
                                        </p:cTn>
                                        <p:tgtEl>
                                          <p:spTgt spid="25602">
                                            <p:txEl>
                                              <p:pRg st="1" end="1"/>
                                            </p:txEl>
                                          </p:spTgt>
                                        </p:tgtEl>
                                        <p:attrNameLst>
                                          <p:attrName>style.visibility</p:attrName>
                                        </p:attrNameLst>
                                      </p:cBhvr>
                                      <p:to>
                                        <p:strVal val="visible"/>
                                      </p:to>
                                    </p:set>
                                    <p:anim calcmode="lin" valueType="num">
                                      <p:cBhvr>
                                        <p:cTn id="16" dur="1000" fill="hold"/>
                                        <p:tgtEl>
                                          <p:spTgt spid="25602">
                                            <p:txEl>
                                              <p:pRg st="1" end="1"/>
                                            </p:txEl>
                                          </p:spTgt>
                                        </p:tgtEl>
                                        <p:attrNameLst>
                                          <p:attrName>ppt_w</p:attrName>
                                        </p:attrNameLst>
                                      </p:cBhvr>
                                      <p:tavLst>
                                        <p:tav tm="0">
                                          <p:val>
                                            <p:fltVal val="0"/>
                                          </p:val>
                                        </p:tav>
                                        <p:tav tm="100000">
                                          <p:val>
                                            <p:strVal val="#ppt_w"/>
                                          </p:val>
                                        </p:tav>
                                      </p:tavLst>
                                    </p:anim>
                                    <p:anim calcmode="lin" valueType="num">
                                      <p:cBhvr>
                                        <p:cTn id="17" dur="1000" fill="hold"/>
                                        <p:tgtEl>
                                          <p:spTgt spid="25602">
                                            <p:txEl>
                                              <p:pRg st="1" end="1"/>
                                            </p:txEl>
                                          </p:spTgt>
                                        </p:tgtEl>
                                        <p:attrNameLst>
                                          <p:attrName>ppt_h</p:attrName>
                                        </p:attrNameLst>
                                      </p:cBhvr>
                                      <p:tavLst>
                                        <p:tav tm="0">
                                          <p:val>
                                            <p:fltVal val="0"/>
                                          </p:val>
                                        </p:tav>
                                        <p:tav tm="100000">
                                          <p:val>
                                            <p:strVal val="#ppt_h"/>
                                          </p:val>
                                        </p:tav>
                                      </p:tavLst>
                                    </p:anim>
                                  </p:childTnLst>
                                </p:cTn>
                              </p:par>
                            </p:childTnLst>
                          </p:cTn>
                        </p:par>
                        <p:par>
                          <p:cTn id="18" fill="hold">
                            <p:stCondLst>
                              <p:cond delay="2500"/>
                            </p:stCondLst>
                            <p:childTnLst>
                              <p:par>
                                <p:cTn id="19" presetID="23" presetClass="entr" presetSubtype="16" fill="hold" nodeType="afterEffect">
                                  <p:stCondLst>
                                    <p:cond delay="0"/>
                                  </p:stCondLst>
                                  <p:childTnLst>
                                    <p:set>
                                      <p:cBhvr>
                                        <p:cTn id="20" dur="1" fill="hold">
                                          <p:stCondLst>
                                            <p:cond delay="0"/>
                                          </p:stCondLst>
                                        </p:cTn>
                                        <p:tgtEl>
                                          <p:spTgt spid="25602">
                                            <p:txEl>
                                              <p:pRg st="2" end="2"/>
                                            </p:txEl>
                                          </p:spTgt>
                                        </p:tgtEl>
                                        <p:attrNameLst>
                                          <p:attrName>style.visibility</p:attrName>
                                        </p:attrNameLst>
                                      </p:cBhvr>
                                      <p:to>
                                        <p:strVal val="visible"/>
                                      </p:to>
                                    </p:set>
                                    <p:anim calcmode="lin" valueType="num">
                                      <p:cBhvr>
                                        <p:cTn id="21" dur="1000" fill="hold"/>
                                        <p:tgtEl>
                                          <p:spTgt spid="25602">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25602">
                                            <p:txEl>
                                              <p:pRg st="2" end="2"/>
                                            </p:txEl>
                                          </p:spTgt>
                                        </p:tgtEl>
                                        <p:attrNameLst>
                                          <p:attrName>ppt_h</p:attrName>
                                        </p:attrNameLst>
                                      </p:cBhvr>
                                      <p:tavLst>
                                        <p:tav tm="0">
                                          <p:val>
                                            <p:fltVal val="0"/>
                                          </p:val>
                                        </p:tav>
                                        <p:tav tm="100000">
                                          <p:val>
                                            <p:strVal val="#ppt_h"/>
                                          </p:val>
                                        </p:tav>
                                      </p:tavLst>
                                    </p:anim>
                                  </p:childTnLst>
                                </p:cTn>
                              </p:par>
                            </p:childTnLst>
                          </p:cTn>
                        </p:par>
                        <p:par>
                          <p:cTn id="23" fill="hold">
                            <p:stCondLst>
                              <p:cond delay="3500"/>
                            </p:stCondLst>
                            <p:childTnLst>
                              <p:par>
                                <p:cTn id="24" presetID="23" presetClass="entr" presetSubtype="16" fill="hold" nodeType="afterEffect">
                                  <p:stCondLst>
                                    <p:cond delay="0"/>
                                  </p:stCondLst>
                                  <p:childTnLst>
                                    <p:set>
                                      <p:cBhvr>
                                        <p:cTn id="25" dur="1" fill="hold">
                                          <p:stCondLst>
                                            <p:cond delay="0"/>
                                          </p:stCondLst>
                                        </p:cTn>
                                        <p:tgtEl>
                                          <p:spTgt spid="25602">
                                            <p:txEl>
                                              <p:pRg st="3" end="3"/>
                                            </p:txEl>
                                          </p:spTgt>
                                        </p:tgtEl>
                                        <p:attrNameLst>
                                          <p:attrName>style.visibility</p:attrName>
                                        </p:attrNameLst>
                                      </p:cBhvr>
                                      <p:to>
                                        <p:strVal val="visible"/>
                                      </p:to>
                                    </p:set>
                                    <p:anim calcmode="lin" valueType="num">
                                      <p:cBhvr>
                                        <p:cTn id="26" dur="1000" fill="hold"/>
                                        <p:tgtEl>
                                          <p:spTgt spid="25602">
                                            <p:txEl>
                                              <p:pRg st="3" end="3"/>
                                            </p:txEl>
                                          </p:spTgt>
                                        </p:tgtEl>
                                        <p:attrNameLst>
                                          <p:attrName>ppt_w</p:attrName>
                                        </p:attrNameLst>
                                      </p:cBhvr>
                                      <p:tavLst>
                                        <p:tav tm="0">
                                          <p:val>
                                            <p:fltVal val="0"/>
                                          </p:val>
                                        </p:tav>
                                        <p:tav tm="100000">
                                          <p:val>
                                            <p:strVal val="#ppt_w"/>
                                          </p:val>
                                        </p:tav>
                                      </p:tavLst>
                                    </p:anim>
                                    <p:anim calcmode="lin" valueType="num">
                                      <p:cBhvr>
                                        <p:cTn id="27" dur="1000" fill="hold"/>
                                        <p:tgtEl>
                                          <p:spTgt spid="25602">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2000" fill="hold"/>
                                        <p:tgtEl>
                                          <p:spTgt spid="4"/>
                                        </p:tgtEl>
                                        <p:attrNameLst>
                                          <p:attrName>ppt_w</p:attrName>
                                        </p:attrNameLst>
                                      </p:cBhvr>
                                      <p:tavLst>
                                        <p:tav tm="0">
                                          <p:val>
                                            <p:fltVal val="0"/>
                                          </p:val>
                                        </p:tav>
                                        <p:tav tm="100000">
                                          <p:val>
                                            <p:strVal val="#ppt_w"/>
                                          </p:val>
                                        </p:tav>
                                      </p:tavLst>
                                    </p:anim>
                                    <p:anim calcmode="lin" valueType="num">
                                      <p:cBhvr>
                                        <p:cTn id="33" dur="20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itle 2"/>
          <p:cNvSpPr>
            <a:spLocks noGrp="1"/>
          </p:cNvSpPr>
          <p:nvPr>
            <p:ph type="title"/>
          </p:nvPr>
        </p:nvSpPr>
        <p:spPr>
          <a:xfrm>
            <a:off x="609600" y="228600"/>
            <a:ext cx="8382000" cy="715963"/>
          </a:xfrm>
        </p:spPr>
        <p:txBody>
          <a:bodyPr>
            <a:normAutofit fontScale="90000"/>
          </a:bodyPr>
          <a:lstStyle/>
          <a:p>
            <a:pPr eaLnBrk="1" fontAlgn="auto" hangingPunct="1">
              <a:spcAft>
                <a:spcPts val="0"/>
              </a:spcAft>
              <a:defRPr/>
            </a:pPr>
            <a:r>
              <a:rPr lang="en-US" dirty="0" smtClean="0">
                <a:solidFill>
                  <a:srgbClr val="000099"/>
                </a:solidFill>
                <a:effectLst>
                  <a:outerShdw blurRad="38100" dist="38100" dir="2700000" algn="tl">
                    <a:srgbClr val="000000">
                      <a:alpha val="43137"/>
                    </a:srgbClr>
                  </a:outerShdw>
                </a:effectLst>
                <a:latin typeface="Comic Sans MS" pitchFamily="66" charset="0"/>
              </a:rPr>
              <a:t>Reading Proficiency - Elementary</a:t>
            </a:r>
          </a:p>
        </p:txBody>
      </p:sp>
      <p:sp>
        <p:nvSpPr>
          <p:cNvPr id="26626" name="Content Placeholder 1"/>
          <p:cNvSpPr>
            <a:spLocks noGrp="1"/>
          </p:cNvSpPr>
          <p:nvPr>
            <p:ph sz="quarter" idx="1"/>
          </p:nvPr>
        </p:nvSpPr>
        <p:spPr>
          <a:xfrm>
            <a:off x="457200" y="1143000"/>
            <a:ext cx="8305800" cy="5257800"/>
          </a:xfrm>
        </p:spPr>
        <p:txBody>
          <a:bodyPr/>
          <a:lstStyle/>
          <a:p>
            <a:pPr eaLnBrk="1" hangingPunct="1">
              <a:spcBef>
                <a:spcPts val="600"/>
              </a:spcBef>
            </a:pPr>
            <a:r>
              <a:rPr lang="en-US" sz="2400" dirty="0" smtClean="0">
                <a:solidFill>
                  <a:srgbClr val="002060"/>
                </a:solidFill>
                <a:latin typeface="Comic Sans MS" pitchFamily="66" charset="0"/>
              </a:rPr>
              <a:t>Minnesota Comprehensive Assessment</a:t>
            </a:r>
          </a:p>
          <a:p>
            <a:pPr eaLnBrk="1" hangingPunct="1">
              <a:spcBef>
                <a:spcPts val="600"/>
              </a:spcBef>
            </a:pPr>
            <a:r>
              <a:rPr lang="en-US" sz="2400" dirty="0" smtClean="0">
                <a:solidFill>
                  <a:srgbClr val="002060"/>
                </a:solidFill>
                <a:latin typeface="Comic Sans MS" pitchFamily="66" charset="0"/>
              </a:rPr>
              <a:t>NCLB proficiency test for Minnesota</a:t>
            </a:r>
          </a:p>
          <a:p>
            <a:pPr eaLnBrk="1" hangingPunct="1">
              <a:spcBef>
                <a:spcPts val="600"/>
              </a:spcBef>
            </a:pPr>
            <a:r>
              <a:rPr lang="en-US" sz="2400" dirty="0" smtClean="0">
                <a:solidFill>
                  <a:srgbClr val="002060"/>
                </a:solidFill>
                <a:latin typeface="Comic Sans MS" pitchFamily="66" charset="0"/>
              </a:rPr>
              <a:t>Statistically significant findings in all four years</a:t>
            </a:r>
          </a:p>
        </p:txBody>
      </p:sp>
      <p:graphicFrame>
        <p:nvGraphicFramePr>
          <p:cNvPr id="5" name="Table 4"/>
          <p:cNvGraphicFramePr>
            <a:graphicFrameLocks noGrp="1"/>
          </p:cNvGraphicFramePr>
          <p:nvPr>
            <p:extLst/>
          </p:nvPr>
        </p:nvGraphicFramePr>
        <p:xfrm>
          <a:off x="685800" y="2514600"/>
          <a:ext cx="6934200" cy="3851679"/>
        </p:xfrm>
        <a:graphic>
          <a:graphicData uri="http://schemas.openxmlformats.org/drawingml/2006/table">
            <a:tbl>
              <a:tblPr firstRow="1" bandRow="1">
                <a:tableStyleId>{5C22544A-7EE6-4342-B048-85BDC9FD1C3A}</a:tableStyleId>
              </a:tblPr>
              <a:tblGrid>
                <a:gridCol w="2185781"/>
                <a:gridCol w="1852819"/>
                <a:gridCol w="1585806"/>
                <a:gridCol w="1309794"/>
              </a:tblGrid>
              <a:tr h="1119675">
                <a:tc>
                  <a:txBody>
                    <a:bodyPr/>
                    <a:lstStyle/>
                    <a:p>
                      <a:pPr algn="ctr"/>
                      <a:r>
                        <a:rPr lang="en-US" i="1" dirty="0" smtClean="0">
                          <a:latin typeface="Comic Sans MS" pitchFamily="66" charset="0"/>
                        </a:rPr>
                        <a:t>MCA Reading Proficiency</a:t>
                      </a:r>
                    </a:p>
                  </a:txBody>
                  <a:tcPr anchor="ctr">
                    <a:solidFill>
                      <a:srgbClr val="002060">
                        <a:alpha val="84000"/>
                      </a:srgbClr>
                    </a:solidFill>
                  </a:tcPr>
                </a:tc>
                <a:tc>
                  <a:txBody>
                    <a:bodyPr/>
                    <a:lstStyle/>
                    <a:p>
                      <a:pPr algn="ctr"/>
                      <a:r>
                        <a:rPr lang="en-US" dirty="0" smtClean="0">
                          <a:latin typeface="Comic Sans MS" pitchFamily="66" charset="0"/>
                        </a:rPr>
                        <a:t>Co-Taught</a:t>
                      </a:r>
                      <a:endParaRPr lang="en-US" dirty="0">
                        <a:latin typeface="Comic Sans MS" pitchFamily="66" charset="0"/>
                      </a:endParaRPr>
                    </a:p>
                  </a:txBody>
                  <a:tcPr anchor="ctr">
                    <a:solidFill>
                      <a:srgbClr val="002060">
                        <a:alpha val="84000"/>
                      </a:srgbClr>
                    </a:solidFill>
                  </a:tcPr>
                </a:tc>
                <a:tc>
                  <a:txBody>
                    <a:bodyPr/>
                    <a:lstStyle/>
                    <a:p>
                      <a:pPr algn="ctr"/>
                      <a:r>
                        <a:rPr lang="en-US" dirty="0" smtClean="0">
                          <a:latin typeface="Comic Sans MS" pitchFamily="66" charset="0"/>
                        </a:rPr>
                        <a:t>Not </a:t>
                      </a:r>
                    </a:p>
                    <a:p>
                      <a:pPr algn="ctr"/>
                      <a:r>
                        <a:rPr lang="en-US" dirty="0" smtClean="0">
                          <a:latin typeface="Comic Sans MS" pitchFamily="66" charset="0"/>
                        </a:rPr>
                        <a:t>Co-Taught</a:t>
                      </a:r>
                      <a:endParaRPr lang="en-US" dirty="0">
                        <a:latin typeface="Comic Sans MS" pitchFamily="66" charset="0"/>
                      </a:endParaRPr>
                    </a:p>
                  </a:txBody>
                  <a:tcPr anchor="ctr">
                    <a:solidFill>
                      <a:srgbClr val="002060">
                        <a:alpha val="84000"/>
                      </a:srgbClr>
                    </a:solidFill>
                  </a:tcPr>
                </a:tc>
                <a:tc>
                  <a:txBody>
                    <a:bodyPr/>
                    <a:lstStyle/>
                    <a:p>
                      <a:pPr algn="ctr"/>
                      <a:r>
                        <a:rPr lang="en-US" i="1" dirty="0" smtClean="0">
                          <a:latin typeface="Comic Sans MS" pitchFamily="66" charset="0"/>
                        </a:rPr>
                        <a:t>p</a:t>
                      </a:r>
                      <a:endParaRPr lang="en-US" i="1" dirty="0">
                        <a:latin typeface="Comic Sans MS" pitchFamily="66" charset="0"/>
                      </a:endParaRPr>
                    </a:p>
                  </a:txBody>
                  <a:tcPr anchor="ctr">
                    <a:solidFill>
                      <a:srgbClr val="002060">
                        <a:alpha val="84000"/>
                      </a:srgbClr>
                    </a:solidFill>
                  </a:tcPr>
                </a:tc>
              </a:tr>
              <a:tr h="6344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One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82.1%</a:t>
                      </a:r>
                    </a:p>
                    <a:p>
                      <a:pPr algn="ctr"/>
                      <a:r>
                        <a:rPr lang="en-US" sz="1400" b="0" dirty="0" smtClean="0">
                          <a:solidFill>
                            <a:srgbClr val="002060"/>
                          </a:solidFill>
                          <a:latin typeface="Comic Sans MS" pitchFamily="66" charset="0"/>
                        </a:rPr>
                        <a:t>N=318</a:t>
                      </a:r>
                      <a:endParaRPr lang="en-US" sz="1400" b="0" dirty="0">
                        <a:solidFill>
                          <a:srgbClr val="002060"/>
                        </a:solidFill>
                        <a:latin typeface="Comic Sans MS" pitchFamily="66" charset="0"/>
                      </a:endParaRP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74.7%</a:t>
                      </a:r>
                      <a:r>
                        <a:rPr lang="en-US" sz="2800" b="0" dirty="0" smtClean="0">
                          <a:solidFill>
                            <a:srgbClr val="002060"/>
                          </a:solidFill>
                          <a:latin typeface="Comic Sans MS" pitchFamily="66" charset="0"/>
                        </a:rPr>
                        <a:t> </a:t>
                      </a:r>
                      <a:r>
                        <a:rPr kumimoji="0" lang="en-US" sz="1400" b="0" kern="1200" dirty="0" smtClean="0">
                          <a:solidFill>
                            <a:srgbClr val="002060"/>
                          </a:solidFill>
                          <a:latin typeface="Comic Sans MS" pitchFamily="66" charset="0"/>
                          <a:ea typeface="+mn-ea"/>
                          <a:cs typeface="+mn-cs"/>
                        </a:rPr>
                        <a:t>N=1035</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.007</a:t>
                      </a:r>
                      <a:endParaRPr lang="en-US" b="0" dirty="0">
                        <a:solidFill>
                          <a:srgbClr val="002060"/>
                        </a:solidFill>
                        <a:latin typeface="Comic Sans MS" pitchFamily="66" charset="0"/>
                      </a:endParaRPr>
                    </a:p>
                  </a:txBody>
                  <a:tcPr anchor="ctr">
                    <a:solidFill>
                      <a:schemeClr val="accent1">
                        <a:lumMod val="75000"/>
                        <a:alpha val="30000"/>
                      </a:schemeClr>
                    </a:solidFill>
                  </a:tcPr>
                </a:tc>
              </a:tr>
              <a:tr h="6344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Two</a:t>
                      </a:r>
                    </a:p>
                  </a:txBody>
                  <a:tcPr anchor="ctr">
                    <a:solidFill>
                      <a:schemeClr val="bg1"/>
                    </a:solidFill>
                  </a:tcPr>
                </a:tc>
                <a:tc>
                  <a:txBody>
                    <a:bodyPr/>
                    <a:lstStyle/>
                    <a:p>
                      <a:pPr algn="ctr"/>
                      <a:r>
                        <a:rPr lang="en-US" b="0" dirty="0" smtClean="0">
                          <a:solidFill>
                            <a:srgbClr val="002060"/>
                          </a:solidFill>
                          <a:latin typeface="Comic Sans MS" pitchFamily="66" charset="0"/>
                        </a:rPr>
                        <a:t>78.7%</a:t>
                      </a:r>
                    </a:p>
                    <a:p>
                      <a:pPr algn="ctr"/>
                      <a:r>
                        <a:rPr kumimoji="0" lang="en-US" sz="1400" b="0" kern="1200" dirty="0" smtClean="0">
                          <a:solidFill>
                            <a:srgbClr val="002060"/>
                          </a:solidFill>
                          <a:latin typeface="Comic Sans MS" pitchFamily="66" charset="0"/>
                          <a:ea typeface="+mn-ea"/>
                          <a:cs typeface="+mn-cs"/>
                        </a:rPr>
                        <a:t>N=484</a:t>
                      </a:r>
                    </a:p>
                  </a:txBody>
                  <a:tcPr anchor="ctr">
                    <a:solidFill>
                      <a:schemeClr val="bg1"/>
                    </a:solidFill>
                  </a:tcPr>
                </a:tc>
                <a:tc>
                  <a:txBody>
                    <a:bodyPr/>
                    <a:lstStyle/>
                    <a:p>
                      <a:pPr algn="ctr"/>
                      <a:r>
                        <a:rPr lang="en-US" b="0" dirty="0" smtClean="0">
                          <a:solidFill>
                            <a:srgbClr val="002060"/>
                          </a:solidFill>
                          <a:latin typeface="Comic Sans MS" pitchFamily="66" charset="0"/>
                        </a:rPr>
                        <a:t>72.7%</a:t>
                      </a:r>
                      <a:r>
                        <a:rPr lang="en-US" sz="2800" b="0" dirty="0" smtClean="0">
                          <a:solidFill>
                            <a:srgbClr val="002060"/>
                          </a:solidFill>
                          <a:latin typeface="Comic Sans MS" pitchFamily="66" charset="0"/>
                        </a:rPr>
                        <a:t> </a:t>
                      </a:r>
                      <a:r>
                        <a:rPr kumimoji="0" lang="en-US" sz="1400" b="0" kern="1200" dirty="0" smtClean="0">
                          <a:solidFill>
                            <a:srgbClr val="002060"/>
                          </a:solidFill>
                          <a:latin typeface="Comic Sans MS" pitchFamily="66" charset="0"/>
                          <a:ea typeface="+mn-ea"/>
                          <a:cs typeface="+mn-cs"/>
                        </a:rPr>
                        <a:t>N=1757</a:t>
                      </a:r>
                    </a:p>
                  </a:txBody>
                  <a:tcPr anchor="ctr">
                    <a:solidFill>
                      <a:schemeClr val="bg1"/>
                    </a:solidFill>
                  </a:tcPr>
                </a:tc>
                <a:tc>
                  <a:txBody>
                    <a:bodyPr/>
                    <a:lstStyle/>
                    <a:p>
                      <a:pPr algn="ctr"/>
                      <a:r>
                        <a:rPr lang="en-US" b="0" dirty="0" smtClean="0">
                          <a:solidFill>
                            <a:srgbClr val="002060"/>
                          </a:solidFill>
                          <a:latin typeface="Comic Sans MS" pitchFamily="66" charset="0"/>
                        </a:rPr>
                        <a:t>.008</a:t>
                      </a:r>
                      <a:endParaRPr lang="en-US" b="0" dirty="0">
                        <a:solidFill>
                          <a:srgbClr val="002060"/>
                        </a:solidFill>
                        <a:latin typeface="Comic Sans MS" pitchFamily="66" charset="0"/>
                      </a:endParaRPr>
                    </a:p>
                  </a:txBody>
                  <a:tcPr anchor="ctr">
                    <a:solidFill>
                      <a:schemeClr val="bg1"/>
                    </a:solidFill>
                  </a:tcPr>
                </a:tc>
              </a:tr>
              <a:tr h="6344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Three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75.5%</a:t>
                      </a:r>
                    </a:p>
                    <a:p>
                      <a:pPr algn="ctr"/>
                      <a:r>
                        <a:rPr kumimoji="0" lang="en-US" sz="1400" b="0" kern="1200" dirty="0" smtClean="0">
                          <a:solidFill>
                            <a:srgbClr val="002060"/>
                          </a:solidFill>
                          <a:latin typeface="Comic Sans MS" pitchFamily="66" charset="0"/>
                          <a:ea typeface="+mn-ea"/>
                          <a:cs typeface="+mn-cs"/>
                        </a:rPr>
                        <a:t>N=371</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64.1%</a:t>
                      </a:r>
                    </a:p>
                    <a:p>
                      <a:pPr algn="ctr"/>
                      <a:r>
                        <a:rPr kumimoji="0" lang="en-US" sz="1400" b="0" kern="1200" dirty="0" smtClean="0">
                          <a:solidFill>
                            <a:srgbClr val="002060"/>
                          </a:solidFill>
                          <a:latin typeface="Comic Sans MS" pitchFamily="66" charset="0"/>
                          <a:ea typeface="+mn-ea"/>
                          <a:cs typeface="+mn-cs"/>
                        </a:rPr>
                        <a:t>N=1964</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&lt; .001</a:t>
                      </a:r>
                      <a:endParaRPr lang="en-US" b="0" dirty="0">
                        <a:solidFill>
                          <a:srgbClr val="002060"/>
                        </a:solidFill>
                        <a:latin typeface="Comic Sans MS" pitchFamily="66" charset="0"/>
                      </a:endParaRPr>
                    </a:p>
                  </a:txBody>
                  <a:tcPr anchor="ctr">
                    <a:solidFill>
                      <a:schemeClr val="accent1">
                        <a:lumMod val="75000"/>
                        <a:alpha val="30000"/>
                      </a:schemeClr>
                    </a:solidFill>
                  </a:tcPr>
                </a:tc>
              </a:tr>
              <a:tr h="6344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Four</a:t>
                      </a:r>
                    </a:p>
                  </a:txBody>
                  <a:tcPr anchor="ctr">
                    <a:solidFill>
                      <a:schemeClr val="bg1"/>
                    </a:solidFill>
                  </a:tcPr>
                </a:tc>
                <a:tc>
                  <a:txBody>
                    <a:bodyPr/>
                    <a:lstStyle/>
                    <a:p>
                      <a:pPr algn="ctr"/>
                      <a:r>
                        <a:rPr lang="en-US" b="0" dirty="0" smtClean="0">
                          <a:solidFill>
                            <a:srgbClr val="002060"/>
                          </a:solidFill>
                          <a:latin typeface="Comic Sans MS" pitchFamily="66" charset="0"/>
                        </a:rPr>
                        <a:t>80.8%</a:t>
                      </a:r>
                    </a:p>
                    <a:p>
                      <a:pPr algn="ctr"/>
                      <a:r>
                        <a:rPr kumimoji="0" lang="en-US" sz="1400" b="0" kern="1200" dirty="0" smtClean="0">
                          <a:solidFill>
                            <a:srgbClr val="002060"/>
                          </a:solidFill>
                          <a:latin typeface="Comic Sans MS" pitchFamily="66" charset="0"/>
                          <a:ea typeface="+mn-ea"/>
                          <a:cs typeface="+mn-cs"/>
                        </a:rPr>
                        <a:t>N=261</a:t>
                      </a:r>
                    </a:p>
                  </a:txBody>
                  <a:tcPr anchor="ctr">
                    <a:solidFill>
                      <a:schemeClr val="bg1"/>
                    </a:solidFill>
                  </a:tcPr>
                </a:tc>
                <a:tc>
                  <a:txBody>
                    <a:bodyPr/>
                    <a:lstStyle/>
                    <a:p>
                      <a:pPr algn="ctr"/>
                      <a:r>
                        <a:rPr lang="en-US" b="0" dirty="0" smtClean="0">
                          <a:solidFill>
                            <a:srgbClr val="002060"/>
                          </a:solidFill>
                          <a:latin typeface="Comic Sans MS" pitchFamily="66" charset="0"/>
                        </a:rPr>
                        <a:t>61.4%</a:t>
                      </a:r>
                    </a:p>
                    <a:p>
                      <a:pPr algn="ctr"/>
                      <a:r>
                        <a:rPr kumimoji="0" lang="en-US" sz="1400" b="0" kern="1200" dirty="0" smtClean="0">
                          <a:solidFill>
                            <a:srgbClr val="002060"/>
                          </a:solidFill>
                          <a:latin typeface="Comic Sans MS" pitchFamily="66" charset="0"/>
                          <a:ea typeface="+mn-ea"/>
                          <a:cs typeface="+mn-cs"/>
                        </a:rPr>
                        <a:t>N=2246</a:t>
                      </a:r>
                    </a:p>
                  </a:txBody>
                  <a:tcPr anchor="ctr">
                    <a:solidFill>
                      <a:schemeClr val="bg1"/>
                    </a:solidFill>
                  </a:tcPr>
                </a:tc>
                <a:tc>
                  <a:txBody>
                    <a:bodyPr/>
                    <a:lstStyle/>
                    <a:p>
                      <a:pPr algn="ctr"/>
                      <a:r>
                        <a:rPr lang="en-US" b="0" dirty="0" smtClean="0">
                          <a:solidFill>
                            <a:srgbClr val="002060"/>
                          </a:solidFill>
                          <a:latin typeface="Comic Sans MS" pitchFamily="66" charset="0"/>
                        </a:rPr>
                        <a:t>&lt;.001</a:t>
                      </a:r>
                      <a:endParaRPr lang="en-US" b="0" dirty="0">
                        <a:solidFill>
                          <a:srgbClr val="002060"/>
                        </a:solidFill>
                        <a:latin typeface="Comic Sans MS" pitchFamily="66" charset="0"/>
                      </a:endParaRPr>
                    </a:p>
                  </a:txBody>
                  <a:tcPr anchor="ctr">
                    <a:solidFill>
                      <a:schemeClr val="bg1"/>
                    </a:solidFill>
                  </a:tcPr>
                </a:tc>
              </a:tr>
            </a:tbl>
          </a:graphicData>
        </a:graphic>
      </p:graphicFrame>
      <p:sp>
        <p:nvSpPr>
          <p:cNvPr id="7" name="TextBox 6"/>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extLst>
      <p:ext uri="{BB962C8B-B14F-4D97-AF65-F5344CB8AC3E}">
        <p14:creationId xmlns:p14="http://schemas.microsoft.com/office/powerpoint/2010/main" val="3264279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slide(fromBottom)">
                                      <p:cBhvr>
                                        <p:cTn id="7" dur="500"/>
                                        <p:tgtEl>
                                          <p:spTgt spid="3891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6626">
                                            <p:txEl>
                                              <p:pRg st="0" end="0"/>
                                            </p:txEl>
                                          </p:spTgt>
                                        </p:tgtEl>
                                        <p:attrNameLst>
                                          <p:attrName>style.visibility</p:attrName>
                                        </p:attrNameLst>
                                      </p:cBhvr>
                                      <p:to>
                                        <p:strVal val="visible"/>
                                      </p:to>
                                    </p:set>
                                    <p:anim calcmode="lin" valueType="num">
                                      <p:cBhvr>
                                        <p:cTn id="11" dur="1000" fill="hold"/>
                                        <p:tgtEl>
                                          <p:spTgt spid="26626">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26626">
                                            <p:txEl>
                                              <p:pRg st="0" end="0"/>
                                            </p:txEl>
                                          </p:spTgt>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3" presetClass="entr" presetSubtype="16" fill="hold" nodeType="afterEffect">
                                  <p:stCondLst>
                                    <p:cond delay="0"/>
                                  </p:stCondLst>
                                  <p:childTnLst>
                                    <p:set>
                                      <p:cBhvr>
                                        <p:cTn id="15" dur="1" fill="hold">
                                          <p:stCondLst>
                                            <p:cond delay="0"/>
                                          </p:stCondLst>
                                        </p:cTn>
                                        <p:tgtEl>
                                          <p:spTgt spid="26626">
                                            <p:txEl>
                                              <p:pRg st="1" end="1"/>
                                            </p:txEl>
                                          </p:spTgt>
                                        </p:tgtEl>
                                        <p:attrNameLst>
                                          <p:attrName>style.visibility</p:attrName>
                                        </p:attrNameLst>
                                      </p:cBhvr>
                                      <p:to>
                                        <p:strVal val="visible"/>
                                      </p:to>
                                    </p:set>
                                    <p:anim calcmode="lin" valueType="num">
                                      <p:cBhvr>
                                        <p:cTn id="16" dur="1000" fill="hold"/>
                                        <p:tgtEl>
                                          <p:spTgt spid="26626">
                                            <p:txEl>
                                              <p:pRg st="1" end="1"/>
                                            </p:txEl>
                                          </p:spTgt>
                                        </p:tgtEl>
                                        <p:attrNameLst>
                                          <p:attrName>ppt_w</p:attrName>
                                        </p:attrNameLst>
                                      </p:cBhvr>
                                      <p:tavLst>
                                        <p:tav tm="0">
                                          <p:val>
                                            <p:fltVal val="0"/>
                                          </p:val>
                                        </p:tav>
                                        <p:tav tm="100000">
                                          <p:val>
                                            <p:strVal val="#ppt_w"/>
                                          </p:val>
                                        </p:tav>
                                      </p:tavLst>
                                    </p:anim>
                                    <p:anim calcmode="lin" valueType="num">
                                      <p:cBhvr>
                                        <p:cTn id="17" dur="1000" fill="hold"/>
                                        <p:tgtEl>
                                          <p:spTgt spid="26626">
                                            <p:txEl>
                                              <p:pRg st="1" end="1"/>
                                            </p:txEl>
                                          </p:spTgt>
                                        </p:tgtEl>
                                        <p:attrNameLst>
                                          <p:attrName>ppt_h</p:attrName>
                                        </p:attrNameLst>
                                      </p:cBhvr>
                                      <p:tavLst>
                                        <p:tav tm="0">
                                          <p:val>
                                            <p:fltVal val="0"/>
                                          </p:val>
                                        </p:tav>
                                        <p:tav tm="100000">
                                          <p:val>
                                            <p:strVal val="#ppt_h"/>
                                          </p:val>
                                        </p:tav>
                                      </p:tavLst>
                                    </p:anim>
                                  </p:childTnLst>
                                </p:cTn>
                              </p:par>
                            </p:childTnLst>
                          </p:cTn>
                        </p:par>
                        <p:par>
                          <p:cTn id="18" fill="hold">
                            <p:stCondLst>
                              <p:cond delay="2500"/>
                            </p:stCondLst>
                            <p:childTnLst>
                              <p:par>
                                <p:cTn id="19" presetID="23" presetClass="entr" presetSubtype="16" fill="hold" nodeType="afterEffect">
                                  <p:stCondLst>
                                    <p:cond delay="0"/>
                                  </p:stCondLst>
                                  <p:childTnLst>
                                    <p:set>
                                      <p:cBhvr>
                                        <p:cTn id="20" dur="1" fill="hold">
                                          <p:stCondLst>
                                            <p:cond delay="0"/>
                                          </p:stCondLst>
                                        </p:cTn>
                                        <p:tgtEl>
                                          <p:spTgt spid="26626">
                                            <p:txEl>
                                              <p:pRg st="2" end="2"/>
                                            </p:txEl>
                                          </p:spTgt>
                                        </p:tgtEl>
                                        <p:attrNameLst>
                                          <p:attrName>style.visibility</p:attrName>
                                        </p:attrNameLst>
                                      </p:cBhvr>
                                      <p:to>
                                        <p:strVal val="visible"/>
                                      </p:to>
                                    </p:set>
                                    <p:anim calcmode="lin" valueType="num">
                                      <p:cBhvr>
                                        <p:cTn id="21" dur="1000" fill="hold"/>
                                        <p:tgtEl>
                                          <p:spTgt spid="26626">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2662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2000" fill="hold"/>
                                        <p:tgtEl>
                                          <p:spTgt spid="5"/>
                                        </p:tgtEl>
                                        <p:attrNameLst>
                                          <p:attrName>ppt_w</p:attrName>
                                        </p:attrNameLst>
                                      </p:cBhvr>
                                      <p:tavLst>
                                        <p:tav tm="0">
                                          <p:val>
                                            <p:fltVal val="0"/>
                                          </p:val>
                                        </p:tav>
                                        <p:tav tm="100000">
                                          <p:val>
                                            <p:strVal val="#ppt_w"/>
                                          </p:val>
                                        </p:tav>
                                      </p:tavLst>
                                    </p:anim>
                                    <p:anim calcmode="lin" valueType="num">
                                      <p:cBhvr>
                                        <p:cTn id="28" dur="2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itle 2"/>
          <p:cNvSpPr>
            <a:spLocks noGrp="1"/>
          </p:cNvSpPr>
          <p:nvPr>
            <p:ph type="title"/>
          </p:nvPr>
        </p:nvSpPr>
        <p:spPr>
          <a:xfrm>
            <a:off x="533400" y="228600"/>
            <a:ext cx="8382000" cy="715963"/>
          </a:xfrm>
        </p:spPr>
        <p:txBody>
          <a:bodyPr>
            <a:normAutofit fontScale="90000"/>
          </a:bodyPr>
          <a:lstStyle/>
          <a:p>
            <a:pPr eaLnBrk="1" fontAlgn="auto" hangingPunct="1">
              <a:spcAft>
                <a:spcPts val="0"/>
              </a:spcAft>
              <a:defRPr/>
            </a:pPr>
            <a:r>
              <a:rPr lang="en-US" dirty="0" smtClean="0">
                <a:solidFill>
                  <a:srgbClr val="000099"/>
                </a:solidFill>
                <a:effectLst>
                  <a:outerShdw blurRad="38100" dist="38100" dir="2700000" algn="tl">
                    <a:srgbClr val="000000">
                      <a:alpha val="43137"/>
                    </a:srgbClr>
                  </a:outerShdw>
                </a:effectLst>
                <a:latin typeface="Comic Sans MS" pitchFamily="66" charset="0"/>
              </a:rPr>
              <a:t>Math Gains - Elementary</a:t>
            </a:r>
          </a:p>
        </p:txBody>
      </p:sp>
      <p:sp>
        <p:nvSpPr>
          <p:cNvPr id="27650" name="Content Placeholder 1"/>
          <p:cNvSpPr>
            <a:spLocks noGrp="1"/>
          </p:cNvSpPr>
          <p:nvPr>
            <p:ph sz="quarter" idx="1"/>
          </p:nvPr>
        </p:nvSpPr>
        <p:spPr>
          <a:xfrm>
            <a:off x="152400" y="1143000"/>
            <a:ext cx="8686800" cy="1752600"/>
          </a:xfrm>
        </p:spPr>
        <p:txBody>
          <a:bodyPr/>
          <a:lstStyle/>
          <a:p>
            <a:pPr marL="463550" indent="-238125" eaLnBrk="1" hangingPunct="1">
              <a:spcBef>
                <a:spcPts val="600"/>
              </a:spcBef>
            </a:pPr>
            <a:r>
              <a:rPr lang="en-US" sz="2000" dirty="0" smtClean="0">
                <a:solidFill>
                  <a:srgbClr val="002060"/>
                </a:solidFill>
                <a:latin typeface="Comic Sans MS" pitchFamily="66" charset="0"/>
              </a:rPr>
              <a:t>Woodcock Johnson III – Research Edition</a:t>
            </a:r>
          </a:p>
          <a:p>
            <a:pPr marL="463550" indent="-238125" eaLnBrk="1" hangingPunct="1">
              <a:spcBef>
                <a:spcPts val="600"/>
              </a:spcBef>
            </a:pPr>
            <a:r>
              <a:rPr lang="en-US" sz="2000" dirty="0" smtClean="0">
                <a:solidFill>
                  <a:srgbClr val="002060"/>
                </a:solidFill>
                <a:latin typeface="Comic Sans MS" pitchFamily="66" charset="0"/>
              </a:rPr>
              <a:t>Individually administered</a:t>
            </a:r>
          </a:p>
          <a:p>
            <a:pPr marL="463550" indent="-238125" eaLnBrk="1" hangingPunct="1">
              <a:spcBef>
                <a:spcPts val="600"/>
              </a:spcBef>
            </a:pPr>
            <a:r>
              <a:rPr lang="en-US" sz="2000" dirty="0" smtClean="0">
                <a:solidFill>
                  <a:srgbClr val="002060"/>
                </a:solidFill>
                <a:latin typeface="Comic Sans MS" pitchFamily="66" charset="0"/>
              </a:rPr>
              <a:t>Pre/Post test</a:t>
            </a:r>
          </a:p>
          <a:p>
            <a:pPr marL="463550" indent="-238125" eaLnBrk="1" hangingPunct="1">
              <a:spcBef>
                <a:spcPts val="600"/>
              </a:spcBef>
            </a:pPr>
            <a:r>
              <a:rPr lang="en-US" sz="2000" dirty="0" smtClean="0">
                <a:solidFill>
                  <a:srgbClr val="002060"/>
                </a:solidFill>
                <a:latin typeface="Comic Sans MS" pitchFamily="66" charset="0"/>
              </a:rPr>
              <a:t>Statistically significant gains in two of four years; positive trend in each year</a:t>
            </a:r>
          </a:p>
          <a:p>
            <a:pPr eaLnBrk="1" hangingPunct="1">
              <a:buFont typeface="Wingdings 3" pitchFamily="18" charset="2"/>
              <a:buNone/>
            </a:pPr>
            <a:endParaRPr lang="en-US" dirty="0" smtClean="0">
              <a:latin typeface="Beach Wide" pitchFamily="34" charset="0"/>
            </a:endParaRPr>
          </a:p>
          <a:p>
            <a:pPr eaLnBrk="1" hangingPunct="1">
              <a:buFont typeface="Wingdings 3" pitchFamily="18" charset="2"/>
              <a:buNone/>
            </a:pPr>
            <a:endParaRPr lang="en-US" dirty="0" smtClean="0"/>
          </a:p>
        </p:txBody>
      </p:sp>
      <p:graphicFrame>
        <p:nvGraphicFramePr>
          <p:cNvPr id="4" name="Table 3"/>
          <p:cNvGraphicFramePr>
            <a:graphicFrameLocks noGrp="1"/>
          </p:cNvGraphicFramePr>
          <p:nvPr>
            <p:extLst/>
          </p:nvPr>
        </p:nvGraphicFramePr>
        <p:xfrm>
          <a:off x="762000" y="3124200"/>
          <a:ext cx="7315200" cy="3230880"/>
        </p:xfrm>
        <a:graphic>
          <a:graphicData uri="http://schemas.openxmlformats.org/drawingml/2006/table">
            <a:tbl>
              <a:tblPr firstRow="1" bandRow="1">
                <a:tableStyleId>{5C22544A-7EE6-4342-B048-85BDC9FD1C3A}</a:tableStyleId>
              </a:tblPr>
              <a:tblGrid>
                <a:gridCol w="2682240"/>
                <a:gridCol w="1706880"/>
                <a:gridCol w="1544320"/>
                <a:gridCol w="1381760"/>
              </a:tblGrid>
              <a:tr h="762000">
                <a:tc>
                  <a:txBody>
                    <a:bodyPr/>
                    <a:lstStyle/>
                    <a:p>
                      <a:pPr algn="ctr"/>
                      <a:r>
                        <a:rPr lang="en-US" i="1" dirty="0" smtClean="0">
                          <a:solidFill>
                            <a:schemeClr val="bg1"/>
                          </a:solidFill>
                          <a:latin typeface="Comic Sans MS" pitchFamily="66" charset="0"/>
                        </a:rPr>
                        <a:t>Woodcock Johnson III Research Edition</a:t>
                      </a:r>
                    </a:p>
                    <a:p>
                      <a:pPr algn="ctr"/>
                      <a:r>
                        <a:rPr lang="en-US" dirty="0" smtClean="0">
                          <a:solidFill>
                            <a:schemeClr val="bg1"/>
                          </a:solidFill>
                          <a:latin typeface="Comic Sans MS" pitchFamily="66" charset="0"/>
                        </a:rPr>
                        <a:t>W Score Gains</a:t>
                      </a:r>
                      <a:endParaRPr lang="en-US" dirty="0">
                        <a:solidFill>
                          <a:schemeClr val="bg1"/>
                        </a:solidFill>
                        <a:latin typeface="Comic Sans MS" pitchFamily="66" charset="0"/>
                      </a:endParaRPr>
                    </a:p>
                  </a:txBody>
                  <a:tcPr anchor="ctr">
                    <a:solidFill>
                      <a:srgbClr val="002060">
                        <a:alpha val="75000"/>
                      </a:srgbClr>
                    </a:solidFill>
                  </a:tcPr>
                </a:tc>
                <a:tc>
                  <a:txBody>
                    <a:bodyPr/>
                    <a:lstStyle/>
                    <a:p>
                      <a:pPr algn="ctr"/>
                      <a:endParaRPr lang="en-US" dirty="0" smtClean="0">
                        <a:solidFill>
                          <a:schemeClr val="bg1"/>
                        </a:solidFill>
                        <a:latin typeface="Comic Sans MS" pitchFamily="66" charset="0"/>
                      </a:endParaRPr>
                    </a:p>
                    <a:p>
                      <a:pPr algn="ctr"/>
                      <a:r>
                        <a:rPr lang="en-US" dirty="0" smtClean="0">
                          <a:solidFill>
                            <a:schemeClr val="bg1"/>
                          </a:solidFill>
                          <a:latin typeface="Comic Sans MS" pitchFamily="66" charset="0"/>
                        </a:rPr>
                        <a:t>Co-Taught</a:t>
                      </a:r>
                      <a:endParaRPr lang="en-US" dirty="0">
                        <a:solidFill>
                          <a:schemeClr val="bg1"/>
                        </a:solidFill>
                        <a:latin typeface="Comic Sans MS" pitchFamily="66" charset="0"/>
                      </a:endParaRPr>
                    </a:p>
                  </a:txBody>
                  <a:tcPr anchor="ctr">
                    <a:solidFill>
                      <a:srgbClr val="002060">
                        <a:alpha val="75000"/>
                      </a:srgbClr>
                    </a:solidFill>
                  </a:tcPr>
                </a:tc>
                <a:tc>
                  <a:txBody>
                    <a:bodyPr/>
                    <a:lstStyle/>
                    <a:p>
                      <a:pPr algn="ctr"/>
                      <a:r>
                        <a:rPr lang="en-US" dirty="0" smtClean="0">
                          <a:solidFill>
                            <a:schemeClr val="bg1"/>
                          </a:solidFill>
                          <a:latin typeface="Comic Sans MS" pitchFamily="66" charset="0"/>
                        </a:rPr>
                        <a:t>Not </a:t>
                      </a:r>
                    </a:p>
                    <a:p>
                      <a:pPr algn="ctr"/>
                      <a:r>
                        <a:rPr lang="en-US" dirty="0" smtClean="0">
                          <a:solidFill>
                            <a:schemeClr val="bg1"/>
                          </a:solidFill>
                          <a:latin typeface="Comic Sans MS" pitchFamily="66" charset="0"/>
                        </a:rPr>
                        <a:t>Co-Taught</a:t>
                      </a:r>
                      <a:endParaRPr lang="en-US" dirty="0">
                        <a:solidFill>
                          <a:schemeClr val="bg1"/>
                        </a:solidFill>
                        <a:latin typeface="Comic Sans MS" pitchFamily="66" charset="0"/>
                      </a:endParaRPr>
                    </a:p>
                  </a:txBody>
                  <a:tcPr anchor="ctr">
                    <a:solidFill>
                      <a:srgbClr val="002060">
                        <a:alpha val="75000"/>
                      </a:srgbClr>
                    </a:solidFill>
                  </a:tcPr>
                </a:tc>
                <a:tc>
                  <a:txBody>
                    <a:bodyPr/>
                    <a:lstStyle/>
                    <a:p>
                      <a:pPr algn="ctr"/>
                      <a:endParaRPr lang="en-US" b="1" i="1" dirty="0" smtClean="0">
                        <a:solidFill>
                          <a:schemeClr val="bg1"/>
                        </a:solidFill>
                        <a:latin typeface="Comic Sans MS" pitchFamily="66" charset="0"/>
                      </a:endParaRPr>
                    </a:p>
                    <a:p>
                      <a:pPr algn="ctr"/>
                      <a:r>
                        <a:rPr lang="en-US" b="1" i="1" dirty="0" smtClean="0">
                          <a:solidFill>
                            <a:schemeClr val="bg1"/>
                          </a:solidFill>
                          <a:latin typeface="Comic Sans MS" pitchFamily="66" charset="0"/>
                        </a:rPr>
                        <a:t>p</a:t>
                      </a:r>
                      <a:endParaRPr lang="en-US" b="1" i="1" dirty="0">
                        <a:solidFill>
                          <a:schemeClr val="bg1"/>
                        </a:solidFill>
                        <a:latin typeface="Comic Sans MS" pitchFamily="66" charset="0"/>
                      </a:endParaRPr>
                    </a:p>
                  </a:txBody>
                  <a:tcPr anchor="ctr">
                    <a:solidFill>
                      <a:srgbClr val="002060">
                        <a:alpha val="75000"/>
                      </a:srgbClr>
                    </a:solidFill>
                  </a:tcPr>
                </a:tc>
              </a:tr>
              <a:tr h="448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One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17.2</a:t>
                      </a:r>
                    </a:p>
                    <a:p>
                      <a:pPr algn="ctr"/>
                      <a:r>
                        <a:rPr lang="en-US" sz="1400" b="0" dirty="0" smtClean="0">
                          <a:solidFill>
                            <a:srgbClr val="002060"/>
                          </a:solidFill>
                          <a:latin typeface="Comic Sans MS" pitchFamily="66" charset="0"/>
                        </a:rPr>
                        <a:t>N=221</a:t>
                      </a:r>
                      <a:endParaRPr lang="en-US" sz="1400" b="0" dirty="0">
                        <a:solidFill>
                          <a:srgbClr val="002060"/>
                        </a:solidFill>
                        <a:latin typeface="Comic Sans MS" pitchFamily="66" charset="0"/>
                      </a:endParaRP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13.9</a:t>
                      </a:r>
                    </a:p>
                    <a:p>
                      <a:pPr algn="ctr"/>
                      <a:r>
                        <a:rPr kumimoji="0" lang="en-US" sz="1400" b="0" kern="1200" dirty="0" smtClean="0">
                          <a:solidFill>
                            <a:srgbClr val="002060"/>
                          </a:solidFill>
                          <a:latin typeface="Comic Sans MS" pitchFamily="66" charset="0"/>
                          <a:ea typeface="+mn-ea"/>
                          <a:cs typeface="+mn-cs"/>
                        </a:rPr>
                        <a:t>N=99</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.039</a:t>
                      </a:r>
                      <a:endParaRPr lang="en-US" b="0" dirty="0">
                        <a:solidFill>
                          <a:srgbClr val="002060"/>
                        </a:solidFill>
                        <a:latin typeface="Comic Sans MS" pitchFamily="66" charset="0"/>
                      </a:endParaRPr>
                    </a:p>
                  </a:txBody>
                  <a:tcPr anchor="ctr">
                    <a:solidFill>
                      <a:schemeClr val="accent1">
                        <a:lumMod val="75000"/>
                        <a:alpha val="30000"/>
                      </a:schemeClr>
                    </a:solidFill>
                  </a:tcPr>
                </a:tc>
              </a:tr>
              <a:tr h="448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Two</a:t>
                      </a:r>
                    </a:p>
                  </a:txBody>
                  <a:tcPr anchor="ctr">
                    <a:solidFill>
                      <a:schemeClr val="bg1"/>
                    </a:solidFill>
                  </a:tcPr>
                </a:tc>
                <a:tc>
                  <a:txBody>
                    <a:bodyPr/>
                    <a:lstStyle/>
                    <a:p>
                      <a:pPr algn="ctr"/>
                      <a:r>
                        <a:rPr lang="en-US" b="0" dirty="0" smtClean="0">
                          <a:solidFill>
                            <a:srgbClr val="002060"/>
                          </a:solidFill>
                          <a:latin typeface="Comic Sans MS" pitchFamily="66" charset="0"/>
                        </a:rPr>
                        <a:t>20.3</a:t>
                      </a:r>
                    </a:p>
                    <a:p>
                      <a:pPr algn="ctr"/>
                      <a:r>
                        <a:rPr kumimoji="0" lang="en-US" sz="1400" b="0" kern="1200" dirty="0" smtClean="0">
                          <a:solidFill>
                            <a:srgbClr val="002060"/>
                          </a:solidFill>
                          <a:latin typeface="Comic Sans MS" pitchFamily="66" charset="0"/>
                          <a:ea typeface="+mn-ea"/>
                          <a:cs typeface="+mn-cs"/>
                        </a:rPr>
                        <a:t>N=206</a:t>
                      </a:r>
                    </a:p>
                  </a:txBody>
                  <a:tcPr anchor="ctr">
                    <a:solidFill>
                      <a:schemeClr val="bg1"/>
                    </a:solidFill>
                  </a:tcPr>
                </a:tc>
                <a:tc>
                  <a:txBody>
                    <a:bodyPr/>
                    <a:lstStyle/>
                    <a:p>
                      <a:pPr algn="ctr"/>
                      <a:r>
                        <a:rPr lang="en-US" b="0" dirty="0" smtClean="0">
                          <a:solidFill>
                            <a:srgbClr val="002060"/>
                          </a:solidFill>
                          <a:latin typeface="Comic Sans MS" pitchFamily="66" charset="0"/>
                        </a:rPr>
                        <a:t>17.4</a:t>
                      </a:r>
                    </a:p>
                    <a:p>
                      <a:pPr algn="ctr"/>
                      <a:r>
                        <a:rPr lang="en-US" sz="1400" b="0" dirty="0" smtClean="0">
                          <a:solidFill>
                            <a:srgbClr val="002060"/>
                          </a:solidFill>
                          <a:latin typeface="Comic Sans MS" pitchFamily="66" charset="0"/>
                        </a:rPr>
                        <a:t>N</a:t>
                      </a:r>
                      <a:r>
                        <a:rPr kumimoji="0" lang="en-US" sz="1400" b="0" kern="1200" dirty="0" smtClean="0">
                          <a:solidFill>
                            <a:srgbClr val="002060"/>
                          </a:solidFill>
                          <a:latin typeface="Comic Sans MS" pitchFamily="66" charset="0"/>
                          <a:ea typeface="+mn-ea"/>
                          <a:cs typeface="+mn-cs"/>
                        </a:rPr>
                        <a:t>=143</a:t>
                      </a:r>
                    </a:p>
                  </a:txBody>
                  <a:tcPr anchor="ctr">
                    <a:solidFill>
                      <a:schemeClr val="bg1"/>
                    </a:solidFill>
                  </a:tcPr>
                </a:tc>
                <a:tc>
                  <a:txBody>
                    <a:bodyPr/>
                    <a:lstStyle/>
                    <a:p>
                      <a:pPr algn="ctr"/>
                      <a:r>
                        <a:rPr lang="en-US" b="0" dirty="0" smtClean="0">
                          <a:solidFill>
                            <a:srgbClr val="002060"/>
                          </a:solidFill>
                          <a:latin typeface="Comic Sans MS" pitchFamily="66" charset="0"/>
                        </a:rPr>
                        <a:t>.075</a:t>
                      </a:r>
                      <a:endParaRPr lang="en-US" b="0" dirty="0">
                        <a:solidFill>
                          <a:srgbClr val="002060"/>
                        </a:solidFill>
                        <a:latin typeface="Comic Sans MS" pitchFamily="66" charset="0"/>
                      </a:endParaRPr>
                    </a:p>
                  </a:txBody>
                  <a:tcPr anchor="ctr">
                    <a:solidFill>
                      <a:schemeClr val="bg1"/>
                    </a:solidFill>
                  </a:tcPr>
                </a:tc>
              </a:tr>
              <a:tr h="448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Three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14.3</a:t>
                      </a:r>
                    </a:p>
                    <a:p>
                      <a:pPr algn="ctr"/>
                      <a:r>
                        <a:rPr kumimoji="0" lang="en-US" sz="1400" b="0" kern="1200" dirty="0" smtClean="0">
                          <a:solidFill>
                            <a:srgbClr val="002060"/>
                          </a:solidFill>
                          <a:latin typeface="Comic Sans MS" pitchFamily="66" charset="0"/>
                          <a:ea typeface="+mn-ea"/>
                          <a:cs typeface="+mn-cs"/>
                        </a:rPr>
                        <a:t>N=313</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12.1</a:t>
                      </a:r>
                    </a:p>
                    <a:p>
                      <a:pPr algn="ctr"/>
                      <a:r>
                        <a:rPr kumimoji="0" lang="en-US" sz="1400" b="0" kern="1200" dirty="0" smtClean="0">
                          <a:solidFill>
                            <a:srgbClr val="002060"/>
                          </a:solidFill>
                          <a:latin typeface="Comic Sans MS" pitchFamily="66" charset="0"/>
                          <a:ea typeface="+mn-ea"/>
                          <a:cs typeface="+mn-cs"/>
                        </a:rPr>
                        <a:t>N=182</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.045</a:t>
                      </a:r>
                      <a:endParaRPr lang="en-US" b="0" dirty="0">
                        <a:solidFill>
                          <a:srgbClr val="002060"/>
                        </a:solidFill>
                        <a:latin typeface="Comic Sans MS" pitchFamily="66" charset="0"/>
                      </a:endParaRPr>
                    </a:p>
                  </a:txBody>
                  <a:tcPr anchor="ctr">
                    <a:solidFill>
                      <a:schemeClr val="accent1">
                        <a:lumMod val="75000"/>
                        <a:alpha val="30000"/>
                      </a:schemeClr>
                    </a:solidFill>
                  </a:tcPr>
                </a:tc>
              </a:tr>
              <a:tr h="448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Four</a:t>
                      </a:r>
                    </a:p>
                  </a:txBody>
                  <a:tcPr anchor="ctr">
                    <a:solidFill>
                      <a:schemeClr val="bg1"/>
                    </a:solidFill>
                  </a:tcPr>
                </a:tc>
                <a:tc>
                  <a:txBody>
                    <a:bodyPr/>
                    <a:lstStyle/>
                    <a:p>
                      <a:pPr algn="ctr"/>
                      <a:r>
                        <a:rPr lang="en-US" b="0" dirty="0" smtClean="0">
                          <a:solidFill>
                            <a:srgbClr val="002060"/>
                          </a:solidFill>
                          <a:latin typeface="Comic Sans MS" pitchFamily="66" charset="0"/>
                        </a:rPr>
                        <a:t>17.9</a:t>
                      </a:r>
                    </a:p>
                    <a:p>
                      <a:pPr algn="ctr"/>
                      <a:r>
                        <a:rPr kumimoji="0" lang="en-US" sz="1400" b="0" kern="1200" dirty="0" smtClean="0">
                          <a:solidFill>
                            <a:srgbClr val="002060"/>
                          </a:solidFill>
                          <a:latin typeface="Comic Sans MS" pitchFamily="66" charset="0"/>
                          <a:ea typeface="+mn-ea"/>
                          <a:cs typeface="+mn-cs"/>
                        </a:rPr>
                        <a:t>N=250</a:t>
                      </a:r>
                    </a:p>
                  </a:txBody>
                  <a:tcPr anchor="ctr">
                    <a:solidFill>
                      <a:schemeClr val="bg1"/>
                    </a:solidFill>
                  </a:tcPr>
                </a:tc>
                <a:tc>
                  <a:txBody>
                    <a:bodyPr/>
                    <a:lstStyle/>
                    <a:p>
                      <a:pPr algn="ctr"/>
                      <a:r>
                        <a:rPr lang="en-US" b="0" dirty="0" smtClean="0">
                          <a:solidFill>
                            <a:srgbClr val="002060"/>
                          </a:solidFill>
                          <a:latin typeface="Comic Sans MS" pitchFamily="66" charset="0"/>
                        </a:rPr>
                        <a:t>16.0</a:t>
                      </a:r>
                    </a:p>
                    <a:p>
                      <a:pPr algn="ctr"/>
                      <a:r>
                        <a:rPr kumimoji="0" lang="en-US" sz="1400" b="0" kern="1200" dirty="0" smtClean="0">
                          <a:solidFill>
                            <a:srgbClr val="002060"/>
                          </a:solidFill>
                          <a:latin typeface="Comic Sans MS" pitchFamily="66" charset="0"/>
                          <a:ea typeface="+mn-ea"/>
                          <a:cs typeface="+mn-cs"/>
                        </a:rPr>
                        <a:t>N=177</a:t>
                      </a:r>
                    </a:p>
                  </a:txBody>
                  <a:tcPr anchor="ctr">
                    <a:solidFill>
                      <a:schemeClr val="bg1"/>
                    </a:solidFill>
                  </a:tcPr>
                </a:tc>
                <a:tc>
                  <a:txBody>
                    <a:bodyPr/>
                    <a:lstStyle/>
                    <a:p>
                      <a:pPr algn="ctr"/>
                      <a:r>
                        <a:rPr lang="en-US" b="0" dirty="0" smtClean="0">
                          <a:solidFill>
                            <a:srgbClr val="002060"/>
                          </a:solidFill>
                          <a:latin typeface="Comic Sans MS" pitchFamily="66" charset="0"/>
                        </a:rPr>
                        <a:t>.089</a:t>
                      </a:r>
                      <a:endParaRPr lang="en-US" b="0" dirty="0">
                        <a:solidFill>
                          <a:srgbClr val="002060"/>
                        </a:solidFill>
                        <a:latin typeface="Comic Sans MS" pitchFamily="66" charset="0"/>
                      </a:endParaRPr>
                    </a:p>
                  </a:txBody>
                  <a:tcPr anchor="ctr">
                    <a:solidFill>
                      <a:schemeClr val="bg1"/>
                    </a:solidFill>
                  </a:tcPr>
                </a:tc>
              </a:tr>
            </a:tbl>
          </a:graphicData>
        </a:graphic>
      </p:graphicFrame>
      <p:sp>
        <p:nvSpPr>
          <p:cNvPr id="6" name="TextBox 5"/>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extLst>
      <p:ext uri="{BB962C8B-B14F-4D97-AF65-F5344CB8AC3E}">
        <p14:creationId xmlns:p14="http://schemas.microsoft.com/office/powerpoint/2010/main" val="1022521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slide(fromBottom)">
                                      <p:cBhvr>
                                        <p:cTn id="7" dur="500"/>
                                        <p:tgtEl>
                                          <p:spTgt spid="4096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7650">
                                            <p:txEl>
                                              <p:pRg st="0" end="0"/>
                                            </p:txEl>
                                          </p:spTgt>
                                        </p:tgtEl>
                                        <p:attrNameLst>
                                          <p:attrName>style.visibility</p:attrName>
                                        </p:attrNameLst>
                                      </p:cBhvr>
                                      <p:to>
                                        <p:strVal val="visible"/>
                                      </p:to>
                                    </p:set>
                                    <p:animEffect transition="in" filter="slide(fromBottom)">
                                      <p:cBhvr>
                                        <p:cTn id="11" dur="1000"/>
                                        <p:tgtEl>
                                          <p:spTgt spid="27650">
                                            <p:txEl>
                                              <p:pRg st="0" end="0"/>
                                            </p:txEl>
                                          </p:spTgt>
                                        </p:tgtEl>
                                      </p:cBhvr>
                                    </p:animEffect>
                                  </p:childTnLst>
                                </p:cTn>
                              </p:par>
                            </p:childTnLst>
                          </p:cTn>
                        </p:par>
                        <p:par>
                          <p:cTn id="12" fill="hold">
                            <p:stCondLst>
                              <p:cond delay="1500"/>
                            </p:stCondLst>
                            <p:childTnLst>
                              <p:par>
                                <p:cTn id="13" presetID="12" presetClass="entr" presetSubtype="4" fill="hold" nodeType="afterEffect">
                                  <p:stCondLst>
                                    <p:cond delay="0"/>
                                  </p:stCondLst>
                                  <p:childTnLst>
                                    <p:set>
                                      <p:cBhvr>
                                        <p:cTn id="14" dur="1" fill="hold">
                                          <p:stCondLst>
                                            <p:cond delay="0"/>
                                          </p:stCondLst>
                                        </p:cTn>
                                        <p:tgtEl>
                                          <p:spTgt spid="27650">
                                            <p:txEl>
                                              <p:pRg st="1" end="1"/>
                                            </p:txEl>
                                          </p:spTgt>
                                        </p:tgtEl>
                                        <p:attrNameLst>
                                          <p:attrName>style.visibility</p:attrName>
                                        </p:attrNameLst>
                                      </p:cBhvr>
                                      <p:to>
                                        <p:strVal val="visible"/>
                                      </p:to>
                                    </p:set>
                                    <p:animEffect transition="in" filter="slide(fromBottom)">
                                      <p:cBhvr>
                                        <p:cTn id="15" dur="1000"/>
                                        <p:tgtEl>
                                          <p:spTgt spid="27650">
                                            <p:txEl>
                                              <p:pRg st="1" end="1"/>
                                            </p:txEl>
                                          </p:spTgt>
                                        </p:tgtEl>
                                      </p:cBhvr>
                                    </p:animEffect>
                                  </p:childTnLst>
                                </p:cTn>
                              </p:par>
                            </p:childTnLst>
                          </p:cTn>
                        </p:par>
                        <p:par>
                          <p:cTn id="16" fill="hold">
                            <p:stCondLst>
                              <p:cond delay="2500"/>
                            </p:stCondLst>
                            <p:childTnLst>
                              <p:par>
                                <p:cTn id="17" presetID="12" presetClass="entr" presetSubtype="4" fill="hold" nodeType="afterEffect">
                                  <p:stCondLst>
                                    <p:cond delay="0"/>
                                  </p:stCondLst>
                                  <p:childTnLst>
                                    <p:set>
                                      <p:cBhvr>
                                        <p:cTn id="18" dur="1" fill="hold">
                                          <p:stCondLst>
                                            <p:cond delay="0"/>
                                          </p:stCondLst>
                                        </p:cTn>
                                        <p:tgtEl>
                                          <p:spTgt spid="27650">
                                            <p:txEl>
                                              <p:pRg st="2" end="2"/>
                                            </p:txEl>
                                          </p:spTgt>
                                        </p:tgtEl>
                                        <p:attrNameLst>
                                          <p:attrName>style.visibility</p:attrName>
                                        </p:attrNameLst>
                                      </p:cBhvr>
                                      <p:to>
                                        <p:strVal val="visible"/>
                                      </p:to>
                                    </p:set>
                                    <p:animEffect transition="in" filter="slide(fromBottom)">
                                      <p:cBhvr>
                                        <p:cTn id="19" dur="1000"/>
                                        <p:tgtEl>
                                          <p:spTgt spid="27650">
                                            <p:txEl>
                                              <p:pRg st="2" end="2"/>
                                            </p:txEl>
                                          </p:spTgt>
                                        </p:tgtEl>
                                      </p:cBhvr>
                                    </p:animEffect>
                                  </p:childTnLst>
                                </p:cTn>
                              </p:par>
                            </p:childTnLst>
                          </p:cTn>
                        </p:par>
                        <p:par>
                          <p:cTn id="20" fill="hold">
                            <p:stCondLst>
                              <p:cond delay="3500"/>
                            </p:stCondLst>
                            <p:childTnLst>
                              <p:par>
                                <p:cTn id="21" presetID="12" presetClass="entr" presetSubtype="4" fill="hold" nodeType="afterEffect">
                                  <p:stCondLst>
                                    <p:cond delay="0"/>
                                  </p:stCondLst>
                                  <p:childTnLst>
                                    <p:set>
                                      <p:cBhvr>
                                        <p:cTn id="22" dur="1" fill="hold">
                                          <p:stCondLst>
                                            <p:cond delay="0"/>
                                          </p:stCondLst>
                                        </p:cTn>
                                        <p:tgtEl>
                                          <p:spTgt spid="27650">
                                            <p:txEl>
                                              <p:pRg st="3" end="3"/>
                                            </p:txEl>
                                          </p:spTgt>
                                        </p:tgtEl>
                                        <p:attrNameLst>
                                          <p:attrName>style.visibility</p:attrName>
                                        </p:attrNameLst>
                                      </p:cBhvr>
                                      <p:to>
                                        <p:strVal val="visible"/>
                                      </p:to>
                                    </p:set>
                                    <p:animEffect transition="in" filter="slide(fromBottom)">
                                      <p:cBhvr>
                                        <p:cTn id="23" dur="1000"/>
                                        <p:tgtEl>
                                          <p:spTgt spid="27650">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457200" y="0"/>
            <a:ext cx="8229600" cy="1020763"/>
          </a:xfrm>
        </p:spPr>
        <p:txBody>
          <a:bodyPr>
            <a:normAutofit/>
          </a:bodyPr>
          <a:lstStyle/>
          <a:p>
            <a:pPr eaLnBrk="1" fontAlgn="auto" hangingPunct="1">
              <a:spcAft>
                <a:spcPts val="0"/>
              </a:spcAft>
              <a:defRPr/>
            </a:pPr>
            <a:r>
              <a:rPr lang="en-US" dirty="0" smtClean="0">
                <a:solidFill>
                  <a:srgbClr val="000099"/>
                </a:solidFill>
                <a:effectLst>
                  <a:outerShdw blurRad="38100" dist="38100" dir="2700000" algn="tl">
                    <a:srgbClr val="000000">
                      <a:alpha val="43137"/>
                    </a:srgbClr>
                  </a:outerShdw>
                </a:effectLst>
                <a:latin typeface="Comic Sans MS" pitchFamily="66" charset="0"/>
              </a:rPr>
              <a:t>Math Proficiency - Elementary</a:t>
            </a:r>
          </a:p>
        </p:txBody>
      </p:sp>
      <p:graphicFrame>
        <p:nvGraphicFramePr>
          <p:cNvPr id="5" name="Table 4"/>
          <p:cNvGraphicFramePr>
            <a:graphicFrameLocks noGrp="1"/>
          </p:cNvGraphicFramePr>
          <p:nvPr>
            <p:extLst/>
          </p:nvPr>
        </p:nvGraphicFramePr>
        <p:xfrm>
          <a:off x="533400" y="2743200"/>
          <a:ext cx="7924800" cy="3352798"/>
        </p:xfrm>
        <a:graphic>
          <a:graphicData uri="http://schemas.openxmlformats.org/drawingml/2006/table">
            <a:tbl>
              <a:tblPr firstRow="1" bandRow="1">
                <a:tableStyleId>{5C22544A-7EE6-4342-B048-85BDC9FD1C3A}</a:tableStyleId>
              </a:tblPr>
              <a:tblGrid>
                <a:gridCol w="2139696"/>
                <a:gridCol w="2377440"/>
                <a:gridCol w="1910757"/>
                <a:gridCol w="1496907"/>
              </a:tblGrid>
              <a:tr h="691370">
                <a:tc>
                  <a:txBody>
                    <a:bodyPr/>
                    <a:lstStyle/>
                    <a:p>
                      <a:pPr algn="ctr"/>
                      <a:r>
                        <a:rPr lang="en-US" i="1" dirty="0" smtClean="0">
                          <a:latin typeface="Comic Sans MS" pitchFamily="66" charset="0"/>
                        </a:rPr>
                        <a:t>MCA Math</a:t>
                      </a:r>
                    </a:p>
                    <a:p>
                      <a:pPr algn="ctr"/>
                      <a:r>
                        <a:rPr lang="en-US" i="1" dirty="0" smtClean="0">
                          <a:latin typeface="Comic Sans MS" pitchFamily="66" charset="0"/>
                        </a:rPr>
                        <a:t>Proficiency</a:t>
                      </a:r>
                    </a:p>
                  </a:txBody>
                  <a:tcPr anchor="ctr">
                    <a:solidFill>
                      <a:srgbClr val="002060">
                        <a:alpha val="75000"/>
                      </a:srgbClr>
                    </a:solidFill>
                  </a:tcPr>
                </a:tc>
                <a:tc>
                  <a:txBody>
                    <a:bodyPr/>
                    <a:lstStyle/>
                    <a:p>
                      <a:pPr algn="ctr"/>
                      <a:r>
                        <a:rPr lang="en-US" dirty="0" smtClean="0">
                          <a:latin typeface="Comic Sans MS" pitchFamily="66" charset="0"/>
                        </a:rPr>
                        <a:t>Co-Taught</a:t>
                      </a:r>
                      <a:endParaRPr lang="en-US" dirty="0">
                        <a:latin typeface="Comic Sans MS" pitchFamily="66" charset="0"/>
                      </a:endParaRPr>
                    </a:p>
                  </a:txBody>
                  <a:tcPr anchor="ctr">
                    <a:solidFill>
                      <a:srgbClr val="002060">
                        <a:alpha val="75000"/>
                      </a:srgbClr>
                    </a:solidFill>
                  </a:tcPr>
                </a:tc>
                <a:tc>
                  <a:txBody>
                    <a:bodyPr/>
                    <a:lstStyle/>
                    <a:p>
                      <a:pPr algn="ctr"/>
                      <a:r>
                        <a:rPr lang="en-US" dirty="0" smtClean="0">
                          <a:latin typeface="Comic Sans MS" pitchFamily="66" charset="0"/>
                        </a:rPr>
                        <a:t>Not </a:t>
                      </a:r>
                    </a:p>
                    <a:p>
                      <a:pPr algn="ctr"/>
                      <a:r>
                        <a:rPr lang="en-US" dirty="0" smtClean="0">
                          <a:latin typeface="Comic Sans MS" pitchFamily="66" charset="0"/>
                        </a:rPr>
                        <a:t>Co-Taught</a:t>
                      </a:r>
                      <a:endParaRPr lang="en-US" dirty="0">
                        <a:latin typeface="Comic Sans MS" pitchFamily="66" charset="0"/>
                      </a:endParaRPr>
                    </a:p>
                  </a:txBody>
                  <a:tcPr anchor="ctr">
                    <a:solidFill>
                      <a:srgbClr val="002060">
                        <a:alpha val="75000"/>
                      </a:srgbClr>
                    </a:solidFill>
                  </a:tcPr>
                </a:tc>
                <a:tc>
                  <a:txBody>
                    <a:bodyPr/>
                    <a:lstStyle/>
                    <a:p>
                      <a:pPr algn="ctr"/>
                      <a:r>
                        <a:rPr lang="en-US" i="1" dirty="0" smtClean="0">
                          <a:latin typeface="Comic Sans MS" pitchFamily="66" charset="0"/>
                        </a:rPr>
                        <a:t>p</a:t>
                      </a:r>
                      <a:endParaRPr lang="en-US" i="1" dirty="0">
                        <a:latin typeface="Comic Sans MS" pitchFamily="66" charset="0"/>
                      </a:endParaRPr>
                    </a:p>
                  </a:txBody>
                  <a:tcPr anchor="ctr">
                    <a:solidFill>
                      <a:srgbClr val="002060">
                        <a:alpha val="75000"/>
                      </a:srgbClr>
                    </a:solidFill>
                  </a:tcPr>
                </a:tc>
              </a:tr>
              <a:tr h="6653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One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82.3%</a:t>
                      </a:r>
                    </a:p>
                    <a:p>
                      <a:pPr algn="ctr"/>
                      <a:r>
                        <a:rPr lang="en-US" sz="1400" b="0" dirty="0" smtClean="0">
                          <a:solidFill>
                            <a:srgbClr val="002060"/>
                          </a:solidFill>
                          <a:latin typeface="Comic Sans MS" pitchFamily="66" charset="0"/>
                        </a:rPr>
                        <a:t>N=317</a:t>
                      </a:r>
                      <a:endParaRPr lang="en-US" sz="1400" b="0" dirty="0">
                        <a:solidFill>
                          <a:srgbClr val="002060"/>
                        </a:solidFill>
                        <a:latin typeface="Comic Sans MS" pitchFamily="66" charset="0"/>
                      </a:endParaRP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75.3%</a:t>
                      </a:r>
                    </a:p>
                    <a:p>
                      <a:pPr algn="ctr"/>
                      <a:r>
                        <a:rPr kumimoji="0" lang="en-US" sz="1400" b="0" kern="1200" dirty="0" smtClean="0">
                          <a:solidFill>
                            <a:srgbClr val="002060"/>
                          </a:solidFill>
                          <a:latin typeface="Comic Sans MS" pitchFamily="66" charset="0"/>
                          <a:ea typeface="+mn-ea"/>
                          <a:cs typeface="+mn-cs"/>
                        </a:rPr>
                        <a:t>N=1032</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.009</a:t>
                      </a:r>
                      <a:endParaRPr lang="en-US" b="0" dirty="0">
                        <a:solidFill>
                          <a:srgbClr val="002060"/>
                        </a:solidFill>
                        <a:latin typeface="Comic Sans MS" pitchFamily="66" charset="0"/>
                      </a:endParaRPr>
                    </a:p>
                  </a:txBody>
                  <a:tcPr anchor="ctr">
                    <a:solidFill>
                      <a:schemeClr val="accent1">
                        <a:lumMod val="75000"/>
                        <a:alpha val="30000"/>
                      </a:schemeClr>
                    </a:solidFill>
                  </a:tcPr>
                </a:tc>
              </a:tr>
              <a:tr h="6653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Two</a:t>
                      </a:r>
                    </a:p>
                  </a:txBody>
                  <a:tcPr anchor="ctr">
                    <a:solidFill>
                      <a:schemeClr val="bg1"/>
                    </a:solidFill>
                  </a:tcPr>
                </a:tc>
                <a:tc>
                  <a:txBody>
                    <a:bodyPr/>
                    <a:lstStyle/>
                    <a:p>
                      <a:pPr algn="ctr"/>
                      <a:r>
                        <a:rPr lang="en-US" b="0" dirty="0" smtClean="0">
                          <a:solidFill>
                            <a:srgbClr val="002060"/>
                          </a:solidFill>
                          <a:latin typeface="Comic Sans MS" pitchFamily="66" charset="0"/>
                        </a:rPr>
                        <a:t>68.9%</a:t>
                      </a:r>
                    </a:p>
                    <a:p>
                      <a:pPr algn="ctr"/>
                      <a:r>
                        <a:rPr kumimoji="0" lang="en-US" sz="1400" b="0" kern="1200" dirty="0" smtClean="0">
                          <a:solidFill>
                            <a:srgbClr val="002060"/>
                          </a:solidFill>
                          <a:latin typeface="Comic Sans MS" pitchFamily="66" charset="0"/>
                          <a:ea typeface="+mn-ea"/>
                          <a:cs typeface="+mn-cs"/>
                        </a:rPr>
                        <a:t>N=524</a:t>
                      </a:r>
                    </a:p>
                  </a:txBody>
                  <a:tcPr anchor="ctr">
                    <a:solidFill>
                      <a:schemeClr val="bg1"/>
                    </a:solidFill>
                  </a:tcPr>
                </a:tc>
                <a:tc>
                  <a:txBody>
                    <a:bodyPr/>
                    <a:lstStyle/>
                    <a:p>
                      <a:pPr algn="ctr"/>
                      <a:r>
                        <a:rPr lang="en-US" b="0" dirty="0" smtClean="0">
                          <a:solidFill>
                            <a:srgbClr val="002060"/>
                          </a:solidFill>
                          <a:latin typeface="Comic Sans MS" pitchFamily="66" charset="0"/>
                        </a:rPr>
                        <a:t>64.1%</a:t>
                      </a:r>
                    </a:p>
                    <a:p>
                      <a:pPr algn="ctr"/>
                      <a:r>
                        <a:rPr kumimoji="0" lang="en-US" sz="1400" b="0" kern="1200" dirty="0" smtClean="0">
                          <a:solidFill>
                            <a:srgbClr val="002060"/>
                          </a:solidFill>
                          <a:latin typeface="Comic Sans MS" pitchFamily="66" charset="0"/>
                          <a:ea typeface="+mn-ea"/>
                          <a:cs typeface="+mn-cs"/>
                        </a:rPr>
                        <a:t>N=1831</a:t>
                      </a:r>
                    </a:p>
                  </a:txBody>
                  <a:tcPr anchor="ctr">
                    <a:solidFill>
                      <a:schemeClr val="bg1"/>
                    </a:solidFill>
                  </a:tcPr>
                </a:tc>
                <a:tc>
                  <a:txBody>
                    <a:bodyPr/>
                    <a:lstStyle/>
                    <a:p>
                      <a:pPr algn="ctr"/>
                      <a:r>
                        <a:rPr lang="en-US" b="0" dirty="0" smtClean="0">
                          <a:solidFill>
                            <a:srgbClr val="002060"/>
                          </a:solidFill>
                          <a:latin typeface="Comic Sans MS" pitchFamily="66" charset="0"/>
                        </a:rPr>
                        <a:t>.041</a:t>
                      </a:r>
                      <a:endParaRPr lang="en-US" b="0" dirty="0">
                        <a:solidFill>
                          <a:srgbClr val="002060"/>
                        </a:solidFill>
                        <a:latin typeface="Comic Sans MS" pitchFamily="66" charset="0"/>
                      </a:endParaRPr>
                    </a:p>
                  </a:txBody>
                  <a:tcPr anchor="ctr">
                    <a:solidFill>
                      <a:schemeClr val="bg1"/>
                    </a:solidFill>
                  </a:tcPr>
                </a:tc>
              </a:tr>
              <a:tr h="6653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Three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69.0%</a:t>
                      </a:r>
                    </a:p>
                    <a:p>
                      <a:pPr algn="ctr"/>
                      <a:r>
                        <a:rPr kumimoji="0" lang="en-US" sz="1400" b="0" kern="1200" dirty="0" smtClean="0">
                          <a:solidFill>
                            <a:srgbClr val="002060"/>
                          </a:solidFill>
                          <a:latin typeface="Comic Sans MS" pitchFamily="66" charset="0"/>
                          <a:ea typeface="+mn-ea"/>
                          <a:cs typeface="+mn-cs"/>
                        </a:rPr>
                        <a:t>N=364</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61.5%</a:t>
                      </a:r>
                    </a:p>
                    <a:p>
                      <a:pPr algn="ctr"/>
                      <a:r>
                        <a:rPr kumimoji="0" lang="en-US" sz="1400" b="0" kern="1200" dirty="0" smtClean="0">
                          <a:solidFill>
                            <a:srgbClr val="002060"/>
                          </a:solidFill>
                          <a:latin typeface="Comic Sans MS" pitchFamily="66" charset="0"/>
                          <a:ea typeface="+mn-ea"/>
                          <a:cs typeface="+mn-cs"/>
                        </a:rPr>
                        <a:t>N=1984</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.007</a:t>
                      </a:r>
                      <a:endParaRPr lang="en-US" b="0" dirty="0">
                        <a:solidFill>
                          <a:srgbClr val="002060"/>
                        </a:solidFill>
                        <a:latin typeface="Comic Sans MS" pitchFamily="66" charset="0"/>
                      </a:endParaRPr>
                    </a:p>
                  </a:txBody>
                  <a:tcPr anchor="ctr">
                    <a:solidFill>
                      <a:schemeClr val="accent1">
                        <a:lumMod val="75000"/>
                        <a:alpha val="30000"/>
                      </a:schemeClr>
                    </a:solidFill>
                  </a:tcPr>
                </a:tc>
              </a:tr>
              <a:tr h="6653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Four</a:t>
                      </a:r>
                    </a:p>
                  </a:txBody>
                  <a:tcPr anchor="ctr">
                    <a:solidFill>
                      <a:schemeClr val="bg1"/>
                    </a:solidFill>
                  </a:tcPr>
                </a:tc>
                <a:tc>
                  <a:txBody>
                    <a:bodyPr/>
                    <a:lstStyle/>
                    <a:p>
                      <a:pPr algn="ctr"/>
                      <a:r>
                        <a:rPr lang="en-US" b="0" dirty="0" smtClean="0">
                          <a:solidFill>
                            <a:srgbClr val="002060"/>
                          </a:solidFill>
                          <a:latin typeface="Comic Sans MS" pitchFamily="66" charset="0"/>
                        </a:rPr>
                        <a:t>74.5%</a:t>
                      </a:r>
                    </a:p>
                    <a:p>
                      <a:pPr algn="ctr"/>
                      <a:r>
                        <a:rPr kumimoji="0" lang="en-US" sz="1400" b="0" kern="1200" dirty="0" smtClean="0">
                          <a:solidFill>
                            <a:srgbClr val="002060"/>
                          </a:solidFill>
                          <a:latin typeface="Comic Sans MS" pitchFamily="66" charset="0"/>
                          <a:ea typeface="+mn-ea"/>
                          <a:cs typeface="+mn-cs"/>
                        </a:rPr>
                        <a:t>N=314</a:t>
                      </a:r>
                    </a:p>
                  </a:txBody>
                  <a:tcPr anchor="ctr">
                    <a:solidFill>
                      <a:schemeClr val="bg1"/>
                    </a:solidFill>
                  </a:tcPr>
                </a:tc>
                <a:tc>
                  <a:txBody>
                    <a:bodyPr/>
                    <a:lstStyle/>
                    <a:p>
                      <a:pPr algn="ctr"/>
                      <a:r>
                        <a:rPr lang="en-US" b="0" dirty="0" smtClean="0">
                          <a:solidFill>
                            <a:srgbClr val="002060"/>
                          </a:solidFill>
                          <a:latin typeface="Comic Sans MS" pitchFamily="66" charset="0"/>
                        </a:rPr>
                        <a:t>59.9%</a:t>
                      </a:r>
                    </a:p>
                    <a:p>
                      <a:pPr algn="ctr"/>
                      <a:r>
                        <a:rPr kumimoji="0" lang="en-US" sz="1400" b="0" kern="1200" dirty="0" smtClean="0">
                          <a:solidFill>
                            <a:srgbClr val="002060"/>
                          </a:solidFill>
                          <a:latin typeface="Comic Sans MS" pitchFamily="66" charset="0"/>
                          <a:ea typeface="+mn-ea"/>
                          <a:cs typeface="+mn-cs"/>
                        </a:rPr>
                        <a:t>N=2217</a:t>
                      </a:r>
                    </a:p>
                  </a:txBody>
                  <a:tcPr anchor="ctr">
                    <a:solidFill>
                      <a:schemeClr val="bg1"/>
                    </a:solidFill>
                  </a:tcPr>
                </a:tc>
                <a:tc>
                  <a:txBody>
                    <a:bodyPr/>
                    <a:lstStyle/>
                    <a:p>
                      <a:pPr algn="ctr"/>
                      <a:r>
                        <a:rPr lang="en-US" b="0" dirty="0" smtClean="0">
                          <a:solidFill>
                            <a:srgbClr val="002060"/>
                          </a:solidFill>
                          <a:latin typeface="Comic Sans MS" pitchFamily="66" charset="0"/>
                        </a:rPr>
                        <a:t>&lt;.001</a:t>
                      </a:r>
                      <a:endParaRPr lang="en-US" b="0" dirty="0">
                        <a:solidFill>
                          <a:srgbClr val="002060"/>
                        </a:solidFill>
                        <a:latin typeface="Comic Sans MS" pitchFamily="66" charset="0"/>
                      </a:endParaRPr>
                    </a:p>
                  </a:txBody>
                  <a:tcPr anchor="ctr">
                    <a:solidFill>
                      <a:schemeClr val="bg1"/>
                    </a:solidFill>
                  </a:tcPr>
                </a:tc>
              </a:tr>
            </a:tbl>
          </a:graphicData>
        </a:graphic>
      </p:graphicFrame>
      <p:sp>
        <p:nvSpPr>
          <p:cNvPr id="7" name="TextBox 6"/>
          <p:cNvSpPr txBox="1"/>
          <p:nvPr/>
        </p:nvSpPr>
        <p:spPr>
          <a:xfrm>
            <a:off x="609600" y="1143000"/>
            <a:ext cx="7696200" cy="1200329"/>
          </a:xfrm>
          <a:prstGeom prst="rect">
            <a:avLst/>
          </a:prstGeom>
          <a:noFill/>
        </p:spPr>
        <p:txBody>
          <a:bodyPr wrap="square" rtlCol="0">
            <a:spAutoFit/>
          </a:bodyPr>
          <a:lstStyle/>
          <a:p>
            <a:pPr marL="223838" indent="-223838" eaLnBrk="1" hangingPunct="1">
              <a:buFont typeface="Arial" pitchFamily="34" charset="0"/>
              <a:buChar char="•"/>
            </a:pPr>
            <a:r>
              <a:rPr lang="en-US" sz="2400" dirty="0" smtClean="0">
                <a:solidFill>
                  <a:srgbClr val="002060"/>
                </a:solidFill>
              </a:rPr>
              <a:t>Minnesota Comprehensive Assessment</a:t>
            </a:r>
          </a:p>
          <a:p>
            <a:pPr marL="223838" indent="-223838" eaLnBrk="1" hangingPunct="1">
              <a:buFont typeface="Arial" pitchFamily="34" charset="0"/>
              <a:buChar char="•"/>
            </a:pPr>
            <a:r>
              <a:rPr lang="en-US" sz="2400" dirty="0" smtClean="0">
                <a:solidFill>
                  <a:srgbClr val="002060"/>
                </a:solidFill>
              </a:rPr>
              <a:t>NCLB Approved proficiency test for Minnesota</a:t>
            </a:r>
          </a:p>
          <a:p>
            <a:pPr marL="223838" indent="-223838" eaLnBrk="1" hangingPunct="1">
              <a:buFont typeface="Arial" pitchFamily="34" charset="0"/>
              <a:buChar char="•"/>
            </a:pPr>
            <a:r>
              <a:rPr lang="en-US" sz="2400" dirty="0" smtClean="0">
                <a:solidFill>
                  <a:srgbClr val="002060"/>
                </a:solidFill>
              </a:rPr>
              <a:t>Statistically significant findings in all four years</a:t>
            </a:r>
          </a:p>
        </p:txBody>
      </p:sp>
      <p:sp>
        <p:nvSpPr>
          <p:cNvPr id="6" name="TextBox 5"/>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extLst>
      <p:ext uri="{BB962C8B-B14F-4D97-AF65-F5344CB8AC3E}">
        <p14:creationId xmlns:p14="http://schemas.microsoft.com/office/powerpoint/2010/main" val="266093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slide(fromBottom)">
                                      <p:cBhvr>
                                        <p:cTn id="7" dur="500"/>
                                        <p:tgtEl>
                                          <p:spTgt spid="4198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1000"/>
                                        <p:tgtEl>
                                          <p:spTgt spid="7">
                                            <p:txEl>
                                              <p:pRg st="1" end="1"/>
                                            </p:txEl>
                                          </p:spTgt>
                                        </p:tgtEl>
                                      </p:cBhvr>
                                    </p:animEffect>
                                    <p:anim calcmode="lin" valueType="num">
                                      <p:cBhvr>
                                        <p:cTn id="1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nodeType="after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1000"/>
                                        <p:tgtEl>
                                          <p:spTgt spid="7">
                                            <p:txEl>
                                              <p:pRg st="2" end="2"/>
                                            </p:txEl>
                                          </p:spTgt>
                                        </p:tgtEl>
                                      </p:cBhvr>
                                    </p:animEffect>
                                    <p:anim calcmode="lin" valueType="num">
                                      <p:cBhvr>
                                        <p:cTn id="24"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8" name="Rectangle 1"/>
          <p:cNvSpPr>
            <a:spLocks noChangeArrowheads="1"/>
          </p:cNvSpPr>
          <p:nvPr/>
        </p:nvSpPr>
        <p:spPr bwMode="auto">
          <a:xfrm>
            <a:off x="304800" y="550863"/>
            <a:ext cx="8458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000" b="1" dirty="0">
                <a:ln>
                  <a:solidFill>
                    <a:srgbClr val="8142CE"/>
                  </a:solidFill>
                </a:ln>
                <a:latin typeface="Comic Sans MS" panose="030F0702030302020204" pitchFamily="66" charset="0"/>
              </a:rPr>
              <a:t>Short History Of Co-Teaching</a:t>
            </a:r>
            <a:endParaRPr lang="en-US" altLang="en-US" sz="4000" b="1" dirty="0">
              <a:ln>
                <a:solidFill>
                  <a:srgbClr val="8142CE"/>
                </a:solidFill>
              </a:ln>
            </a:endParaRPr>
          </a:p>
        </p:txBody>
      </p:sp>
      <p:sp>
        <p:nvSpPr>
          <p:cNvPr id="3" name="Rectangle 3"/>
          <p:cNvSpPr txBox="1">
            <a:spLocks noChangeArrowheads="1"/>
          </p:cNvSpPr>
          <p:nvPr/>
        </p:nvSpPr>
        <p:spPr>
          <a:xfrm>
            <a:off x="609600" y="1258749"/>
            <a:ext cx="8243887" cy="51323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65088" lvl="1" indent="-19050" fontAlgn="auto">
              <a:spcBef>
                <a:spcPts val="0"/>
              </a:spcBef>
              <a:spcAft>
                <a:spcPts val="0"/>
              </a:spcAft>
              <a:buFont typeface="Arial" panose="020B0604020202020204" pitchFamily="34" charset="0"/>
              <a:buNone/>
              <a:defRPr/>
            </a:pPr>
            <a:r>
              <a:rPr lang="en-US" b="1" dirty="0" smtClean="0">
                <a:latin typeface="Comic Sans MS" pitchFamily="66" charset="0"/>
              </a:rPr>
              <a:t>Started in Special Education!</a:t>
            </a:r>
          </a:p>
          <a:p>
            <a:pPr marL="65088" lvl="1" indent="-19050" fontAlgn="auto">
              <a:spcBef>
                <a:spcPts val="0"/>
              </a:spcBef>
              <a:spcAft>
                <a:spcPts val="0"/>
              </a:spcAft>
              <a:buFont typeface="Arial" panose="020B0604020202020204" pitchFamily="34" charset="0"/>
              <a:buNone/>
              <a:defRPr/>
            </a:pPr>
            <a:endParaRPr lang="en-US" sz="1000" b="1" dirty="0" smtClean="0">
              <a:latin typeface="Comic Sans MS" pitchFamily="66" charset="0"/>
            </a:endParaRPr>
          </a:p>
          <a:p>
            <a:pPr marL="65088" lvl="1" indent="-19050" fontAlgn="auto">
              <a:spcBef>
                <a:spcPts val="0"/>
              </a:spcBef>
              <a:spcAft>
                <a:spcPts val="0"/>
              </a:spcAft>
              <a:buFont typeface="Arial" panose="020B0604020202020204" pitchFamily="34" charset="0"/>
              <a:buNone/>
              <a:defRPr/>
            </a:pPr>
            <a:r>
              <a:rPr lang="en-US" b="1" dirty="0" smtClean="0">
                <a:latin typeface="Comic Sans MS" pitchFamily="66" charset="0"/>
              </a:rPr>
              <a:t>PL94-142  (Now IDEA) – Least Restrictive Environment</a:t>
            </a:r>
          </a:p>
          <a:p>
            <a:pPr marL="65088" lvl="1" indent="-19050" fontAlgn="auto">
              <a:spcBef>
                <a:spcPts val="0"/>
              </a:spcBef>
              <a:spcAft>
                <a:spcPts val="0"/>
              </a:spcAft>
              <a:buFont typeface="Arial" panose="020B0604020202020204" pitchFamily="34" charset="0"/>
              <a:buNone/>
              <a:defRPr/>
            </a:pPr>
            <a:endParaRPr lang="en-US" sz="1000" b="1" dirty="0" smtClean="0">
              <a:latin typeface="Comic Sans MS" pitchFamily="66" charset="0"/>
            </a:endParaRPr>
          </a:p>
          <a:p>
            <a:pPr marL="65088" lvl="3" indent="-19050" fontAlgn="auto">
              <a:spcBef>
                <a:spcPts val="0"/>
              </a:spcBef>
              <a:spcAft>
                <a:spcPts val="0"/>
              </a:spcAft>
              <a:buFont typeface="Arial" panose="020B0604020202020204" pitchFamily="34" charset="0"/>
              <a:buNone/>
              <a:defRPr/>
            </a:pPr>
            <a:r>
              <a:rPr lang="en-US" sz="2800" b="1" dirty="0" smtClean="0">
                <a:latin typeface="Comic Sans MS" pitchFamily="66" charset="0"/>
              </a:rPr>
              <a:t>SPED and General ED teacher needed to work together</a:t>
            </a:r>
          </a:p>
          <a:p>
            <a:pPr marL="65088" lvl="3" indent="-19050" fontAlgn="auto">
              <a:spcBef>
                <a:spcPts val="0"/>
              </a:spcBef>
              <a:spcAft>
                <a:spcPts val="0"/>
              </a:spcAft>
              <a:buFont typeface="Arial" panose="020B0604020202020204" pitchFamily="34" charset="0"/>
              <a:buNone/>
              <a:defRPr/>
            </a:pPr>
            <a:endParaRPr lang="en-US" sz="1000" b="1" dirty="0" smtClean="0">
              <a:latin typeface="Comic Sans MS" pitchFamily="66" charset="0"/>
            </a:endParaRPr>
          </a:p>
          <a:p>
            <a:pPr marL="65088" lvl="3" indent="-19050" fontAlgn="auto">
              <a:spcBef>
                <a:spcPts val="0"/>
              </a:spcBef>
              <a:spcAft>
                <a:spcPts val="0"/>
              </a:spcAft>
              <a:buFont typeface="Arial" panose="020B0604020202020204" pitchFamily="34" charset="0"/>
              <a:buNone/>
              <a:defRPr/>
            </a:pPr>
            <a:r>
              <a:rPr lang="en-US" sz="2800" b="1" dirty="0" smtClean="0">
                <a:latin typeface="Comic Sans MS" pitchFamily="66" charset="0"/>
              </a:rPr>
              <a:t>1995</a:t>
            </a:r>
            <a:r>
              <a:rPr lang="en-US" sz="2800" b="1" spc="-300" dirty="0" smtClean="0">
                <a:latin typeface="Comic Sans MS" pitchFamily="66" charset="0"/>
              </a:rPr>
              <a:t> – </a:t>
            </a:r>
            <a:r>
              <a:rPr lang="en-US" sz="2800" b="1" dirty="0" smtClean="0">
                <a:latin typeface="Comic Sans MS" pitchFamily="66" charset="0"/>
              </a:rPr>
              <a:t>Cook/Friend</a:t>
            </a:r>
            <a:r>
              <a:rPr lang="en-US" sz="2800" b="1" spc="-150" dirty="0" smtClean="0">
                <a:latin typeface="Comic Sans MS" pitchFamily="66" charset="0"/>
              </a:rPr>
              <a:t> - </a:t>
            </a:r>
            <a:r>
              <a:rPr lang="en-US" sz="2800" b="1" dirty="0" smtClean="0">
                <a:latin typeface="Comic Sans MS" pitchFamily="66" charset="0"/>
              </a:rPr>
              <a:t>models of co-teaching</a:t>
            </a:r>
          </a:p>
          <a:p>
            <a:pPr marL="65088" lvl="3" indent="-19050" fontAlgn="auto">
              <a:spcBef>
                <a:spcPts val="0"/>
              </a:spcBef>
              <a:spcAft>
                <a:spcPts val="0"/>
              </a:spcAft>
              <a:buFont typeface="Arial" panose="020B0604020202020204" pitchFamily="34" charset="0"/>
              <a:buNone/>
              <a:defRPr/>
            </a:pPr>
            <a:endParaRPr lang="en-US" sz="1000" b="1" dirty="0" smtClean="0">
              <a:latin typeface="Comic Sans MS" pitchFamily="66" charset="0"/>
            </a:endParaRPr>
          </a:p>
          <a:p>
            <a:pPr marL="65088" lvl="2" indent="-19050" fontAlgn="auto">
              <a:spcBef>
                <a:spcPts val="0"/>
              </a:spcBef>
              <a:spcAft>
                <a:spcPts val="0"/>
              </a:spcAft>
              <a:buFont typeface="Arial" panose="020B0604020202020204" pitchFamily="34" charset="0"/>
              <a:buNone/>
              <a:defRPr/>
            </a:pPr>
            <a:r>
              <a:rPr lang="en-US" sz="2800" b="1" dirty="0" smtClean="0">
                <a:latin typeface="Comic Sans MS" pitchFamily="66" charset="0"/>
              </a:rPr>
              <a:t>ELL, Title I, Student Teaching, Content</a:t>
            </a:r>
          </a:p>
          <a:p>
            <a:pPr marL="65088" lvl="2" indent="-19050" fontAlgn="auto">
              <a:spcBef>
                <a:spcPts val="0"/>
              </a:spcBef>
              <a:spcAft>
                <a:spcPts val="0"/>
              </a:spcAft>
              <a:buFont typeface="Arial" panose="020B0604020202020204" pitchFamily="34" charset="0"/>
              <a:buNone/>
              <a:defRPr/>
            </a:pPr>
            <a:r>
              <a:rPr lang="en-US" sz="2800" b="1" dirty="0" smtClean="0">
                <a:latin typeface="Comic Sans MS" pitchFamily="66" charset="0"/>
              </a:rPr>
              <a:t>New NCLB changes – applicable to meet all student needs.</a:t>
            </a:r>
          </a:p>
          <a:p>
            <a:pPr marL="65088" lvl="2" indent="-19050" fontAlgn="auto">
              <a:spcBef>
                <a:spcPts val="0"/>
              </a:spcBef>
              <a:spcAft>
                <a:spcPts val="0"/>
              </a:spcAft>
              <a:buFont typeface="Arial" panose="020B0604020202020204" pitchFamily="34" charset="0"/>
              <a:buNone/>
              <a:defRPr/>
            </a:pPr>
            <a:endParaRPr lang="en-US" sz="800" b="1" dirty="0" smtClean="0">
              <a:latin typeface="Comic Sans MS" pitchFamily="66" charset="0"/>
            </a:endParaRPr>
          </a:p>
          <a:p>
            <a:pPr marL="65088" lvl="2" indent="-19050" fontAlgn="auto">
              <a:spcBef>
                <a:spcPts val="0"/>
              </a:spcBef>
              <a:spcAft>
                <a:spcPts val="0"/>
              </a:spcAft>
              <a:buFont typeface="Arial" panose="020B0604020202020204" pitchFamily="34" charset="0"/>
              <a:buNone/>
              <a:defRPr/>
            </a:pPr>
            <a:r>
              <a:rPr lang="en-US" sz="2800" b="1" dirty="0" smtClean="0">
                <a:latin typeface="Comic Sans MS" pitchFamily="66" charset="0"/>
              </a:rPr>
              <a:t>Now ESSA</a:t>
            </a:r>
          </a:p>
        </p:txBody>
      </p:sp>
      <p:sp>
        <p:nvSpPr>
          <p:cNvPr id="4"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par>
                          <p:cTn id="10" fill="hold" nodeType="afterGroup">
                            <p:stCondLst>
                              <p:cond delay="1000"/>
                            </p:stCondLst>
                            <p:childTnLst>
                              <p:par>
                                <p:cTn id="11" presetID="29"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2" end="2"/>
                                            </p:txEl>
                                          </p:spTgt>
                                        </p:tgtEl>
                                      </p:cBhvr>
                                    </p:animEffect>
                                  </p:childTnLst>
                                </p:cTn>
                              </p:par>
                            </p:childTnLst>
                          </p:cTn>
                        </p:par>
                        <p:par>
                          <p:cTn id="16" fill="hold" nodeType="afterGroup">
                            <p:stCondLst>
                              <p:cond delay="2000"/>
                            </p:stCondLst>
                            <p:childTnLst>
                              <p:par>
                                <p:cTn id="17" presetID="29"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4" end="4"/>
                                            </p:txEl>
                                          </p:spTgt>
                                        </p:tgtEl>
                                      </p:cBhvr>
                                    </p:animEffect>
                                  </p:childTnLst>
                                </p:cTn>
                              </p:par>
                            </p:childTnLst>
                          </p:cTn>
                        </p:par>
                        <p:par>
                          <p:cTn id="22" fill="hold" nodeType="afterGroup">
                            <p:stCondLst>
                              <p:cond delay="3000"/>
                            </p:stCondLst>
                            <p:childTnLst>
                              <p:par>
                                <p:cTn id="23" presetID="29" presetClass="entr" presetSubtype="0" fill="hold" nodeType="after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p:cTn id="25"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6" end="6"/>
                                            </p:txEl>
                                          </p:spTgt>
                                        </p:tgtEl>
                                      </p:cBhvr>
                                    </p:animEffect>
                                  </p:childTnLst>
                                </p:cTn>
                              </p:par>
                            </p:childTnLst>
                          </p:cTn>
                        </p:par>
                        <p:par>
                          <p:cTn id="28" fill="hold" nodeType="afterGroup">
                            <p:stCondLst>
                              <p:cond delay="4000"/>
                            </p:stCondLst>
                            <p:childTnLst>
                              <p:par>
                                <p:cTn id="29" presetID="29" presetClass="entr" presetSubtype="0" fill="hold"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p:cTn id="31"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8" end="8"/>
                                            </p:txEl>
                                          </p:spTgt>
                                        </p:tgtEl>
                                      </p:cBhvr>
                                    </p:animEffect>
                                  </p:childTnLst>
                                </p:cTn>
                              </p:par>
                            </p:childTnLst>
                          </p:cTn>
                        </p:par>
                        <p:par>
                          <p:cTn id="34" fill="hold" nodeType="afterGroup">
                            <p:stCondLst>
                              <p:cond delay="5000"/>
                            </p:stCondLst>
                            <p:childTnLst>
                              <p:par>
                                <p:cTn id="35" presetID="29" presetClass="entr" presetSubtype="0" fill="hold" nodeType="after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p:cTn id="37" dur="10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38" dur="1000" fill="hold"/>
                                        <p:tgtEl>
                                          <p:spTgt spid="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
                                            <p:txEl>
                                              <p:pRg st="9" end="9"/>
                                            </p:txEl>
                                          </p:spTgt>
                                        </p:tgtEl>
                                      </p:cBhvr>
                                    </p:animEffect>
                                  </p:childTnLst>
                                </p:cTn>
                              </p:par>
                            </p:childTnLst>
                          </p:cTn>
                        </p:par>
                        <p:par>
                          <p:cTn id="40" fill="hold" nodeType="afterGroup">
                            <p:stCondLst>
                              <p:cond delay="6000"/>
                            </p:stCondLst>
                            <p:childTnLst>
                              <p:par>
                                <p:cTn id="41" presetID="29" presetClass="entr" presetSubtype="0" fill="hold" nodeType="after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 calcmode="lin" valueType="num">
                                      <p:cBhvr>
                                        <p:cTn id="43" dur="1000" fill="hold"/>
                                        <p:tgtEl>
                                          <p:spTgt spid="3">
                                            <p:txEl>
                                              <p:pRg st="11" end="11"/>
                                            </p:txEl>
                                          </p:spTgt>
                                        </p:tgtEl>
                                        <p:attrNameLst>
                                          <p:attrName>ppt_x</p:attrName>
                                        </p:attrNameLst>
                                      </p:cBhvr>
                                      <p:tavLst>
                                        <p:tav tm="0">
                                          <p:val>
                                            <p:strVal val="#ppt_x-.2"/>
                                          </p:val>
                                        </p:tav>
                                        <p:tav tm="100000">
                                          <p:val>
                                            <p:strVal val="#ppt_x"/>
                                          </p:val>
                                        </p:tav>
                                      </p:tavLst>
                                    </p:anim>
                                    <p:anim calcmode="lin" valueType="num">
                                      <p:cBhvr>
                                        <p:cTn id="44" dur="1000" fill="hold"/>
                                        <p:tgtEl>
                                          <p:spTgt spid="3">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Object 4"/>
          <p:cNvGraphicFramePr>
            <a:graphicFrameLocks noChangeAspect="1"/>
          </p:cNvGraphicFramePr>
          <p:nvPr>
            <p:extLst>
              <p:ext uri="{D42A27DB-BD31-4B8C-83A1-F6EECF244321}">
                <p14:modId xmlns:p14="http://schemas.microsoft.com/office/powerpoint/2010/main" val="3470589412"/>
              </p:ext>
            </p:extLst>
          </p:nvPr>
        </p:nvGraphicFramePr>
        <p:xfrm>
          <a:off x="50800" y="177800"/>
          <a:ext cx="9042400" cy="6442075"/>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a:spLocks noChangeArrowheads="1"/>
          </p:cNvSpPr>
          <p:nvPr/>
        </p:nvSpPr>
        <p:spPr bwMode="auto">
          <a:xfrm>
            <a:off x="0" y="177800"/>
            <a:ext cx="91440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charset="0"/>
              </a:defRPr>
            </a:lvl1pPr>
            <a:lvl2pPr marL="742950" indent="-285750" eaLnBrk="0" hangingPunct="0">
              <a:spcBef>
                <a:spcPct val="20000"/>
              </a:spcBef>
              <a:buFont typeface="Arial" pitchFamily="34" charset="0"/>
              <a:buChar char="–"/>
              <a:defRPr sz="2800">
                <a:solidFill>
                  <a:schemeClr val="tx1"/>
                </a:solidFill>
                <a:latin typeface="Calibri" charset="0"/>
              </a:defRPr>
            </a:lvl2pPr>
            <a:lvl3pPr marL="1143000" indent="-228600" eaLnBrk="0" hangingPunct="0">
              <a:spcBef>
                <a:spcPct val="20000"/>
              </a:spcBef>
              <a:buFont typeface="Arial" pitchFamily="34" charset="0"/>
              <a:buChar char="•"/>
              <a:defRPr sz="2400">
                <a:solidFill>
                  <a:schemeClr val="tx1"/>
                </a:solidFill>
                <a:latin typeface="Calibri" charset="0"/>
              </a:defRPr>
            </a:lvl3pPr>
            <a:lvl4pPr marL="1600200" indent="-228600" eaLnBrk="0" hangingPunct="0">
              <a:spcBef>
                <a:spcPct val="20000"/>
              </a:spcBef>
              <a:buFont typeface="Arial" pitchFamily="34" charset="0"/>
              <a:buChar char="–"/>
              <a:defRPr sz="2000">
                <a:solidFill>
                  <a:schemeClr val="tx1"/>
                </a:solidFill>
                <a:latin typeface="Calibri" charset="0"/>
              </a:defRPr>
            </a:lvl4pPr>
            <a:lvl5pPr marL="2057400" indent="-228600" eaLnBrk="0" hangingPunct="0">
              <a:spcBef>
                <a:spcPct val="20000"/>
              </a:spcBef>
              <a:buFont typeface="Arial" pitchFamily="34"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charset="0"/>
              </a:defRPr>
            </a:lvl9pPr>
          </a:lstStyle>
          <a:p>
            <a:pPr algn="ctr" eaLnBrk="1" hangingPunct="1">
              <a:lnSpc>
                <a:spcPts val="2800"/>
              </a:lnSpc>
              <a:spcBef>
                <a:spcPct val="0"/>
              </a:spcBef>
              <a:buFontTx/>
              <a:buNone/>
              <a:defRPr/>
            </a:pPr>
            <a:r>
              <a:rPr lang="en-US" altLang="en-US" sz="3900" b="1" dirty="0" smtClean="0">
                <a:ln>
                  <a:solidFill>
                    <a:srgbClr val="8142CE"/>
                  </a:solidFill>
                </a:ln>
                <a:latin typeface="Comic Sans MS" charset="0"/>
              </a:rPr>
              <a:t>7</a:t>
            </a:r>
            <a:r>
              <a:rPr lang="en-US" altLang="en-US" sz="3900" b="1" spc="-300" dirty="0" smtClean="0">
                <a:ln>
                  <a:solidFill>
                    <a:srgbClr val="8142CE"/>
                  </a:solidFill>
                </a:ln>
                <a:latin typeface="Comic Sans MS" charset="0"/>
              </a:rPr>
              <a:t> – </a:t>
            </a:r>
            <a:r>
              <a:rPr lang="en-US" altLang="en-US" sz="3900" b="1" dirty="0" smtClean="0">
                <a:ln>
                  <a:solidFill>
                    <a:srgbClr val="8142CE"/>
                  </a:solidFill>
                </a:ln>
                <a:latin typeface="Comic Sans MS" charset="0"/>
              </a:rPr>
              <a:t>12 Survey</a:t>
            </a:r>
          </a:p>
          <a:p>
            <a:pPr algn="ctr" eaLnBrk="1" hangingPunct="1">
              <a:lnSpc>
                <a:spcPts val="2800"/>
              </a:lnSpc>
              <a:spcBef>
                <a:spcPct val="0"/>
              </a:spcBef>
              <a:buFontTx/>
              <a:buNone/>
              <a:defRPr/>
            </a:pPr>
            <a:r>
              <a:rPr lang="en-US" altLang="en-US" b="1" dirty="0" smtClean="0">
                <a:ln>
                  <a:solidFill>
                    <a:srgbClr val="8142CE"/>
                  </a:solidFill>
                </a:ln>
                <a:latin typeface="Comic Sans MS" charset="0"/>
              </a:rPr>
              <a:t>Benefits to Co-Teaching</a:t>
            </a:r>
          </a:p>
          <a:p>
            <a:pPr algn="ctr" eaLnBrk="1" hangingPunct="1">
              <a:lnSpc>
                <a:spcPts val="2800"/>
              </a:lnSpc>
              <a:spcBef>
                <a:spcPct val="0"/>
              </a:spcBef>
              <a:buFontTx/>
              <a:buNone/>
              <a:defRPr/>
            </a:pPr>
            <a:r>
              <a:rPr lang="en-US" altLang="en-US" sz="2000" b="1" dirty="0" smtClean="0">
                <a:ln>
                  <a:solidFill>
                    <a:srgbClr val="8142CE"/>
                  </a:solidFill>
                </a:ln>
                <a:latin typeface="Comic Sans MS" charset="0"/>
              </a:rPr>
              <a:t>(4-year, N= 1,686)</a:t>
            </a:r>
          </a:p>
        </p:txBody>
      </p:sp>
      <p:sp>
        <p:nvSpPr>
          <p:cNvPr id="5" name="TextBox 4"/>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p:tgtEl>
                                          <p:spTgt spid="2">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2">
                                            <p:txEl>
                                              <p:pRg st="1" end="1"/>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6" dur="5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Content Placeholder 5"/>
          <p:cNvGraphicFramePr>
            <a:graphicFrameLocks/>
          </p:cNvGraphicFramePr>
          <p:nvPr>
            <p:extLst>
              <p:ext uri="{D42A27DB-BD31-4B8C-83A1-F6EECF244321}">
                <p14:modId xmlns:p14="http://schemas.microsoft.com/office/powerpoint/2010/main" val="563034213"/>
              </p:ext>
            </p:extLst>
          </p:nvPr>
        </p:nvGraphicFramePr>
        <p:xfrm>
          <a:off x="-338138" y="1010659"/>
          <a:ext cx="9482138" cy="5466341"/>
        </p:xfrm>
        <a:graphic>
          <a:graphicData uri="http://schemas.openxmlformats.org/drawingml/2006/chart">
            <c:chart xmlns:c="http://schemas.openxmlformats.org/drawingml/2006/chart" xmlns:r="http://schemas.openxmlformats.org/officeDocument/2006/relationships" r:id="rId2"/>
          </a:graphicData>
        </a:graphic>
      </p:graphicFrame>
      <p:sp>
        <p:nvSpPr>
          <p:cNvPr id="150531" name="TextBox 4"/>
          <p:cNvSpPr txBox="1">
            <a:spLocks noChangeArrowheads="1"/>
          </p:cNvSpPr>
          <p:nvPr/>
        </p:nvSpPr>
        <p:spPr bwMode="auto">
          <a:xfrm>
            <a:off x="38100" y="381000"/>
            <a:ext cx="9169400" cy="125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charset="0"/>
              </a:defRPr>
            </a:lvl1pPr>
            <a:lvl2pPr marL="742950" indent="-285750" eaLnBrk="0" hangingPunct="0">
              <a:spcBef>
                <a:spcPct val="20000"/>
              </a:spcBef>
              <a:buFont typeface="Arial" pitchFamily="34" charset="0"/>
              <a:buChar char="–"/>
              <a:defRPr sz="2800">
                <a:solidFill>
                  <a:schemeClr val="tx1"/>
                </a:solidFill>
                <a:latin typeface="Calibri" charset="0"/>
              </a:defRPr>
            </a:lvl2pPr>
            <a:lvl3pPr marL="1143000" indent="-228600" eaLnBrk="0" hangingPunct="0">
              <a:spcBef>
                <a:spcPct val="20000"/>
              </a:spcBef>
              <a:buFont typeface="Arial" pitchFamily="34" charset="0"/>
              <a:buChar char="•"/>
              <a:defRPr sz="2400">
                <a:solidFill>
                  <a:schemeClr val="tx1"/>
                </a:solidFill>
                <a:latin typeface="Calibri" charset="0"/>
              </a:defRPr>
            </a:lvl3pPr>
            <a:lvl4pPr marL="1600200" indent="-228600" eaLnBrk="0" hangingPunct="0">
              <a:spcBef>
                <a:spcPct val="20000"/>
              </a:spcBef>
              <a:buFont typeface="Arial" pitchFamily="34" charset="0"/>
              <a:buChar char="–"/>
              <a:defRPr sz="2000">
                <a:solidFill>
                  <a:schemeClr val="tx1"/>
                </a:solidFill>
                <a:latin typeface="Calibri" charset="0"/>
              </a:defRPr>
            </a:lvl4pPr>
            <a:lvl5pPr marL="2057400" indent="-228600" eaLnBrk="0" hangingPunct="0">
              <a:spcBef>
                <a:spcPct val="20000"/>
              </a:spcBef>
              <a:buFont typeface="Arial" pitchFamily="34"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charset="0"/>
              </a:defRPr>
            </a:lvl9pPr>
          </a:lstStyle>
          <a:p>
            <a:pPr algn="ctr" eaLnBrk="1" hangingPunct="1">
              <a:lnSpc>
                <a:spcPts val="3500"/>
              </a:lnSpc>
              <a:spcBef>
                <a:spcPct val="0"/>
              </a:spcBef>
              <a:buFontTx/>
              <a:buNone/>
              <a:defRPr/>
            </a:pPr>
            <a:r>
              <a:rPr lang="en-US" altLang="en-US" sz="4000" b="1" dirty="0" smtClean="0">
                <a:ln>
                  <a:solidFill>
                    <a:srgbClr val="8142CE"/>
                  </a:solidFill>
                </a:ln>
                <a:latin typeface="Comic Sans MS" charset="0"/>
              </a:rPr>
              <a:t>7</a:t>
            </a:r>
            <a:r>
              <a:rPr lang="en-US" altLang="en-US" sz="4000" b="1" spc="-300" dirty="0" smtClean="0">
                <a:ln>
                  <a:solidFill>
                    <a:srgbClr val="8142CE"/>
                  </a:solidFill>
                </a:ln>
                <a:latin typeface="Comic Sans MS" charset="0"/>
              </a:rPr>
              <a:t> – </a:t>
            </a:r>
            <a:r>
              <a:rPr lang="en-US" altLang="en-US" sz="4000" b="1" dirty="0" smtClean="0">
                <a:ln>
                  <a:solidFill>
                    <a:srgbClr val="8142CE"/>
                  </a:solidFill>
                </a:ln>
                <a:latin typeface="Comic Sans MS" charset="0"/>
              </a:rPr>
              <a:t>12 Survey</a:t>
            </a:r>
          </a:p>
          <a:p>
            <a:pPr algn="ctr" eaLnBrk="1" hangingPunct="1">
              <a:lnSpc>
                <a:spcPts val="2800"/>
              </a:lnSpc>
              <a:spcBef>
                <a:spcPct val="0"/>
              </a:spcBef>
              <a:buFontTx/>
              <a:buNone/>
              <a:defRPr/>
            </a:pPr>
            <a:r>
              <a:rPr lang="en-US" altLang="en-US" sz="2800" b="1" dirty="0" smtClean="0">
                <a:ln>
                  <a:solidFill>
                    <a:srgbClr val="8142CE"/>
                  </a:solidFill>
                </a:ln>
                <a:latin typeface="Comic Sans MS" charset="0"/>
              </a:rPr>
              <a:t>Drawbacks of Co-Teaching</a:t>
            </a:r>
          </a:p>
          <a:p>
            <a:pPr algn="ctr" eaLnBrk="1" hangingPunct="1">
              <a:lnSpc>
                <a:spcPts val="2800"/>
              </a:lnSpc>
              <a:spcBef>
                <a:spcPct val="0"/>
              </a:spcBef>
              <a:buFontTx/>
              <a:buNone/>
              <a:defRPr/>
            </a:pPr>
            <a:r>
              <a:rPr lang="en-US" altLang="en-US" sz="2000" b="1" dirty="0" smtClean="0">
                <a:ln>
                  <a:solidFill>
                    <a:srgbClr val="8142CE"/>
                  </a:solidFill>
                </a:ln>
                <a:latin typeface="Comic Sans MS" charset="0"/>
              </a:rPr>
              <a:t>(4 Year, N = 1,686)</a:t>
            </a:r>
          </a:p>
        </p:txBody>
      </p:sp>
      <p:pic>
        <p:nvPicPr>
          <p:cNvPr id="11571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 y="0"/>
            <a:ext cx="9112250" cy="28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4"/>
          <p:cNvSpPr txBox="1">
            <a:spLocks noChangeArrowheads="1"/>
          </p:cNvSpPr>
          <p:nvPr/>
        </p:nvSpPr>
        <p:spPr>
          <a:xfrm>
            <a:off x="1119352" y="76200"/>
            <a:ext cx="6858000" cy="1044575"/>
          </a:xfrm>
          <a:prstGeom prst="rect">
            <a:avLst/>
          </a:prstGeom>
          <a:ln>
            <a:noFill/>
          </a:ln>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lnSpc>
                <a:spcPts val="2000"/>
              </a:lnSpc>
              <a:spcAft>
                <a:spcPts val="0"/>
              </a:spcAft>
              <a:defRPr/>
            </a:pPr>
            <a:r>
              <a:rPr lang="en-US" altLang="en-US" sz="3200" b="1" dirty="0" smtClean="0">
                <a:ln w="3175">
                  <a:solidFill>
                    <a:schemeClr val="tx1"/>
                  </a:solidFill>
                </a:ln>
                <a:latin typeface="Comic Sans MS" pitchFamily="66" charset="0"/>
              </a:rPr>
              <a:t>Benefits to K-12 Students</a:t>
            </a:r>
            <a:r>
              <a:rPr lang="en-US" altLang="en-US" sz="3600" b="1" dirty="0" smtClean="0">
                <a:ln w="3175">
                  <a:solidFill>
                    <a:srgbClr val="7342CE"/>
                  </a:solidFill>
                </a:ln>
                <a:latin typeface="Comic Sans MS" pitchFamily="66" charset="0"/>
              </a:rPr>
              <a:t/>
            </a:r>
            <a:br>
              <a:rPr lang="en-US" altLang="en-US" sz="3600" b="1" dirty="0" smtClean="0">
                <a:ln w="3175">
                  <a:solidFill>
                    <a:srgbClr val="7342CE"/>
                  </a:solidFill>
                </a:ln>
                <a:latin typeface="Comic Sans MS" pitchFamily="66" charset="0"/>
              </a:rPr>
            </a:br>
            <a:r>
              <a:rPr lang="en-US" altLang="en-US" sz="1800" b="1" dirty="0" smtClean="0">
                <a:latin typeface="Comic Sans MS" pitchFamily="66" charset="0"/>
              </a:rPr>
              <a:t>Focus Groups (N=546) P12 Students</a:t>
            </a:r>
          </a:p>
        </p:txBody>
      </p:sp>
      <p:sp>
        <p:nvSpPr>
          <p:cNvPr id="3" name="Rectangle 3"/>
          <p:cNvSpPr txBox="1">
            <a:spLocks noChangeArrowheads="1"/>
          </p:cNvSpPr>
          <p:nvPr/>
        </p:nvSpPr>
        <p:spPr>
          <a:xfrm>
            <a:off x="658813" y="1311275"/>
            <a:ext cx="8050212" cy="483711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Font typeface="Arial" panose="020B0604020202020204" pitchFamily="34" charset="0"/>
              <a:buNone/>
              <a:defRPr/>
            </a:pPr>
            <a:r>
              <a:rPr lang="en-US" b="1" dirty="0" smtClean="0">
                <a:ln>
                  <a:solidFill>
                    <a:srgbClr val="8142CE"/>
                  </a:solidFill>
                </a:ln>
                <a:latin typeface="Comic Sans MS" pitchFamily="66" charset="0"/>
              </a:rPr>
              <a:t>Increased student engaged time</a:t>
            </a:r>
          </a:p>
          <a:p>
            <a:pPr marL="515938" lvl="1" indent="-342900" fontAlgn="auto">
              <a:spcBef>
                <a:spcPts val="1800"/>
              </a:spcBef>
              <a:spcAft>
                <a:spcPts val="0"/>
              </a:spcAft>
              <a:buClr>
                <a:srgbClr val="B5E65A"/>
              </a:buClr>
              <a:buFont typeface="Arial" panose="020B0604020202020204" pitchFamily="34" charset="0"/>
              <a:buChar char="•"/>
              <a:defRPr/>
            </a:pPr>
            <a:r>
              <a:rPr lang="en-US" b="1" dirty="0" smtClean="0">
                <a:latin typeface="Comic Sans MS" pitchFamily="66" charset="0"/>
              </a:rPr>
              <a:t>Able to work in smaller groups</a:t>
            </a:r>
            <a:endParaRPr lang="en-US" sz="2400" b="1" dirty="0" smtClean="0">
              <a:latin typeface="Comic Sans MS" pitchFamily="66" charset="0"/>
            </a:endParaRPr>
          </a:p>
          <a:p>
            <a:pPr marL="515938" lvl="1" indent="-342900" fontAlgn="auto">
              <a:spcBef>
                <a:spcPts val="1800"/>
              </a:spcBef>
              <a:spcAft>
                <a:spcPts val="0"/>
              </a:spcAft>
              <a:buClr>
                <a:srgbClr val="B5E65A"/>
              </a:buClr>
              <a:buFont typeface="Arial" panose="020B0604020202020204" pitchFamily="34" charset="0"/>
              <a:buChar char="•"/>
              <a:defRPr/>
            </a:pPr>
            <a:r>
              <a:rPr lang="en-US" b="1" dirty="0" smtClean="0">
                <a:latin typeface="Comic Sans MS" pitchFamily="66" charset="0"/>
              </a:rPr>
              <a:t>Receive more individual attention</a:t>
            </a:r>
          </a:p>
          <a:p>
            <a:pPr marL="515938" lvl="1" indent="-342900" fontAlgn="auto">
              <a:spcBef>
                <a:spcPts val="1800"/>
              </a:spcBef>
              <a:spcAft>
                <a:spcPts val="0"/>
              </a:spcAft>
              <a:buClr>
                <a:srgbClr val="B5E65A"/>
              </a:buClr>
              <a:buFont typeface="Arial" panose="020B0604020202020204" pitchFamily="34" charset="0"/>
              <a:buChar char="•"/>
              <a:defRPr/>
            </a:pPr>
            <a:r>
              <a:rPr lang="en-US" b="1" dirty="0" smtClean="0">
                <a:latin typeface="Comic Sans MS" pitchFamily="66" charset="0"/>
              </a:rPr>
              <a:t>Get questions answered faster</a:t>
            </a:r>
          </a:p>
          <a:p>
            <a:pPr marL="515938" lvl="1" indent="-342900" fontAlgn="auto">
              <a:spcBef>
                <a:spcPts val="1800"/>
              </a:spcBef>
              <a:spcAft>
                <a:spcPts val="0"/>
              </a:spcAft>
              <a:buClr>
                <a:srgbClr val="B5E65A"/>
              </a:buClr>
              <a:buFont typeface="Arial" panose="020B0604020202020204" pitchFamily="34" charset="0"/>
              <a:buChar char="•"/>
              <a:defRPr/>
            </a:pPr>
            <a:r>
              <a:rPr lang="en-US" b="1" dirty="0" smtClean="0">
                <a:latin typeface="Comic Sans MS" pitchFamily="66" charset="0"/>
              </a:rPr>
              <a:t>Get papers and grades back faster</a:t>
            </a:r>
            <a:endParaRPr lang="en-US" sz="2400" b="1" dirty="0" smtClean="0">
              <a:latin typeface="Comic Sans MS" pitchFamily="66" charset="0"/>
            </a:endParaRPr>
          </a:p>
          <a:p>
            <a:pPr marL="515938" lvl="1" indent="-342900" fontAlgn="auto">
              <a:spcBef>
                <a:spcPts val="1800"/>
              </a:spcBef>
              <a:spcAft>
                <a:spcPts val="0"/>
              </a:spcAft>
              <a:buClr>
                <a:srgbClr val="B5E65A"/>
              </a:buClr>
              <a:buFont typeface="Arial" panose="020B0604020202020204" pitchFamily="34" charset="0"/>
              <a:buChar char="•"/>
              <a:defRPr/>
            </a:pPr>
            <a:r>
              <a:rPr lang="en-US" b="1" dirty="0" smtClean="0">
                <a:latin typeface="Comic Sans MS" pitchFamily="66" charset="0"/>
              </a:rPr>
              <a:t>Students behave better</a:t>
            </a:r>
          </a:p>
          <a:p>
            <a:pPr marL="515938" lvl="1" indent="-342900" fontAlgn="auto">
              <a:lnSpc>
                <a:spcPct val="110000"/>
              </a:lnSpc>
              <a:spcBef>
                <a:spcPts val="0"/>
              </a:spcBef>
              <a:spcAft>
                <a:spcPts val="0"/>
              </a:spcAft>
              <a:buClr>
                <a:srgbClr val="B5E65A"/>
              </a:buClr>
              <a:buFont typeface="Arial" panose="020B0604020202020204" pitchFamily="34" charset="0"/>
              <a:buChar char="•"/>
              <a:defRPr/>
            </a:pPr>
            <a:endParaRPr lang="en-US" sz="1200" b="1" dirty="0" smtClean="0">
              <a:latin typeface="Comic Sans MS" pitchFamily="66" charset="0"/>
            </a:endParaRPr>
          </a:p>
          <a:p>
            <a:pPr marL="515938" lvl="1" indent="-342900" fontAlgn="auto">
              <a:lnSpc>
                <a:spcPct val="110000"/>
              </a:lnSpc>
              <a:spcBef>
                <a:spcPts val="0"/>
              </a:spcBef>
              <a:spcAft>
                <a:spcPts val="0"/>
              </a:spcAft>
              <a:buClr>
                <a:srgbClr val="B5E65A"/>
              </a:buClr>
              <a:buFont typeface="Arial" panose="020B0604020202020204" pitchFamily="34" charset="0"/>
              <a:buChar char="•"/>
              <a:defRPr/>
            </a:pPr>
            <a:r>
              <a:rPr lang="en-US" sz="3000" b="1" dirty="0" smtClean="0">
                <a:latin typeface="Comic Sans MS" pitchFamily="66" charset="0"/>
              </a:rPr>
              <a:t>Fewer class disruptions </a:t>
            </a:r>
          </a:p>
          <a:p>
            <a:pPr marL="515938" lvl="1" indent="-342900" fontAlgn="auto">
              <a:lnSpc>
                <a:spcPct val="110000"/>
              </a:lnSpc>
              <a:spcBef>
                <a:spcPts val="0"/>
              </a:spcBef>
              <a:spcAft>
                <a:spcPts val="0"/>
              </a:spcAft>
              <a:buClr>
                <a:srgbClr val="B5E65A"/>
              </a:buClr>
              <a:defRPr/>
            </a:pPr>
            <a:r>
              <a:rPr lang="en-US" sz="2400" b="1" dirty="0" smtClean="0">
                <a:latin typeface="Comic Sans MS" pitchFamily="66" charset="0"/>
              </a:rPr>
              <a:t>     (for passing out papers, having projects</a:t>
            </a:r>
          </a:p>
          <a:p>
            <a:pPr marL="515938" lvl="1" indent="-342900" fontAlgn="auto">
              <a:lnSpc>
                <a:spcPct val="110000"/>
              </a:lnSpc>
              <a:spcBef>
                <a:spcPts val="0"/>
              </a:spcBef>
              <a:spcAft>
                <a:spcPts val="0"/>
              </a:spcAft>
              <a:buClr>
                <a:srgbClr val="B5E65A"/>
              </a:buClr>
              <a:defRPr/>
            </a:pPr>
            <a:r>
              <a:rPr lang="en-US" sz="2400" b="1" dirty="0">
                <a:latin typeface="Comic Sans MS" pitchFamily="66" charset="0"/>
              </a:rPr>
              <a:t> </a:t>
            </a:r>
            <a:r>
              <a:rPr lang="en-US" sz="2400" b="1" dirty="0" smtClean="0">
                <a:latin typeface="Comic Sans MS" pitchFamily="66" charset="0"/>
              </a:rPr>
              <a:t>     checked, other housekeeping tasks)</a:t>
            </a:r>
            <a:endParaRPr lang="en-US" sz="2400" b="1" dirty="0">
              <a:latin typeface="Comic Sans MS" pitchFamily="66" charset="0"/>
            </a:endParaRPr>
          </a:p>
        </p:txBody>
      </p:sp>
      <p:sp>
        <p:nvSpPr>
          <p:cNvPr id="4" name="TextBox 3"/>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nodeType="afterGroup">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nodeType="afterGroup">
                            <p:stCondLst>
                              <p:cond delay="3000"/>
                            </p:stCondLst>
                            <p:childTnLst>
                              <p:par>
                                <p:cTn id="13" presetID="12" presetClass="entr" presetSubtype="4"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lide(fromBottom)">
                                      <p:cBhvr>
                                        <p:cTn id="15" dur="1000"/>
                                        <p:tgtEl>
                                          <p:spTgt spid="3">
                                            <p:txEl>
                                              <p:pRg st="1" end="1"/>
                                            </p:txEl>
                                          </p:spTgt>
                                        </p:tgtEl>
                                      </p:cBhvr>
                                    </p:animEffect>
                                  </p:childTnLst>
                                </p:cTn>
                              </p:par>
                            </p:childTnLst>
                          </p:cTn>
                        </p:par>
                        <p:par>
                          <p:cTn id="16" fill="hold" nodeType="afterGroup">
                            <p:stCondLst>
                              <p:cond delay="4000"/>
                            </p:stCondLst>
                            <p:childTnLst>
                              <p:par>
                                <p:cTn id="17" presetID="1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lide(fromBottom)">
                                      <p:cBhvr>
                                        <p:cTn id="19" dur="1000"/>
                                        <p:tgtEl>
                                          <p:spTgt spid="3">
                                            <p:txEl>
                                              <p:pRg st="2" end="2"/>
                                            </p:txEl>
                                          </p:spTgt>
                                        </p:tgtEl>
                                      </p:cBhvr>
                                    </p:animEffect>
                                  </p:childTnLst>
                                </p:cTn>
                              </p:par>
                            </p:childTnLst>
                          </p:cTn>
                        </p:par>
                        <p:par>
                          <p:cTn id="20" fill="hold" nodeType="afterGroup">
                            <p:stCondLst>
                              <p:cond delay="5000"/>
                            </p:stCondLst>
                            <p:childTnLst>
                              <p:par>
                                <p:cTn id="21" presetID="12" presetClass="entr" presetSubtype="4"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lide(fromBottom)">
                                      <p:cBhvr>
                                        <p:cTn id="23" dur="1000"/>
                                        <p:tgtEl>
                                          <p:spTgt spid="3">
                                            <p:txEl>
                                              <p:pRg st="3" end="3"/>
                                            </p:txEl>
                                          </p:spTgt>
                                        </p:tgtEl>
                                      </p:cBhvr>
                                    </p:animEffect>
                                  </p:childTnLst>
                                </p:cTn>
                              </p:par>
                            </p:childTnLst>
                          </p:cTn>
                        </p:par>
                        <p:par>
                          <p:cTn id="24" fill="hold" nodeType="afterGroup">
                            <p:stCondLst>
                              <p:cond delay="6000"/>
                            </p:stCondLst>
                            <p:childTnLst>
                              <p:par>
                                <p:cTn id="25" presetID="1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1000"/>
                                        <p:tgtEl>
                                          <p:spTgt spid="3">
                                            <p:txEl>
                                              <p:pRg st="5" end="5"/>
                                            </p:txEl>
                                          </p:spTgt>
                                        </p:tgtEl>
                                      </p:cBhvr>
                                    </p:animEffect>
                                  </p:childTnLst>
                                </p:cTn>
                              </p:par>
                            </p:childTnLst>
                          </p:cTn>
                        </p:par>
                        <p:par>
                          <p:cTn id="33" fill="hold" nodeType="afterGroup">
                            <p:stCondLst>
                              <p:cond delay="1000"/>
                            </p:stCondLst>
                            <p:childTnLst>
                              <p:par>
                                <p:cTn id="34" presetID="12" presetClass="entr" presetSubtype="4"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slide(fromBottom)">
                                      <p:cBhvr>
                                        <p:cTn id="36" dur="1000"/>
                                        <p:tgtEl>
                                          <p:spTgt spid="3">
                                            <p:txEl>
                                              <p:pRg st="7" end="7"/>
                                            </p:txEl>
                                          </p:spTgt>
                                        </p:tgtEl>
                                      </p:cBhvr>
                                    </p:animEffect>
                                  </p:childTnLst>
                                </p:cTn>
                              </p:par>
                            </p:childTnLst>
                          </p:cTn>
                        </p:par>
                        <p:par>
                          <p:cTn id="37" fill="hold" nodeType="afterGroup">
                            <p:stCondLst>
                              <p:cond delay="2000"/>
                            </p:stCondLst>
                            <p:childTnLst>
                              <p:par>
                                <p:cTn id="38" presetID="12" presetClass="entr" presetSubtype="4" fill="hold" nodeType="after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slide(fromBottom)">
                                      <p:cBhvr>
                                        <p:cTn id="40" dur="1000"/>
                                        <p:tgtEl>
                                          <p:spTgt spid="3">
                                            <p:txEl>
                                              <p:pRg st="8" end="8"/>
                                            </p:txEl>
                                          </p:spTgt>
                                        </p:tgtEl>
                                      </p:cBhvr>
                                    </p:animEffect>
                                  </p:childTnLst>
                                </p:cTn>
                              </p:par>
                            </p:childTnLst>
                          </p:cTn>
                        </p:par>
                        <p:par>
                          <p:cTn id="41" fill="hold" nodeType="afterGroup">
                            <p:stCondLst>
                              <p:cond delay="3000"/>
                            </p:stCondLst>
                            <p:childTnLst>
                              <p:par>
                                <p:cTn id="42" presetID="12" presetClass="entr" presetSubtype="4" fill="hold" nodeType="after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slide(fromBottom)">
                                      <p:cBhvr>
                                        <p:cTn id="44"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422275" y="1752600"/>
            <a:ext cx="8299450" cy="461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3363"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800100" indent="-458788"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ct val="90000"/>
              </a:lnSpc>
              <a:buFont typeface="Arial" panose="020B0604020202020204" pitchFamily="34" charset="0"/>
              <a:buNone/>
            </a:pPr>
            <a:r>
              <a:rPr lang="en-US" altLang="en-US" b="1" dirty="0">
                <a:ln>
                  <a:solidFill>
                    <a:srgbClr val="8142CE"/>
                  </a:solidFill>
                </a:ln>
                <a:latin typeface="Comic Sans MS" panose="030F0702030302020204" pitchFamily="66" charset="0"/>
              </a:rPr>
              <a:t>Additional benefits of Co-Teaching</a:t>
            </a:r>
            <a:r>
              <a:rPr lang="en-US" altLang="en-US" sz="2800" b="1" dirty="0">
                <a:ln>
                  <a:solidFill>
                    <a:srgbClr val="8142CE"/>
                  </a:solidFill>
                </a:ln>
                <a:latin typeface="Comic Sans MS" panose="030F0702030302020204" pitchFamily="66" charset="0"/>
              </a:rPr>
              <a:t>: </a:t>
            </a:r>
          </a:p>
          <a:p>
            <a:pPr eaLnBrk="1" hangingPunct="1">
              <a:lnSpc>
                <a:spcPct val="90000"/>
              </a:lnSpc>
              <a:buFont typeface="Arial" panose="020B0604020202020204" pitchFamily="34" charset="0"/>
              <a:buNone/>
            </a:pPr>
            <a:endParaRPr lang="en-US" altLang="en-US" sz="1200" dirty="0">
              <a:latin typeface="Comic Sans MS" panose="030F0702030302020204" pitchFamily="66" charset="0"/>
            </a:endParaRPr>
          </a:p>
          <a:p>
            <a:pPr lvl="1" eaLnBrk="1" hangingPunct="1">
              <a:lnSpc>
                <a:spcPct val="140000"/>
              </a:lnSpc>
              <a:buClr>
                <a:srgbClr val="B5E65A"/>
              </a:buClr>
              <a:buSzPct val="105000"/>
              <a:buFont typeface="Arial" panose="020B0604020202020204" pitchFamily="34" charset="0"/>
              <a:buChar char="•"/>
            </a:pPr>
            <a:r>
              <a:rPr lang="en-US" altLang="en-US" b="1" dirty="0">
                <a:latin typeface="Comic Sans MS" panose="030F0702030302020204" pitchFamily="66" charset="0"/>
              </a:rPr>
              <a:t>Being seen as a </a:t>
            </a:r>
            <a:r>
              <a:rPr lang="en-US" altLang="en-US" sz="3600" b="1" dirty="0">
                <a:ln>
                  <a:solidFill>
                    <a:srgbClr val="8142CE"/>
                  </a:solidFill>
                </a:ln>
                <a:latin typeface="Comic Sans MS" panose="030F0702030302020204" pitchFamily="66" charset="0"/>
              </a:rPr>
              <a:t>“real” </a:t>
            </a:r>
            <a:r>
              <a:rPr lang="en-US" altLang="en-US" b="1" dirty="0">
                <a:latin typeface="Comic Sans MS" panose="030F0702030302020204" pitchFamily="66" charset="0"/>
              </a:rPr>
              <a:t>teacher </a:t>
            </a:r>
          </a:p>
          <a:p>
            <a:pPr lvl="1" eaLnBrk="1" hangingPunct="1">
              <a:lnSpc>
                <a:spcPct val="140000"/>
              </a:lnSpc>
              <a:buClr>
                <a:srgbClr val="B5E65A"/>
              </a:buClr>
              <a:buSzPct val="105000"/>
              <a:buFont typeface="Arial" panose="020B0604020202020204" pitchFamily="34" charset="0"/>
              <a:buChar char="•"/>
            </a:pPr>
            <a:r>
              <a:rPr lang="en-US" altLang="en-US" b="1" dirty="0">
                <a:latin typeface="Comic Sans MS" panose="030F0702030302020204" pitchFamily="66" charset="0"/>
              </a:rPr>
              <a:t>Equal partnership</a:t>
            </a:r>
          </a:p>
          <a:p>
            <a:pPr lvl="1" eaLnBrk="1" hangingPunct="1">
              <a:lnSpc>
                <a:spcPct val="140000"/>
              </a:lnSpc>
              <a:buClr>
                <a:srgbClr val="B5E65A"/>
              </a:buClr>
              <a:buSzPct val="105000"/>
              <a:buFont typeface="Arial" panose="020B0604020202020204" pitchFamily="34" charset="0"/>
              <a:buChar char="•"/>
            </a:pPr>
            <a:r>
              <a:rPr lang="en-US" altLang="en-US" b="1" dirty="0">
                <a:latin typeface="Comic Sans MS" panose="030F0702030302020204" pitchFamily="66" charset="0"/>
              </a:rPr>
              <a:t>Sharing resources</a:t>
            </a:r>
          </a:p>
          <a:p>
            <a:pPr lvl="1" eaLnBrk="1" hangingPunct="1">
              <a:lnSpc>
                <a:spcPct val="140000"/>
              </a:lnSpc>
              <a:buClr>
                <a:srgbClr val="B5E65A"/>
              </a:buClr>
              <a:buSzPct val="105000"/>
              <a:buFont typeface="Arial" panose="020B0604020202020204" pitchFamily="34" charset="0"/>
              <a:buChar char="•"/>
            </a:pPr>
            <a:r>
              <a:rPr lang="en-US" altLang="en-US" b="1" dirty="0">
                <a:latin typeface="Comic Sans MS" panose="030F0702030302020204" pitchFamily="66" charset="0"/>
              </a:rPr>
              <a:t>Mutual support and learning</a:t>
            </a:r>
          </a:p>
          <a:p>
            <a:pPr lvl="1" eaLnBrk="1" hangingPunct="1">
              <a:lnSpc>
                <a:spcPct val="90000"/>
              </a:lnSpc>
              <a:buFont typeface="Arial" panose="020B0604020202020204" pitchFamily="34" charset="0"/>
              <a:buNone/>
            </a:pPr>
            <a:endParaRPr lang="en-US" altLang="en-US" sz="1700" dirty="0"/>
          </a:p>
        </p:txBody>
      </p:sp>
      <p:sp>
        <p:nvSpPr>
          <p:cNvPr id="117763" name="TextBox 6"/>
          <p:cNvSpPr txBox="1">
            <a:spLocks noChangeArrowheads="1"/>
          </p:cNvSpPr>
          <p:nvPr/>
        </p:nvSpPr>
        <p:spPr bwMode="auto">
          <a:xfrm>
            <a:off x="-1524000" y="1524000"/>
            <a:ext cx="9525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4800">
                <a:solidFill>
                  <a:srgbClr val="7342CE"/>
                </a:solidFill>
              </a:rPr>
              <a:t>?</a:t>
            </a:r>
          </a:p>
        </p:txBody>
      </p:sp>
      <p:sp>
        <p:nvSpPr>
          <p:cNvPr id="9" name="Rectangle 4"/>
          <p:cNvSpPr txBox="1">
            <a:spLocks noChangeArrowheads="1"/>
          </p:cNvSpPr>
          <p:nvPr/>
        </p:nvSpPr>
        <p:spPr>
          <a:xfrm>
            <a:off x="1143000" y="179453"/>
            <a:ext cx="6858000" cy="974725"/>
          </a:xfrm>
          <a:prstGeom prst="rect">
            <a:avLst/>
          </a:prstGeom>
          <a:ln>
            <a:noFill/>
          </a:ln>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lnSpc>
                <a:spcPts val="2000"/>
              </a:lnSpc>
              <a:spcAft>
                <a:spcPts val="0"/>
              </a:spcAft>
              <a:defRPr/>
            </a:pPr>
            <a:r>
              <a:rPr lang="en-US" altLang="en-US" sz="3200" b="1" dirty="0">
                <a:ln w="3175">
                  <a:solidFill>
                    <a:schemeClr val="tx1"/>
                  </a:solidFill>
                </a:ln>
                <a:latin typeface="Comic Sans MS" pitchFamily="66" charset="0"/>
              </a:rPr>
              <a:t>Benefits to K-12 Students </a:t>
            </a:r>
            <a:endParaRPr lang="en-US" altLang="en-US" sz="3200" b="1" dirty="0" smtClean="0">
              <a:ln w="3175">
                <a:solidFill>
                  <a:schemeClr val="tx1"/>
                </a:solidFill>
              </a:ln>
              <a:latin typeface="Comic Sans MS" pitchFamily="66" charset="0"/>
            </a:endParaRPr>
          </a:p>
          <a:p>
            <a:pPr fontAlgn="auto">
              <a:lnSpc>
                <a:spcPts val="2000"/>
              </a:lnSpc>
              <a:spcAft>
                <a:spcPts val="0"/>
              </a:spcAft>
              <a:defRPr/>
            </a:pPr>
            <a:r>
              <a:rPr lang="en-US" altLang="en-US" sz="1800" b="1" dirty="0" smtClean="0">
                <a:latin typeface="Comic Sans MS" pitchFamily="66" charset="0"/>
              </a:rPr>
              <a:t>Focus Groups (N=136) Teacher Candidates</a:t>
            </a:r>
          </a:p>
        </p:txBody>
      </p:sp>
      <p:sp>
        <p:nvSpPr>
          <p:cNvPr id="5" name="TextBox 4"/>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2000"/>
                                        <p:tgtEl>
                                          <p:spTgt spid="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childTnLst>
                          </p:cTn>
                        </p:par>
                        <p:par>
                          <p:cTn id="12" fill="hold" nodeType="afterGroup">
                            <p:stCondLst>
                              <p:cond delay="4000"/>
                            </p:stCondLst>
                            <p:childTnLst>
                              <p:par>
                                <p:cTn id="13" presetID="23" presetClass="entr" presetSubtype="16"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2" end="2"/>
                                            </p:txEl>
                                          </p:spTgt>
                                        </p:tgtEl>
                                        <p:attrNameLst>
                                          <p:attrName>ppt_h</p:attrName>
                                        </p:attrNameLst>
                                      </p:cBhvr>
                                      <p:tavLst>
                                        <p:tav tm="0">
                                          <p:val>
                                            <p:fltVal val="0"/>
                                          </p:val>
                                        </p:tav>
                                        <p:tav tm="100000">
                                          <p:val>
                                            <p:strVal val="#ppt_h"/>
                                          </p:val>
                                        </p:tav>
                                      </p:tavLst>
                                    </p:anim>
                                  </p:childTnLst>
                                </p:cTn>
                              </p:par>
                            </p:childTnLst>
                          </p:cTn>
                        </p:par>
                        <p:par>
                          <p:cTn id="17" fill="hold" nodeType="afterGroup">
                            <p:stCondLst>
                              <p:cond delay="5000"/>
                            </p:stCondLst>
                            <p:childTnLst>
                              <p:par>
                                <p:cTn id="18" presetID="23" presetClass="entr" presetSubtype="16"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p:cTn id="20"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1" dur="2000" fill="hold"/>
                                        <p:tgtEl>
                                          <p:spTgt spid="3">
                                            <p:txEl>
                                              <p:pRg st="3" end="3"/>
                                            </p:txEl>
                                          </p:spTgt>
                                        </p:tgtEl>
                                        <p:attrNameLst>
                                          <p:attrName>ppt_h</p:attrName>
                                        </p:attrNameLst>
                                      </p:cBhvr>
                                      <p:tavLst>
                                        <p:tav tm="0">
                                          <p:val>
                                            <p:fltVal val="0"/>
                                          </p:val>
                                        </p:tav>
                                        <p:tav tm="100000">
                                          <p:val>
                                            <p:strVal val="#ppt_h"/>
                                          </p:val>
                                        </p:tav>
                                      </p:tavLst>
                                    </p:anim>
                                  </p:childTnLst>
                                </p:cTn>
                              </p:par>
                            </p:childTnLst>
                          </p:cTn>
                        </p:par>
                        <p:par>
                          <p:cTn id="22" fill="hold" nodeType="afterGroup">
                            <p:stCondLst>
                              <p:cond delay="7000"/>
                            </p:stCondLst>
                            <p:childTnLst>
                              <p:par>
                                <p:cTn id="23" presetID="23" presetClass="entr" presetSubtype="16"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6" dur="2000" fill="hold"/>
                                        <p:tgtEl>
                                          <p:spTgt spid="3">
                                            <p:txEl>
                                              <p:pRg st="4" end="4"/>
                                            </p:txEl>
                                          </p:spTgt>
                                        </p:tgtEl>
                                        <p:attrNameLst>
                                          <p:attrName>ppt_h</p:attrName>
                                        </p:attrNameLst>
                                      </p:cBhvr>
                                      <p:tavLst>
                                        <p:tav tm="0">
                                          <p:val>
                                            <p:fltVal val="0"/>
                                          </p:val>
                                        </p:tav>
                                        <p:tav tm="100000">
                                          <p:val>
                                            <p:strVal val="#ppt_h"/>
                                          </p:val>
                                        </p:tav>
                                      </p:tavLst>
                                    </p:anim>
                                  </p:childTnLst>
                                </p:cTn>
                              </p:par>
                            </p:childTnLst>
                          </p:cTn>
                        </p:par>
                        <p:par>
                          <p:cTn id="27" fill="hold" nodeType="afterGroup">
                            <p:stCondLst>
                              <p:cond delay="9000"/>
                            </p:stCondLst>
                            <p:childTnLst>
                              <p:par>
                                <p:cTn id="28" presetID="23" presetClass="entr" presetSubtype="16"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p:cTn id="30" dur="2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1" dur="2000" fill="hold"/>
                                        <p:tgtEl>
                                          <p:spTgt spid="3">
                                            <p:txEl>
                                              <p:pRg st="5" end="5"/>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txBox="1">
            <a:spLocks noChangeArrowheads="1"/>
          </p:cNvSpPr>
          <p:nvPr/>
        </p:nvSpPr>
        <p:spPr>
          <a:xfrm>
            <a:off x="741363" y="1752600"/>
            <a:ext cx="7686675" cy="433070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09538" indent="0" fontAlgn="auto">
              <a:spcAft>
                <a:spcPts val="0"/>
              </a:spcAft>
              <a:buFont typeface="Arial" panose="020B0604020202020204" pitchFamily="34" charset="0"/>
              <a:buNone/>
              <a:defRPr/>
            </a:pPr>
            <a:r>
              <a:rPr lang="en-US" sz="4100" b="1" dirty="0" smtClean="0">
                <a:ln>
                  <a:solidFill>
                    <a:srgbClr val="8142CE"/>
                  </a:solidFill>
                </a:ln>
                <a:latin typeface="Comic Sans MS" pitchFamily="66" charset="0"/>
              </a:rPr>
              <a:t>Additional benefits of Co-Teaching:</a:t>
            </a:r>
          </a:p>
          <a:p>
            <a:pPr marL="223838" indent="1588" fontAlgn="auto">
              <a:spcAft>
                <a:spcPts val="0"/>
              </a:spcAft>
              <a:buFont typeface="Arial" panose="020B0604020202020204" pitchFamily="34" charset="0"/>
              <a:buNone/>
              <a:defRPr/>
            </a:pPr>
            <a:endParaRPr lang="en-US" sz="1300" dirty="0" smtClean="0">
              <a:latin typeface="Comic Sans MS" pitchFamily="66" charset="0"/>
            </a:endParaRPr>
          </a:p>
          <a:p>
            <a:pPr marL="223838" indent="1588" fontAlgn="auto">
              <a:spcAft>
                <a:spcPts val="0"/>
              </a:spcAft>
              <a:buFont typeface="Arial" panose="020B0604020202020204" pitchFamily="34" charset="0"/>
              <a:buNone/>
              <a:defRPr/>
            </a:pPr>
            <a:endParaRPr lang="en-US" sz="1300" dirty="0" smtClean="0">
              <a:latin typeface="Comic Sans MS" pitchFamily="66" charset="0"/>
            </a:endParaRPr>
          </a:p>
          <a:p>
            <a:pPr marL="571500" lvl="1" indent="-304800" fontAlgn="auto">
              <a:spcAft>
                <a:spcPts val="0"/>
              </a:spcAft>
              <a:buClr>
                <a:srgbClr val="B5E65A"/>
              </a:buClr>
              <a:buSzPct val="105000"/>
              <a:buFont typeface="Arial" panose="020B0604020202020204" pitchFamily="34" charset="0"/>
              <a:buChar char="•"/>
              <a:defRPr/>
            </a:pPr>
            <a:r>
              <a:rPr lang="en-US" sz="3600" b="1" dirty="0" smtClean="0">
                <a:latin typeface="Comic Sans MS" pitchFamily="66" charset="0"/>
              </a:rPr>
              <a:t>Ability to do projects more successfully</a:t>
            </a:r>
          </a:p>
          <a:p>
            <a:pPr marL="571500" lvl="1" indent="-304800" fontAlgn="auto">
              <a:spcAft>
                <a:spcPts val="0"/>
              </a:spcAft>
              <a:buClr>
                <a:srgbClr val="B5E65A"/>
              </a:buClr>
              <a:buSzPct val="105000"/>
              <a:buFont typeface="Arial" panose="020B0604020202020204" pitchFamily="34" charset="0"/>
              <a:buChar char="•"/>
              <a:defRPr/>
            </a:pPr>
            <a:endParaRPr lang="en-US" sz="3600" b="1" dirty="0" smtClean="0">
              <a:latin typeface="Comic Sans MS" pitchFamily="66" charset="0"/>
            </a:endParaRPr>
          </a:p>
          <a:p>
            <a:pPr marL="571500" lvl="1" indent="-304800" fontAlgn="auto">
              <a:spcAft>
                <a:spcPts val="0"/>
              </a:spcAft>
              <a:buClr>
                <a:srgbClr val="B5E65A"/>
              </a:buClr>
              <a:buSzPct val="105000"/>
              <a:buFont typeface="Arial" panose="020B0604020202020204" pitchFamily="34" charset="0"/>
              <a:buChar char="•"/>
              <a:defRPr/>
            </a:pPr>
            <a:r>
              <a:rPr lang="en-US" sz="3600" b="1" dirty="0" smtClean="0">
                <a:latin typeface="Comic Sans MS" pitchFamily="66" charset="0"/>
              </a:rPr>
              <a:t>Class time is more productive</a:t>
            </a:r>
          </a:p>
          <a:p>
            <a:pPr marL="571500" lvl="1" indent="-304800" fontAlgn="auto">
              <a:spcAft>
                <a:spcPts val="0"/>
              </a:spcAft>
              <a:buClr>
                <a:srgbClr val="B5E65A"/>
              </a:buClr>
              <a:buSzPct val="105000"/>
              <a:buFont typeface="Arial" panose="020B0604020202020204" pitchFamily="34" charset="0"/>
              <a:buChar char="•"/>
              <a:defRPr/>
            </a:pPr>
            <a:endParaRPr lang="en-US" sz="3600" b="1" dirty="0" smtClean="0">
              <a:latin typeface="Comic Sans MS" pitchFamily="66" charset="0"/>
            </a:endParaRPr>
          </a:p>
          <a:p>
            <a:pPr marL="571500" lvl="1" indent="-304800" fontAlgn="auto">
              <a:spcAft>
                <a:spcPts val="0"/>
              </a:spcAft>
              <a:buClr>
                <a:srgbClr val="B5E65A"/>
              </a:buClr>
              <a:buSzPct val="105000"/>
              <a:buFont typeface="Arial" panose="020B0604020202020204" pitchFamily="34" charset="0"/>
              <a:buChar char="•"/>
              <a:defRPr/>
            </a:pPr>
            <a:r>
              <a:rPr lang="en-US" sz="3600" b="1" dirty="0" smtClean="0">
                <a:latin typeface="Comic Sans MS" pitchFamily="66" charset="0"/>
              </a:rPr>
              <a:t>Modeling and participating in teamwork</a:t>
            </a:r>
          </a:p>
          <a:p>
            <a:pPr marL="571500" lvl="1" indent="-304800" fontAlgn="auto">
              <a:spcAft>
                <a:spcPts val="0"/>
              </a:spcAft>
              <a:buClr>
                <a:schemeClr val="tx1"/>
              </a:buClr>
              <a:buSzPct val="105000"/>
              <a:buFont typeface="Arial" panose="020B0604020202020204" pitchFamily="34" charset="0"/>
              <a:buChar char="•"/>
              <a:defRPr/>
            </a:pPr>
            <a:endParaRPr lang="en-US" sz="4000" dirty="0">
              <a:solidFill>
                <a:schemeClr val="tx1">
                  <a:lumMod val="95000"/>
                  <a:lumOff val="5000"/>
                </a:schemeClr>
              </a:solidFill>
              <a:latin typeface="Comic Sans MS" pitchFamily="66" charset="0"/>
            </a:endParaRPr>
          </a:p>
        </p:txBody>
      </p:sp>
      <p:sp>
        <p:nvSpPr>
          <p:cNvPr id="4" name="Rectangle 4"/>
          <p:cNvSpPr txBox="1">
            <a:spLocks noChangeArrowheads="1"/>
          </p:cNvSpPr>
          <p:nvPr/>
        </p:nvSpPr>
        <p:spPr>
          <a:xfrm>
            <a:off x="1689100" y="152400"/>
            <a:ext cx="5791200" cy="974725"/>
          </a:xfrm>
          <a:prstGeom prst="rect">
            <a:avLst/>
          </a:prstGeom>
          <a:ln>
            <a:noFill/>
          </a:ln>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lnSpc>
                <a:spcPts val="1700"/>
              </a:lnSpc>
              <a:spcAft>
                <a:spcPts val="0"/>
              </a:spcAft>
              <a:defRPr/>
            </a:pPr>
            <a:r>
              <a:rPr lang="en-US" altLang="en-US" sz="3200" b="1" dirty="0">
                <a:ln w="3175">
                  <a:solidFill>
                    <a:schemeClr val="tx1"/>
                  </a:solidFill>
                </a:ln>
                <a:latin typeface="Comic Sans MS" pitchFamily="66" charset="0"/>
              </a:rPr>
              <a:t>Benefits to K-12 Students </a:t>
            </a:r>
            <a:endParaRPr lang="en-US" altLang="en-US" sz="3200" b="1" dirty="0" smtClean="0">
              <a:ln w="3175">
                <a:solidFill>
                  <a:schemeClr val="tx1"/>
                </a:solidFill>
              </a:ln>
              <a:latin typeface="Comic Sans MS" pitchFamily="66" charset="0"/>
            </a:endParaRPr>
          </a:p>
          <a:p>
            <a:pPr fontAlgn="auto">
              <a:lnSpc>
                <a:spcPts val="1700"/>
              </a:lnSpc>
              <a:spcAft>
                <a:spcPts val="0"/>
              </a:spcAft>
              <a:defRPr/>
            </a:pPr>
            <a:r>
              <a:rPr lang="en-US" altLang="en-US" sz="1800" b="1" dirty="0" smtClean="0">
                <a:latin typeface="Comic Sans MS" pitchFamily="66" charset="0"/>
              </a:rPr>
              <a:t>Focus Groups (N=92) Teacher</a:t>
            </a:r>
            <a:r>
              <a:rPr lang="en-US" altLang="en-US" sz="1800" b="1" dirty="0" smtClean="0">
                <a:solidFill>
                  <a:srgbClr val="8142CE"/>
                </a:solidFill>
                <a:latin typeface="Comic Sans MS" pitchFamily="66" charset="0"/>
              </a:rPr>
              <a:t>s</a:t>
            </a:r>
          </a:p>
        </p:txBody>
      </p:sp>
      <p:sp>
        <p:nvSpPr>
          <p:cNvPr id="5" name="TextBox 4"/>
          <p:cNvSpPr txBox="1">
            <a:spLocks noChangeArrowheads="1"/>
          </p:cNvSpPr>
          <p:nvPr/>
        </p:nvSpPr>
        <p:spPr bwMode="auto">
          <a:xfrm>
            <a:off x="2133600" y="6457950"/>
            <a:ext cx="7010400" cy="369332"/>
          </a:xfrm>
          <a:prstGeom prst="rect">
            <a:avLst/>
          </a:prstGeom>
          <a:noFill/>
          <a:ln w="9525">
            <a:noFill/>
            <a:miter lim="800000"/>
            <a:headEnd/>
            <a:tailEnd/>
          </a:ln>
        </p:spPr>
        <p:txBody>
          <a:bodyPr wrap="square">
            <a:spAutoFit/>
          </a:bodyPr>
          <a:lstStyle/>
          <a:p>
            <a:pPr algn="r"/>
            <a:r>
              <a:rPr lang="en-US" sz="900" dirty="0" smtClean="0">
                <a:latin typeface="Comic Sans MS" panose="030F0702030302020204" pitchFamily="66" charset="0"/>
              </a:rPr>
              <a:t>Copyright 2018, </a:t>
            </a:r>
            <a:r>
              <a:rPr lang="en-US" sz="900" dirty="0" smtClean="0">
                <a:latin typeface="Comic Sans MS" panose="030F0702030302020204" pitchFamily="66" charset="0"/>
              </a:rPr>
              <a:t>The Academy for Co-Teaching and Collaboration and TWH Consulting/Co-Teaching,</a:t>
            </a:r>
            <a:endParaRPr lang="en-US" sz="900" dirty="0">
              <a:latin typeface="Comic Sans MS" panose="030F0702030302020204" pitchFamily="66" charset="0"/>
            </a:endParaRPr>
          </a:p>
          <a:p>
            <a:pPr algn="r"/>
            <a:r>
              <a:rPr lang="en-US" sz="900" dirty="0">
                <a:latin typeface="Comic Sans MS" panose="030F0702030302020204" pitchFamily="66" charset="0"/>
              </a:rPr>
              <a:t>Research Funded by a US Department of Education, Teacher Quality Enhancement </a:t>
            </a:r>
            <a:r>
              <a:rPr lang="en-US" sz="900" dirty="0" smtClean="0">
                <a:latin typeface="Comic Sans MS" panose="030F0702030302020204" pitchFamily="66" charset="0"/>
              </a:rPr>
              <a:t>Partnership Grant</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2000"/>
                                        <p:tgtEl>
                                          <p:spTgt spid="4"/>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childTnLst>
                          </p:cTn>
                        </p:par>
                        <p:par>
                          <p:cTn id="12" fill="hold" nodeType="afterGroup">
                            <p:stCondLst>
                              <p:cond delay="4000"/>
                            </p:stCondLst>
                            <p:childTnLst>
                              <p:par>
                                <p:cTn id="13" presetID="12" presetClass="entr" presetSubtype="4"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slide(fromBottom)">
                                      <p:cBhvr>
                                        <p:cTn id="15" dur="1000"/>
                                        <p:tgtEl>
                                          <p:spTgt spid="3">
                                            <p:txEl>
                                              <p:pRg st="3" end="3"/>
                                            </p:txEl>
                                          </p:spTgt>
                                        </p:tgtEl>
                                      </p:cBhvr>
                                    </p:animEffect>
                                  </p:childTnLst>
                                </p:cTn>
                              </p:par>
                            </p:childTnLst>
                          </p:cTn>
                        </p:par>
                        <p:par>
                          <p:cTn id="16" fill="hold" nodeType="afterGroup">
                            <p:stCondLst>
                              <p:cond delay="5000"/>
                            </p:stCondLst>
                            <p:childTnLst>
                              <p:par>
                                <p:cTn id="17" presetID="12" presetClass="entr" presetSubtype="4"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slide(fromBottom)">
                                      <p:cBhvr>
                                        <p:cTn id="19" dur="1000"/>
                                        <p:tgtEl>
                                          <p:spTgt spid="3">
                                            <p:txEl>
                                              <p:pRg st="5" end="5"/>
                                            </p:txEl>
                                          </p:spTgt>
                                        </p:tgtEl>
                                      </p:cBhvr>
                                    </p:animEffect>
                                  </p:childTnLst>
                                </p:cTn>
                              </p:par>
                            </p:childTnLst>
                          </p:cTn>
                        </p:par>
                        <p:par>
                          <p:cTn id="20" fill="hold" nodeType="afterGroup">
                            <p:stCondLst>
                              <p:cond delay="6000"/>
                            </p:stCondLst>
                            <p:childTnLst>
                              <p:par>
                                <p:cTn id="21" presetID="12" presetClass="entr" presetSubtype="4" fill="hold" nodeType="after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slide(fromBottom)">
                                      <p:cBhvr>
                                        <p:cTn id="23"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TextBox 3"/>
          <p:cNvSpPr txBox="1">
            <a:spLocks noChangeArrowheads="1"/>
          </p:cNvSpPr>
          <p:nvPr/>
        </p:nvSpPr>
        <p:spPr bwMode="auto">
          <a:xfrm>
            <a:off x="82550" y="106363"/>
            <a:ext cx="5099050" cy="1570037"/>
          </a:xfrm>
          <a:prstGeom prst="rect">
            <a:avLst/>
          </a:prstGeom>
          <a:noFill/>
          <a:ln w="38100">
            <a:solidFill>
              <a:srgbClr val="FF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latin typeface="Comic Sans MS" panose="030F0702030302020204" pitchFamily="66" charset="0"/>
              </a:rPr>
              <a:t>All teachers experience those wonderfully funny, rich, teachable moments where one's fondest desire is to have someone else see it too. Here is the chance to share some of the best teaching moments with someone else, someone who understands the context and the participants!</a:t>
            </a:r>
          </a:p>
        </p:txBody>
      </p:sp>
      <p:sp>
        <p:nvSpPr>
          <p:cNvPr id="294915" name="TextBox 4"/>
          <p:cNvSpPr txBox="1">
            <a:spLocks noChangeArrowheads="1"/>
          </p:cNvSpPr>
          <p:nvPr/>
        </p:nvSpPr>
        <p:spPr bwMode="auto">
          <a:xfrm>
            <a:off x="5283200" y="76200"/>
            <a:ext cx="3759200" cy="1816100"/>
          </a:xfrm>
          <a:prstGeom prst="rect">
            <a:avLst/>
          </a:prstGeom>
          <a:noFill/>
          <a:ln w="38100">
            <a:solidFill>
              <a:srgbClr val="0070C0"/>
            </a:solidFill>
            <a:prstDash val="sysDot"/>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latin typeface="Comic Sans MS" panose="030F0702030302020204" pitchFamily="66" charset="0"/>
              </a:rPr>
              <a:t>Special Education teachers gain insight into the realities of the general classroom while general educators learn valuable lessons in planning,  instructing and accommodating, students with learning or behavioral difficulties.</a:t>
            </a:r>
            <a:endParaRPr lang="en-US" altLang="en-US" sz="1600" dirty="0"/>
          </a:p>
        </p:txBody>
      </p:sp>
      <p:sp>
        <p:nvSpPr>
          <p:cNvPr id="6" name="TextBox 5"/>
          <p:cNvSpPr txBox="1"/>
          <p:nvPr/>
        </p:nvSpPr>
        <p:spPr>
          <a:xfrm>
            <a:off x="76200" y="1838325"/>
            <a:ext cx="5003800" cy="1362075"/>
          </a:xfrm>
          <a:prstGeom prst="rect">
            <a:avLst/>
          </a:prstGeom>
          <a:noFill/>
          <a:ln w="28575">
            <a:solidFill>
              <a:srgbClr val="00B050"/>
            </a:solidFill>
            <a:prstDash val="sysDash"/>
          </a:ln>
        </p:spPr>
        <p:txBody>
          <a:bodyPr>
            <a:spAutoFit/>
          </a:bodyPr>
          <a:lstStyle/>
          <a:p>
            <a:pPr marL="55563" algn="ctr" fontAlgn="auto">
              <a:spcBef>
                <a:spcPts val="0"/>
              </a:spcBef>
              <a:spcAft>
                <a:spcPts val="0"/>
              </a:spcAft>
              <a:defRPr/>
            </a:pPr>
            <a:r>
              <a:rPr lang="en-US" altLang="en-US" sz="1600" spc="-150" dirty="0">
                <a:latin typeface="Comic Sans MS" pitchFamily="66" charset="0"/>
                <a:cs typeface="+mn-cs"/>
              </a:rPr>
              <a:t>Working in partnership with another teacher, bouncing ideas off of one another, planning and orchestrating the perfect lesson, having two pair of eyes and four hands, creating something that is better than that which each partner brings.  What better way  is there to teach?</a:t>
            </a:r>
            <a:endParaRPr lang="en-US" sz="1600" dirty="0">
              <a:latin typeface="+mn-lt"/>
              <a:cs typeface="+mn-cs"/>
            </a:endParaRPr>
          </a:p>
        </p:txBody>
      </p:sp>
      <p:sp>
        <p:nvSpPr>
          <p:cNvPr id="9" name="TextBox 8"/>
          <p:cNvSpPr txBox="1"/>
          <p:nvPr/>
        </p:nvSpPr>
        <p:spPr>
          <a:xfrm>
            <a:off x="82550" y="3306763"/>
            <a:ext cx="5208588" cy="1570037"/>
          </a:xfrm>
          <a:prstGeom prst="rect">
            <a:avLst/>
          </a:prstGeom>
          <a:noFill/>
          <a:ln w="38100">
            <a:solidFill>
              <a:schemeClr val="accent6">
                <a:lumMod val="75000"/>
              </a:schemeClr>
            </a:solidFill>
            <a:prstDash val="sysDot"/>
          </a:ln>
        </p:spPr>
        <p:txBody>
          <a:bodyPr>
            <a:spAutoFit/>
          </a:bodyPr>
          <a:lstStyle/>
          <a:p>
            <a:pPr algn="ctr" fontAlgn="auto">
              <a:spcBef>
                <a:spcPts val="0"/>
              </a:spcBef>
              <a:spcAft>
                <a:spcPts val="0"/>
              </a:spcAft>
              <a:defRPr/>
            </a:pPr>
            <a:r>
              <a:rPr lang="en-US" altLang="en-US" sz="1600" dirty="0">
                <a:ln w="38100">
                  <a:noFill/>
                </a:ln>
                <a:latin typeface="Comic Sans MS" pitchFamily="66" charset="0"/>
                <a:cs typeface="+mn-cs"/>
              </a:rPr>
              <a:t>Not surprisingly, mutual respect is critical to the co-teaching relationship. You’ll have to share ideas openly and do much of your work facing students together. Sometimes you’ll disagree, and that’s to be expected; it’s fine to disagree with someone’s ideas, but don’t make the disagreement about the person</a:t>
            </a:r>
            <a:r>
              <a:rPr lang="en-US" altLang="en-US" sz="1600" dirty="0">
                <a:ln w="38100">
                  <a:noFill/>
                </a:ln>
                <a:solidFill>
                  <a:schemeClr val="accent6">
                    <a:lumMod val="75000"/>
                  </a:schemeClr>
                </a:solidFill>
                <a:latin typeface="Comic Sans MS" pitchFamily="66" charset="0"/>
                <a:cs typeface="+mn-cs"/>
              </a:rPr>
              <a:t>.</a:t>
            </a:r>
            <a:endParaRPr lang="en-US" sz="1600" dirty="0">
              <a:ln w="38100">
                <a:noFill/>
              </a:ln>
              <a:solidFill>
                <a:schemeClr val="accent6">
                  <a:lumMod val="75000"/>
                </a:schemeClr>
              </a:solidFill>
              <a:latin typeface="+mn-lt"/>
              <a:cs typeface="+mn-cs"/>
            </a:endParaRPr>
          </a:p>
        </p:txBody>
      </p:sp>
      <p:sp>
        <p:nvSpPr>
          <p:cNvPr id="294918" name="TextBox 9"/>
          <p:cNvSpPr txBox="1">
            <a:spLocks noChangeArrowheads="1"/>
          </p:cNvSpPr>
          <p:nvPr/>
        </p:nvSpPr>
        <p:spPr bwMode="auto">
          <a:xfrm>
            <a:off x="4811713" y="3913188"/>
            <a:ext cx="406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11" name="TextBox 10"/>
          <p:cNvSpPr txBox="1"/>
          <p:nvPr/>
        </p:nvSpPr>
        <p:spPr>
          <a:xfrm>
            <a:off x="5410200" y="2024063"/>
            <a:ext cx="3632200" cy="2678112"/>
          </a:xfrm>
          <a:prstGeom prst="rect">
            <a:avLst/>
          </a:prstGeom>
          <a:noFill/>
          <a:ln w="28575">
            <a:solidFill>
              <a:srgbClr val="FF00FF"/>
            </a:solidFill>
            <a:prstDash val="dashDot"/>
          </a:ln>
        </p:spPr>
        <p:txBody>
          <a:bodyPr>
            <a:spAutoFit/>
          </a:bodyPr>
          <a:lstStyle/>
          <a:p>
            <a:pPr algn="ctr" fontAlgn="auto">
              <a:spcBef>
                <a:spcPts val="0"/>
              </a:spcBef>
              <a:spcAft>
                <a:spcPts val="0"/>
              </a:spcAft>
              <a:defRPr/>
            </a:pPr>
            <a:r>
              <a:rPr lang="en-US" sz="1600" spc="-110" dirty="0">
                <a:latin typeface="Comic Sans MS" pitchFamily="66" charset="0"/>
                <a:cs typeface="+mn-cs"/>
              </a:rPr>
              <a:t>When two adults interact </a:t>
            </a:r>
          </a:p>
          <a:p>
            <a:pPr algn="ctr" fontAlgn="auto">
              <a:spcBef>
                <a:spcPts val="0"/>
              </a:spcBef>
              <a:spcAft>
                <a:spcPts val="0"/>
              </a:spcAft>
              <a:defRPr/>
            </a:pPr>
            <a:r>
              <a:rPr lang="en-US" sz="1600" spc="-110" dirty="0">
                <a:latin typeface="Comic Sans MS" pitchFamily="66" charset="0"/>
                <a:cs typeface="+mn-cs"/>
              </a:rPr>
              <a:t>in the context of students, issues that were not previously thought of, will invariably surface. Take these as they come up and come to mutual agreement on how to resolve them. The small stuff becomes big stuff and can potentially jeopardize a relationship if not attended to.  Do not allow a small issue to fester into an open, mortal wound!</a:t>
            </a:r>
          </a:p>
          <a:p>
            <a:pPr algn="ctr" fontAlgn="auto">
              <a:spcBef>
                <a:spcPts val="0"/>
              </a:spcBef>
              <a:spcAft>
                <a:spcPts val="0"/>
              </a:spcAft>
              <a:defRPr/>
            </a:pPr>
            <a:endParaRPr lang="en-US" sz="800" dirty="0">
              <a:latin typeface="+mn-lt"/>
              <a:cs typeface="+mn-cs"/>
            </a:endParaRPr>
          </a:p>
        </p:txBody>
      </p:sp>
      <p:sp>
        <p:nvSpPr>
          <p:cNvPr id="294920" name="TextBox 12"/>
          <p:cNvSpPr txBox="1">
            <a:spLocks noChangeArrowheads="1"/>
          </p:cNvSpPr>
          <p:nvPr/>
        </p:nvSpPr>
        <p:spPr bwMode="auto">
          <a:xfrm>
            <a:off x="120650" y="5029200"/>
            <a:ext cx="5170488" cy="584200"/>
          </a:xfrm>
          <a:prstGeom prst="rect">
            <a:avLst/>
          </a:prstGeom>
          <a:noFill/>
          <a:ln w="38100">
            <a:solidFill>
              <a:srgbClr val="0066FF"/>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latin typeface="Comic Sans MS" panose="030F0702030302020204" pitchFamily="66" charset="0"/>
              </a:rPr>
              <a:t>Co-Teaching makes it easier to conduct hands-on activities and provide flexible testing situations.</a:t>
            </a:r>
            <a:endParaRPr lang="en-US" altLang="en-US" sz="1600" dirty="0"/>
          </a:p>
        </p:txBody>
      </p:sp>
      <p:sp>
        <p:nvSpPr>
          <p:cNvPr id="294921" name="TextBox 13"/>
          <p:cNvSpPr txBox="1">
            <a:spLocks noChangeArrowheads="1"/>
          </p:cNvSpPr>
          <p:nvPr/>
        </p:nvSpPr>
        <p:spPr bwMode="auto">
          <a:xfrm>
            <a:off x="120650" y="5715000"/>
            <a:ext cx="8921750" cy="1108075"/>
          </a:xfrm>
          <a:prstGeom prst="rect">
            <a:avLst/>
          </a:prstGeom>
          <a:noFill/>
          <a:ln w="38100">
            <a:solidFill>
              <a:srgbClr val="9933FF"/>
            </a:solidFill>
            <a:prstDash val="lgDashDot"/>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00" dirty="0">
              <a:solidFill>
                <a:srgbClr val="FF00FF"/>
              </a:solidFill>
              <a:latin typeface="Comic Sans MS" panose="030F0702030302020204" pitchFamily="66" charset="0"/>
            </a:endParaRPr>
          </a:p>
          <a:p>
            <a:pPr algn="ctr" eaLnBrk="1" hangingPunct="1">
              <a:spcBef>
                <a:spcPct val="0"/>
              </a:spcBef>
              <a:buFontTx/>
              <a:buNone/>
            </a:pPr>
            <a:r>
              <a:rPr lang="en-US" altLang="en-US" sz="1600" dirty="0">
                <a:latin typeface="Comic Sans MS" panose="030F0702030302020204" pitchFamily="66" charset="0"/>
              </a:rPr>
              <a:t>Students with disabilities had a more positive attitude, were provided with role models for behavior and learning, interacted more with nondisabled peers, and were exposed to higher </a:t>
            </a:r>
          </a:p>
          <a:p>
            <a:pPr algn="ctr" eaLnBrk="1" hangingPunct="1">
              <a:spcBef>
                <a:spcPct val="0"/>
              </a:spcBef>
              <a:buFontTx/>
              <a:buNone/>
            </a:pPr>
            <a:r>
              <a:rPr lang="en-US" altLang="en-US" sz="1600" dirty="0">
                <a:latin typeface="Comic Sans MS" panose="030F0702030302020204" pitchFamily="66" charset="0"/>
              </a:rPr>
              <a:t>level concepts and discussions than was typically found in </a:t>
            </a:r>
          </a:p>
          <a:p>
            <a:pPr algn="ctr" eaLnBrk="1" hangingPunct="1">
              <a:spcBef>
                <a:spcPct val="0"/>
              </a:spcBef>
              <a:buFontTx/>
              <a:buNone/>
            </a:pPr>
            <a:r>
              <a:rPr lang="en-US" altLang="en-US" sz="1600" dirty="0">
                <a:latin typeface="Comic Sans MS" panose="030F0702030302020204" pitchFamily="66" charset="0"/>
              </a:rPr>
              <a:t>a special education segregated setting. </a:t>
            </a:r>
          </a:p>
        </p:txBody>
      </p:sp>
      <p:sp>
        <p:nvSpPr>
          <p:cNvPr id="15" name="Rectangle 14"/>
          <p:cNvSpPr/>
          <p:nvPr/>
        </p:nvSpPr>
        <p:spPr>
          <a:xfrm>
            <a:off x="5410200" y="4808538"/>
            <a:ext cx="3632200" cy="830262"/>
          </a:xfrm>
          <a:prstGeom prst="rect">
            <a:avLst/>
          </a:prstGeom>
          <a:ln w="38100">
            <a:solidFill>
              <a:schemeClr val="accent5"/>
            </a:solidFill>
            <a:prstDash val="dash"/>
          </a:ln>
        </p:spPr>
        <p:txBody>
          <a:bodyPr>
            <a:spAutoFit/>
          </a:bodyPr>
          <a:lstStyle/>
          <a:p>
            <a:pPr algn="ctr" fontAlgn="auto">
              <a:spcAft>
                <a:spcPts val="0"/>
              </a:spcAft>
              <a:defRPr/>
            </a:pPr>
            <a:r>
              <a:rPr lang="en-US" altLang="en-US" sz="1600" dirty="0">
                <a:latin typeface="Comic Sans MS" pitchFamily="66" charset="0"/>
                <a:cs typeface="+mn-cs"/>
              </a:rPr>
              <a:t>Co-Teaching provides  positive social outcomes for students with and without disabilities.</a:t>
            </a:r>
            <a:endParaRPr lang="en-US" sz="1600" dirty="0">
              <a:latin typeface="+mn-lt"/>
              <a:cs typeface="+mn-cs"/>
            </a:endParaRPr>
          </a:p>
        </p:txBody>
      </p:sp>
    </p:spTree>
    <p:extLst>
      <p:ext uri="{BB962C8B-B14F-4D97-AF65-F5344CB8AC3E}">
        <p14:creationId xmlns:p14="http://schemas.microsoft.com/office/powerpoint/2010/main" val="16589890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TextBox 6"/>
          <p:cNvSpPr txBox="1">
            <a:spLocks noChangeArrowheads="1"/>
          </p:cNvSpPr>
          <p:nvPr/>
        </p:nvSpPr>
        <p:spPr bwMode="auto">
          <a:xfrm>
            <a:off x="107950" y="4803775"/>
            <a:ext cx="8955088" cy="1978025"/>
          </a:xfrm>
          <a:prstGeom prst="rect">
            <a:avLst/>
          </a:prstGeom>
          <a:noFill/>
          <a:ln w="38100">
            <a:solidFill>
              <a:srgbClr val="C0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2100"/>
              </a:lnSpc>
              <a:spcBef>
                <a:spcPct val="0"/>
              </a:spcBef>
              <a:buFontTx/>
              <a:buNone/>
            </a:pPr>
            <a:r>
              <a:rPr lang="en-US" altLang="en-US" sz="1600" dirty="0">
                <a:latin typeface="Comic Sans MS" panose="030F0702030302020204" pitchFamily="66" charset="0"/>
              </a:rPr>
              <a:t>A study of the attitudes and </a:t>
            </a:r>
            <a:r>
              <a:rPr lang="en-US" altLang="en-US" sz="1600" dirty="0" smtClean="0">
                <a:latin typeface="Comic Sans MS" panose="030F0702030302020204" pitchFamily="66" charset="0"/>
              </a:rPr>
              <a:t>concerns of teachers </a:t>
            </a:r>
            <a:r>
              <a:rPr lang="en-US" altLang="en-US" sz="1600" dirty="0">
                <a:latin typeface="Comic Sans MS" panose="030F0702030302020204" pitchFamily="66" charset="0"/>
              </a:rPr>
              <a:t>from 15 urban and suburban districts found “the majority of the teachers surveyed did not participate voluntarily, and most had no prior training before engaging in the co-teaching process.  77 % of the teachers surveyed said co-teaching influenced student achievement.  100% of the 77% stated  the impact was positive and students made academic gains. Even though most of the participants were told, rather than asked to co-teach, the overwhelming majority said they would do it again because of the positive effect it had on student achievement.</a:t>
            </a:r>
            <a:endParaRPr lang="en-US" altLang="en-US" sz="1600" dirty="0"/>
          </a:p>
        </p:txBody>
      </p:sp>
      <p:sp>
        <p:nvSpPr>
          <p:cNvPr id="9" name="TextBox 8"/>
          <p:cNvSpPr txBox="1"/>
          <p:nvPr/>
        </p:nvSpPr>
        <p:spPr>
          <a:xfrm>
            <a:off x="107950" y="2292350"/>
            <a:ext cx="4368800" cy="2279650"/>
          </a:xfrm>
          <a:prstGeom prst="rect">
            <a:avLst/>
          </a:prstGeom>
          <a:noFill/>
          <a:ln w="38100">
            <a:solidFill>
              <a:schemeClr val="bg2">
                <a:lumMod val="50000"/>
              </a:schemeClr>
            </a:solidFill>
            <a:prstDash val="sysDash"/>
          </a:ln>
        </p:spPr>
        <p:txBody>
          <a:bodyPr>
            <a:spAutoFit/>
          </a:bodyPr>
          <a:lstStyle/>
          <a:p>
            <a:pPr algn="ctr" fontAlgn="auto">
              <a:lnSpc>
                <a:spcPts val="2100"/>
              </a:lnSpc>
              <a:spcAft>
                <a:spcPts val="0"/>
              </a:spcAft>
              <a:defRPr/>
            </a:pPr>
            <a:r>
              <a:rPr lang="en-US" altLang="en-US" sz="1600" dirty="0">
                <a:latin typeface="Comic Sans MS" panose="030F0702030302020204" pitchFamily="66" charset="0"/>
                <a:cs typeface="+mn-cs"/>
              </a:rPr>
              <a:t>Benefits to students without disabilities who  participated in co-taught arrangements:  Improved academic performance, increased time and attention from teachers, increased emphasis on cognitive strategies and study skills, increased emphasis on social skills, and improved classroom communities. </a:t>
            </a:r>
          </a:p>
        </p:txBody>
      </p:sp>
      <p:sp>
        <p:nvSpPr>
          <p:cNvPr id="295940" name="TextBox 9"/>
          <p:cNvSpPr txBox="1">
            <a:spLocks noChangeArrowheads="1"/>
          </p:cNvSpPr>
          <p:nvPr/>
        </p:nvSpPr>
        <p:spPr bwMode="auto">
          <a:xfrm>
            <a:off x="4643438" y="2428875"/>
            <a:ext cx="4368800" cy="2066925"/>
          </a:xfrm>
          <a:prstGeom prst="rect">
            <a:avLst/>
          </a:prstGeom>
          <a:noFill/>
          <a:ln w="38100">
            <a:solidFill>
              <a:srgbClr val="9933FF"/>
            </a:solidFill>
            <a:prstDash val="dashDot"/>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2200"/>
              </a:lnSpc>
              <a:spcBef>
                <a:spcPct val="0"/>
              </a:spcBef>
              <a:buFontTx/>
              <a:buNone/>
            </a:pPr>
            <a:r>
              <a:rPr lang="en-US" altLang="en-US" sz="1600" dirty="0">
                <a:latin typeface="Comic Sans MS" panose="030F0702030302020204" pitchFamily="66" charset="0"/>
              </a:rPr>
              <a:t>As in most situations in life, a little bit of humor goes a long way. Allow students to see both of you laughing with each other and with them when something is surprising, silly, or just doesn’t go the way you planned.  In other words, take the work seriously, but don’t take yourself too seriously.</a:t>
            </a:r>
            <a:endParaRPr lang="en-US" altLang="en-US" sz="1600" dirty="0"/>
          </a:p>
        </p:txBody>
      </p:sp>
      <p:sp>
        <p:nvSpPr>
          <p:cNvPr id="295941" name="TextBox 10"/>
          <p:cNvSpPr txBox="1">
            <a:spLocks noChangeArrowheads="1"/>
          </p:cNvSpPr>
          <p:nvPr/>
        </p:nvSpPr>
        <p:spPr bwMode="auto">
          <a:xfrm>
            <a:off x="101600" y="103188"/>
            <a:ext cx="4348163" cy="2008187"/>
          </a:xfrm>
          <a:prstGeom prst="rect">
            <a:avLst/>
          </a:prstGeom>
          <a:noFill/>
          <a:ln w="38100">
            <a:solidFill>
              <a:srgbClr val="FF00FF"/>
            </a:solidFill>
            <a:prstDash val="lgDashDot"/>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00" dirty="0">
              <a:solidFill>
                <a:srgbClr val="FF00FF"/>
              </a:solidFill>
              <a:latin typeface="Comic Sans MS" panose="030F0702030302020204" pitchFamily="66" charset="0"/>
            </a:endParaRPr>
          </a:p>
          <a:p>
            <a:pPr algn="ctr" eaLnBrk="1" hangingPunct="1">
              <a:lnSpc>
                <a:spcPts val="2100"/>
              </a:lnSpc>
              <a:spcBef>
                <a:spcPct val="0"/>
              </a:spcBef>
              <a:buFontTx/>
              <a:buNone/>
            </a:pPr>
            <a:r>
              <a:rPr lang="en-US" altLang="en-US" sz="1600" dirty="0">
                <a:latin typeface="Comic Sans MS" panose="030F0702030302020204" pitchFamily="66" charset="0"/>
              </a:rPr>
              <a:t>Students with disabilities had a more positive attitude, were provided with role models for behavior and learning, interacted more with nondisabled peers, and were exposed to higher level concepts and discussions than was typically found in a special education segregated setting. </a:t>
            </a:r>
          </a:p>
        </p:txBody>
      </p:sp>
      <p:sp>
        <p:nvSpPr>
          <p:cNvPr id="12" name="TextBox 11"/>
          <p:cNvSpPr txBox="1"/>
          <p:nvPr/>
        </p:nvSpPr>
        <p:spPr>
          <a:xfrm>
            <a:off x="4643541" y="71812"/>
            <a:ext cx="4368800" cy="2067233"/>
          </a:xfrm>
          <a:prstGeom prst="rect">
            <a:avLst/>
          </a:prstGeom>
          <a:noFill/>
          <a:ln w="38100">
            <a:solidFill>
              <a:srgbClr val="00B050"/>
            </a:solidFill>
            <a:prstDash val="lgDashDotDot"/>
          </a:ln>
        </p:spPr>
        <p:txBody>
          <a:bodyPr>
            <a:spAutoFit/>
          </a:bodyPr>
          <a:lstStyle/>
          <a:p>
            <a:pPr algn="ctr" fontAlgn="auto">
              <a:lnSpc>
                <a:spcPts val="2200"/>
              </a:lnSpc>
              <a:spcBef>
                <a:spcPts val="0"/>
              </a:spcBef>
              <a:spcAft>
                <a:spcPts val="0"/>
              </a:spcAft>
              <a:defRPr/>
            </a:pPr>
            <a:r>
              <a:rPr lang="en-US" sz="1600" b="1" dirty="0">
                <a:latin typeface="Comic Sans MS" pitchFamily="66" charset="0"/>
                <a:cs typeface="+mn-cs"/>
              </a:rPr>
              <a:t>The most valuable resource all teachers have is each other. With collaboration, our growth is no longer limited to our </a:t>
            </a:r>
          </a:p>
          <a:p>
            <a:pPr algn="ctr" fontAlgn="auto">
              <a:lnSpc>
                <a:spcPts val="2200"/>
              </a:lnSpc>
              <a:spcBef>
                <a:spcPts val="0"/>
              </a:spcBef>
              <a:spcAft>
                <a:spcPts val="0"/>
              </a:spcAft>
              <a:defRPr/>
            </a:pPr>
            <a:r>
              <a:rPr lang="en-US" sz="1600" b="1" dirty="0">
                <a:latin typeface="Comic Sans MS" pitchFamily="66" charset="0"/>
                <a:cs typeface="+mn-cs"/>
              </a:rPr>
              <a:t>own perspectives.  </a:t>
            </a:r>
            <a:r>
              <a:rPr lang="en-US" sz="1600" b="1" dirty="0">
                <a:latin typeface="Comic Sans MS" panose="030F0702030302020204" pitchFamily="66" charset="0"/>
              </a:rPr>
              <a:t>Collaboration in a school setting enriches the teachers, the students, and the overall work and classroom experience for everyone. </a:t>
            </a:r>
            <a:r>
              <a:rPr lang="en-US" sz="1600" b="1" dirty="0">
                <a:ln w="6350">
                  <a:solidFill>
                    <a:schemeClr val="bg1"/>
                  </a:solidFill>
                </a:ln>
                <a:latin typeface="Comic Sans MS" pitchFamily="66" charset="0"/>
                <a:ea typeface="HelloAsparagus" pitchFamily="2" charset="0"/>
              </a:rPr>
              <a:t> </a:t>
            </a:r>
            <a:r>
              <a:rPr lang="en-US" sz="1600" b="1" dirty="0">
                <a:latin typeface="Comic Sans MS" pitchFamily="66" charset="0"/>
                <a:cs typeface="+mn-cs"/>
              </a:rPr>
              <a:t> </a:t>
            </a:r>
          </a:p>
        </p:txBody>
      </p:sp>
    </p:spTree>
    <p:extLst>
      <p:ext uri="{BB962C8B-B14F-4D97-AF65-F5344CB8AC3E}">
        <p14:creationId xmlns:p14="http://schemas.microsoft.com/office/powerpoint/2010/main" val="42243084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2338" name="Rectangle 2"/>
          <p:cNvSpPr>
            <a:spLocks noChangeArrowheads="1"/>
          </p:cNvSpPr>
          <p:nvPr/>
        </p:nvSpPr>
        <p:spPr bwMode="auto">
          <a:xfrm>
            <a:off x="838200" y="990600"/>
            <a:ext cx="6870700" cy="446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4300"/>
              </a:lnSpc>
              <a:spcBef>
                <a:spcPct val="0"/>
              </a:spcBef>
              <a:buFont typeface="Arial" panose="020B0604020202020204" pitchFamily="34" charset="0"/>
              <a:buNone/>
            </a:pPr>
            <a:r>
              <a:rPr lang="en-US" altLang="en-US" b="1" dirty="0">
                <a:latin typeface="Comic Sans MS" panose="030F0702030302020204" pitchFamily="66" charset="0"/>
              </a:rPr>
              <a:t>I've been working with Title programs over 20 years! During this time, I have seen many initiatives come and go. I believe that co-teaching is the number one strategy that can increase student achievement and build teacher capacity.”</a:t>
            </a:r>
            <a:endParaRPr lang="en-US" altLang="en-US" sz="2400" dirty="0">
              <a:latin typeface="Comic Sans MS" panose="030F0702030302020204" pitchFamily="66" charset="0"/>
            </a:endParaRPr>
          </a:p>
        </p:txBody>
      </p:sp>
      <p:sp>
        <p:nvSpPr>
          <p:cNvPr id="142339" name="TextBox 3"/>
          <p:cNvSpPr txBox="1">
            <a:spLocks noChangeArrowheads="1"/>
          </p:cNvSpPr>
          <p:nvPr/>
        </p:nvSpPr>
        <p:spPr bwMode="auto">
          <a:xfrm>
            <a:off x="2590800" y="5715000"/>
            <a:ext cx="617220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000" b="1" dirty="0">
                <a:ln>
                  <a:solidFill>
                    <a:srgbClr val="8142CE"/>
                  </a:solidFill>
                </a:ln>
                <a:latin typeface="Comic Sans MS" panose="030F0702030302020204" pitchFamily="66" charset="0"/>
              </a:rPr>
              <a:t>Pat King, Director of Title Programs, ISD 742</a:t>
            </a:r>
          </a:p>
          <a:p>
            <a:pPr eaLnBrk="1" hangingPunct="1">
              <a:spcBef>
                <a:spcPct val="0"/>
              </a:spcBef>
              <a:buFontTx/>
              <a:buNone/>
            </a:pPr>
            <a:endParaRPr lang="en-US"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2338">
                                            <p:txEl>
                                              <p:pRg st="0" end="0"/>
                                            </p:txEl>
                                          </p:spTgt>
                                        </p:tgtEl>
                                        <p:attrNameLst>
                                          <p:attrName>style.visibility</p:attrName>
                                        </p:attrNameLst>
                                      </p:cBhvr>
                                      <p:to>
                                        <p:strVal val="visible"/>
                                      </p:to>
                                    </p:set>
                                    <p:animEffect transition="in" filter="fade">
                                      <p:cBhvr>
                                        <p:cTn id="7" dur="1000"/>
                                        <p:tgtEl>
                                          <p:spTgt spid="142338">
                                            <p:txEl>
                                              <p:pRg st="0" end="0"/>
                                            </p:txEl>
                                          </p:spTgt>
                                        </p:tgtEl>
                                      </p:cBhvr>
                                    </p:animEffect>
                                    <p:anim calcmode="lin" valueType="num">
                                      <p:cBhvr>
                                        <p:cTn id="8" dur="1000" fill="hold"/>
                                        <p:tgtEl>
                                          <p:spTgt spid="142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233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2339"/>
                                        </p:tgtEl>
                                        <p:attrNameLst>
                                          <p:attrName>style.visibility</p:attrName>
                                        </p:attrNameLst>
                                      </p:cBhvr>
                                      <p:to>
                                        <p:strVal val="visible"/>
                                      </p:to>
                                    </p:set>
                                    <p:animEffect transition="in" filter="fade">
                                      <p:cBhvr>
                                        <p:cTn id="12" dur="1000"/>
                                        <p:tgtEl>
                                          <p:spTgt spid="142339"/>
                                        </p:tgtEl>
                                      </p:cBhvr>
                                    </p:animEffect>
                                    <p:anim calcmode="lin" valueType="num">
                                      <p:cBhvr>
                                        <p:cTn id="13" dur="1000" fill="hold"/>
                                        <p:tgtEl>
                                          <p:spTgt spid="142339"/>
                                        </p:tgtEl>
                                        <p:attrNameLst>
                                          <p:attrName>ppt_x</p:attrName>
                                        </p:attrNameLst>
                                      </p:cBhvr>
                                      <p:tavLst>
                                        <p:tav tm="0">
                                          <p:val>
                                            <p:strVal val="#ppt_x"/>
                                          </p:val>
                                        </p:tav>
                                        <p:tav tm="100000">
                                          <p:val>
                                            <p:strVal val="#ppt_x"/>
                                          </p:val>
                                        </p:tav>
                                      </p:tavLst>
                                    </p:anim>
                                    <p:anim calcmode="lin" valueType="num">
                                      <p:cBhvr>
                                        <p:cTn id="14" dur="1000" fill="hold"/>
                                        <p:tgtEl>
                                          <p:spTgt spid="1423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685800" y="723900"/>
            <a:ext cx="7816850" cy="5902325"/>
          </a:xfrm>
          <a:prstGeom prst="rect">
            <a:avLst/>
          </a:prstGeom>
        </p:spPr>
        <p:txBody>
          <a:bodyPr>
            <a:normAutofit fontScale="92500" lnSpcReduction="10000"/>
          </a:bodyPr>
          <a:lst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Aft>
                <a:spcPts val="600"/>
              </a:spcAft>
              <a:buFont typeface="Arial" pitchFamily="34" charset="0"/>
              <a:buNone/>
              <a:defRPr/>
            </a:pPr>
            <a:r>
              <a:rPr lang="en-US" sz="2400" b="1" dirty="0" smtClean="0">
                <a:latin typeface="Comic Sans MS" panose="030F0702030302020204" pitchFamily="66" charset="0"/>
              </a:rPr>
              <a:t>“I love the dance that co-teaching partners perform, coming in and out of each other’s space and activities without interfering or disrupting the flow of the classroom.”</a:t>
            </a:r>
          </a:p>
          <a:p>
            <a:pPr marL="0" indent="0">
              <a:spcAft>
                <a:spcPts val="600"/>
              </a:spcAft>
              <a:buFont typeface="Arial" pitchFamily="34" charset="0"/>
              <a:buNone/>
              <a:defRPr/>
            </a:pPr>
            <a:r>
              <a:rPr lang="en-US" sz="2400" b="1" dirty="0" smtClean="0">
                <a:latin typeface="Comic Sans MS" panose="030F0702030302020204" pitchFamily="66" charset="0"/>
              </a:rPr>
              <a:t>“Co-teaching was new to me and the experience has caused me to re-think why some things work the way they do and if they can't go better… to justify my techniques and strategies and not just go through the motions.”</a:t>
            </a:r>
          </a:p>
          <a:p>
            <a:pPr marL="0" indent="0">
              <a:spcAft>
                <a:spcPts val="600"/>
              </a:spcAft>
              <a:buFont typeface="Arial" pitchFamily="34" charset="0"/>
              <a:buNone/>
              <a:defRPr/>
            </a:pPr>
            <a:r>
              <a:rPr lang="en-US" sz="2400" b="1" dirty="0" smtClean="0">
                <a:latin typeface="Comic Sans MS" panose="030F0702030302020204" pitchFamily="66" charset="0"/>
              </a:rPr>
              <a:t>“It’s important for the kids to see the teaching that went on, working together, helping each other, asking favors of each other, modeling how you work with people.”</a:t>
            </a:r>
          </a:p>
          <a:p>
            <a:pPr marL="0" indent="0">
              <a:spcAft>
                <a:spcPts val="600"/>
              </a:spcAft>
              <a:buFont typeface="Arial" pitchFamily="34" charset="0"/>
              <a:buNone/>
              <a:defRPr/>
            </a:pPr>
            <a:r>
              <a:rPr lang="en-US" sz="2400" b="1" dirty="0" smtClean="0">
                <a:latin typeface="Comic Sans MS" panose="030F0702030302020204" pitchFamily="66" charset="0"/>
              </a:rPr>
              <a:t>“Co-teaching is a total lifesaver for differentiating curriculum. Without it, it’s insurmountable, but with   co-teaching it becomes possible.”</a:t>
            </a:r>
          </a:p>
          <a:p>
            <a:pP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636588" y="1825625"/>
            <a:ext cx="8470900" cy="4616648"/>
          </a:xfrm>
          <a:prstGeom prst="rect">
            <a:avLst/>
          </a:prstGeom>
          <a:noFill/>
        </p:spPr>
        <p:txBody>
          <a:bodyPr>
            <a:spAutoFit/>
          </a:bodyPr>
          <a:lstStyle/>
          <a:p>
            <a:pPr marL="346075" indent="-346075" fontAlgn="auto">
              <a:lnSpc>
                <a:spcPct val="150000"/>
              </a:lnSpc>
              <a:spcBef>
                <a:spcPts val="0"/>
              </a:spcBef>
              <a:spcAft>
                <a:spcPts val="0"/>
              </a:spcAft>
              <a:buClr>
                <a:srgbClr val="8142CE"/>
              </a:buClr>
              <a:buSzPct val="101000"/>
              <a:buFont typeface="Arial" pitchFamily="34" charset="0"/>
              <a:buChar char="•"/>
              <a:defRPr/>
            </a:pPr>
            <a:r>
              <a:rPr lang="en-US" sz="2800" b="1" dirty="0">
                <a:latin typeface="Comic Sans MS" panose="030F0702030302020204" pitchFamily="66" charset="0"/>
                <a:ea typeface="Adelon-Light" pitchFamily="2" charset="0"/>
                <a:cs typeface="+mn-cs"/>
              </a:rPr>
              <a:t>From “yours” or “mine,” to “ours”</a:t>
            </a:r>
          </a:p>
          <a:p>
            <a:pPr marL="346075" indent="-346075" fontAlgn="auto">
              <a:lnSpc>
                <a:spcPct val="150000"/>
              </a:lnSpc>
              <a:spcBef>
                <a:spcPts val="0"/>
              </a:spcBef>
              <a:spcAft>
                <a:spcPts val="0"/>
              </a:spcAft>
              <a:buClr>
                <a:srgbClr val="8142CE"/>
              </a:buClr>
              <a:buSzPct val="101000"/>
              <a:buFont typeface="Arial" pitchFamily="34" charset="0"/>
              <a:buChar char="•"/>
              <a:defRPr/>
            </a:pPr>
            <a:r>
              <a:rPr lang="en-US" sz="2800" b="1" dirty="0">
                <a:latin typeface="Comic Sans MS" panose="030F0702030302020204" pitchFamily="66" charset="0"/>
                <a:ea typeface="Adelon-Light" pitchFamily="2" charset="0"/>
                <a:cs typeface="+mn-cs"/>
              </a:rPr>
              <a:t>Mutual Respect </a:t>
            </a:r>
          </a:p>
          <a:p>
            <a:pPr marL="346075" indent="-346075" fontAlgn="auto">
              <a:lnSpc>
                <a:spcPct val="150000"/>
              </a:lnSpc>
              <a:spcBef>
                <a:spcPts val="0"/>
              </a:spcBef>
              <a:spcAft>
                <a:spcPts val="0"/>
              </a:spcAft>
              <a:buClr>
                <a:srgbClr val="8142CE"/>
              </a:buClr>
              <a:buSzPct val="101000"/>
              <a:buFont typeface="Arial" charset="0"/>
              <a:buChar char="•"/>
              <a:defRPr/>
            </a:pPr>
            <a:r>
              <a:rPr lang="en-US" sz="2800" b="1" dirty="0" smtClean="0">
                <a:latin typeface="Comic Sans MS" panose="030F0702030302020204" pitchFamily="66" charset="0"/>
                <a:ea typeface="Adelon-Light" pitchFamily="2" charset="0"/>
                <a:cs typeface="+mn-cs"/>
              </a:rPr>
              <a:t>Commitment </a:t>
            </a:r>
            <a:r>
              <a:rPr lang="en-US" sz="2800" b="1" dirty="0">
                <a:latin typeface="Comic Sans MS" panose="030F0702030302020204" pitchFamily="66" charset="0"/>
                <a:ea typeface="Adelon-Light" pitchFamily="2" charset="0"/>
                <a:cs typeface="+mn-cs"/>
              </a:rPr>
              <a:t>to reflection </a:t>
            </a:r>
            <a:r>
              <a:rPr lang="en-US" sz="2000" b="1" dirty="0">
                <a:latin typeface="Comic Sans MS" panose="030F0702030302020204" pitchFamily="66" charset="0"/>
                <a:ea typeface="Adelon-Light" pitchFamily="2" charset="0"/>
                <a:cs typeface="+mn-cs"/>
              </a:rPr>
              <a:t>(individual and team)</a:t>
            </a:r>
          </a:p>
          <a:p>
            <a:pPr marL="346075" indent="-346075" fontAlgn="auto">
              <a:lnSpc>
                <a:spcPct val="150000"/>
              </a:lnSpc>
              <a:spcBef>
                <a:spcPts val="0"/>
              </a:spcBef>
              <a:spcAft>
                <a:spcPts val="0"/>
              </a:spcAft>
              <a:buClr>
                <a:srgbClr val="8142CE"/>
              </a:buClr>
              <a:buSzPct val="101000"/>
              <a:buFont typeface="Arial" charset="0"/>
              <a:buChar char="•"/>
              <a:defRPr/>
            </a:pPr>
            <a:r>
              <a:rPr lang="en-US" sz="2800" b="1" dirty="0" smtClean="0">
                <a:latin typeface="Comic Sans MS" panose="030F0702030302020204" pitchFamily="66" charset="0"/>
                <a:ea typeface="Adelon-Light" pitchFamily="2" charset="0"/>
                <a:cs typeface="+mn-cs"/>
              </a:rPr>
              <a:t>Shared </a:t>
            </a:r>
            <a:r>
              <a:rPr lang="en-US" sz="2800" b="1" dirty="0">
                <a:latin typeface="Comic Sans MS" panose="030F0702030302020204" pitchFamily="66" charset="0"/>
                <a:ea typeface="Adelon-Light" pitchFamily="2" charset="0"/>
                <a:cs typeface="+mn-cs"/>
              </a:rPr>
              <a:t>expectations for student’s behavior </a:t>
            </a:r>
          </a:p>
          <a:p>
            <a:pPr marL="346075" indent="-346075" fontAlgn="auto">
              <a:lnSpc>
                <a:spcPct val="150000"/>
              </a:lnSpc>
              <a:spcBef>
                <a:spcPts val="0"/>
              </a:spcBef>
              <a:spcAft>
                <a:spcPts val="0"/>
              </a:spcAft>
              <a:buClr>
                <a:srgbClr val="8142CE"/>
              </a:buClr>
              <a:buSzPct val="101000"/>
              <a:buFont typeface="Arial" pitchFamily="34" charset="0"/>
              <a:buChar char="•"/>
              <a:defRPr/>
            </a:pPr>
            <a:r>
              <a:rPr lang="en-US" sz="2800" b="1" dirty="0" smtClean="0">
                <a:latin typeface="Comic Sans MS" panose="030F0702030302020204" pitchFamily="66" charset="0"/>
                <a:ea typeface="Adelon-Light" pitchFamily="2" charset="0"/>
                <a:cs typeface="+mn-cs"/>
              </a:rPr>
              <a:t>Shared </a:t>
            </a:r>
            <a:r>
              <a:rPr lang="en-US" sz="2800" b="1" dirty="0">
                <a:latin typeface="Comic Sans MS" panose="030F0702030302020204" pitchFamily="66" charset="0"/>
                <a:ea typeface="Adelon-Light" pitchFamily="2" charset="0"/>
                <a:cs typeface="+mn-cs"/>
              </a:rPr>
              <a:t>vision/goal for student achievement</a:t>
            </a:r>
          </a:p>
          <a:p>
            <a:pPr marL="346075" indent="-346075" fontAlgn="auto">
              <a:lnSpc>
                <a:spcPct val="150000"/>
              </a:lnSpc>
              <a:spcBef>
                <a:spcPts val="0"/>
              </a:spcBef>
              <a:spcAft>
                <a:spcPts val="0"/>
              </a:spcAft>
              <a:buClr>
                <a:srgbClr val="8142CE"/>
              </a:buClr>
              <a:buSzPct val="101000"/>
              <a:buFont typeface="Arial" pitchFamily="34" charset="0"/>
              <a:buChar char="•"/>
              <a:defRPr/>
            </a:pPr>
            <a:r>
              <a:rPr lang="en-US" sz="2800" b="1" dirty="0" smtClean="0">
                <a:latin typeface="Comic Sans MS" panose="030F0702030302020204" pitchFamily="66" charset="0"/>
                <a:ea typeface="Adelon-Light" pitchFamily="2" charset="0"/>
                <a:cs typeface="+mn-cs"/>
              </a:rPr>
              <a:t>Scheduled </a:t>
            </a:r>
            <a:r>
              <a:rPr lang="en-US" sz="2800" b="1" dirty="0">
                <a:latin typeface="Comic Sans MS" panose="030F0702030302020204" pitchFamily="66" charset="0"/>
                <a:ea typeface="Adelon-Light" pitchFamily="2" charset="0"/>
                <a:cs typeface="+mn-cs"/>
              </a:rPr>
              <a:t>planning time</a:t>
            </a:r>
          </a:p>
          <a:p>
            <a:pPr marL="346075" indent="-346075" fontAlgn="auto">
              <a:lnSpc>
                <a:spcPct val="150000"/>
              </a:lnSpc>
              <a:spcBef>
                <a:spcPts val="0"/>
              </a:spcBef>
              <a:spcAft>
                <a:spcPts val="0"/>
              </a:spcAft>
              <a:buClr>
                <a:srgbClr val="8142CE"/>
              </a:buClr>
              <a:buSzPct val="101000"/>
              <a:buFont typeface="Arial" pitchFamily="34" charset="0"/>
              <a:buChar char="•"/>
              <a:defRPr/>
            </a:pPr>
            <a:r>
              <a:rPr lang="en-US" sz="2800" b="1" dirty="0" smtClean="0">
                <a:latin typeface="Comic Sans MS" panose="030F0702030302020204" pitchFamily="66" charset="0"/>
                <a:ea typeface="Adelon-Light" pitchFamily="2" charset="0"/>
                <a:cs typeface="+mn-cs"/>
              </a:rPr>
              <a:t>Sense </a:t>
            </a:r>
            <a:r>
              <a:rPr lang="en-US" sz="2800" b="1" dirty="0">
                <a:latin typeface="Comic Sans MS" panose="030F0702030302020204" pitchFamily="66" charset="0"/>
                <a:ea typeface="Adelon-Light" pitchFamily="2" charset="0"/>
                <a:cs typeface="+mn-cs"/>
              </a:rPr>
              <a:t>of humor and a positive </a:t>
            </a:r>
            <a:r>
              <a:rPr lang="en-US" sz="2800" b="1" dirty="0" smtClean="0">
                <a:latin typeface="Comic Sans MS" panose="030F0702030302020204" pitchFamily="66" charset="0"/>
                <a:ea typeface="Adelon-Light" pitchFamily="2" charset="0"/>
                <a:cs typeface="+mn-cs"/>
              </a:rPr>
              <a:t>attitude</a:t>
            </a:r>
            <a:endParaRPr lang="en-US" sz="2800" b="1" dirty="0">
              <a:latin typeface="Comic Sans MS" panose="030F0702030302020204" pitchFamily="66" charset="0"/>
              <a:ea typeface="Adelon-Light" pitchFamily="2" charset="0"/>
              <a:cs typeface="+mn-cs"/>
            </a:endParaRPr>
          </a:p>
        </p:txBody>
      </p:sp>
      <p:pic>
        <p:nvPicPr>
          <p:cNvPr id="14746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81000"/>
            <a:ext cx="2312988" cy="1528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52400" y="381105"/>
            <a:ext cx="8839200" cy="1600438"/>
          </a:xfrm>
          <a:prstGeom prst="rect">
            <a:avLst/>
          </a:prstGeom>
          <a:noFill/>
        </p:spPr>
        <p:txBody>
          <a:bodyPr>
            <a:spAutoFit/>
          </a:bodyPr>
          <a:lstStyle/>
          <a:p>
            <a:pPr algn="ctr" fontAlgn="auto">
              <a:spcBef>
                <a:spcPts val="0"/>
              </a:spcBef>
              <a:spcAft>
                <a:spcPts val="0"/>
              </a:spcAft>
              <a:defRPr/>
            </a:pPr>
            <a:r>
              <a:rPr lang="en-US" sz="4000" b="1" dirty="0">
                <a:ln>
                  <a:solidFill>
                    <a:srgbClr val="000099"/>
                  </a:solidFill>
                </a:ln>
                <a:latin typeface="Comic Sans MS" panose="030F0702030302020204" pitchFamily="66" charset="0"/>
                <a:ea typeface="Adelon-Light" pitchFamily="2" charset="0"/>
                <a:cs typeface="+mn-cs"/>
              </a:rPr>
              <a:t>Cornerstones </a:t>
            </a:r>
          </a:p>
          <a:p>
            <a:pPr algn="ctr" fontAlgn="auto">
              <a:spcBef>
                <a:spcPts val="0"/>
              </a:spcBef>
              <a:spcAft>
                <a:spcPts val="0"/>
              </a:spcAft>
              <a:defRPr/>
            </a:pPr>
            <a:r>
              <a:rPr lang="en-US" sz="4000" b="1" dirty="0">
                <a:ln>
                  <a:solidFill>
                    <a:srgbClr val="000099"/>
                  </a:solidFill>
                </a:ln>
                <a:latin typeface="Comic Sans MS" panose="030F0702030302020204" pitchFamily="66" charset="0"/>
                <a:ea typeface="Adelon-Light" pitchFamily="2" charset="0"/>
                <a:cs typeface="+mn-cs"/>
              </a:rPr>
              <a:t>for Success</a:t>
            </a:r>
          </a:p>
          <a:p>
            <a:pPr algn="ctr" fontAlgn="auto">
              <a:spcBef>
                <a:spcPts val="0"/>
              </a:spcBef>
              <a:spcAft>
                <a:spcPts val="0"/>
              </a:spcAft>
              <a:defRPr/>
            </a:pPr>
            <a:endParaRPr lang="en-US" dirty="0">
              <a:latin typeface="+mn-lt"/>
              <a:cs typeface="+mn-cs"/>
            </a:endParaRPr>
          </a:p>
        </p:txBody>
      </p:sp>
      <p:sp>
        <p:nvSpPr>
          <p:cNvPr id="5"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1000"/>
                                        <p:tgtEl>
                                          <p:spTgt spid="7">
                                            <p:txEl>
                                              <p:pRg st="0" end="0"/>
                                            </p:txEl>
                                          </p:spTgt>
                                        </p:tgtEl>
                                      </p:cBhvr>
                                    </p:animEffect>
                                    <p:anim calcmode="lin" valueType="num">
                                      <p:cBhvr>
                                        <p:cTn id="15"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1000"/>
                                        <p:tgtEl>
                                          <p:spTgt spid="7">
                                            <p:txEl>
                                              <p:pRg st="1" end="1"/>
                                            </p:txEl>
                                          </p:spTgt>
                                        </p:tgtEl>
                                      </p:cBhvr>
                                    </p:animEffect>
                                    <p:anim calcmode="lin" valueType="num">
                                      <p:cBhvr>
                                        <p:cTn id="21"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1000"/>
                                        <p:tgtEl>
                                          <p:spTgt spid="7">
                                            <p:txEl>
                                              <p:pRg st="2" end="2"/>
                                            </p:txEl>
                                          </p:spTgt>
                                        </p:tgtEl>
                                      </p:cBhvr>
                                    </p:animEffect>
                                    <p:anim calcmode="lin" valueType="num">
                                      <p:cBhvr>
                                        <p:cTn id="27"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fade">
                                      <p:cBhvr>
                                        <p:cTn id="32" dur="1000"/>
                                        <p:tgtEl>
                                          <p:spTgt spid="7">
                                            <p:txEl>
                                              <p:pRg st="3" end="3"/>
                                            </p:txEl>
                                          </p:spTgt>
                                        </p:tgtEl>
                                      </p:cBhvr>
                                    </p:animEffect>
                                    <p:anim calcmode="lin" valueType="num">
                                      <p:cBhvr>
                                        <p:cTn id="33"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7">
                                            <p:txEl>
                                              <p:pRg st="4" end="4"/>
                                            </p:txEl>
                                          </p:spTgt>
                                        </p:tgtEl>
                                        <p:attrNameLst>
                                          <p:attrName>style.visibility</p:attrName>
                                        </p:attrNameLst>
                                      </p:cBhvr>
                                      <p:to>
                                        <p:strVal val="visible"/>
                                      </p:to>
                                    </p:set>
                                    <p:animEffect transition="in" filter="fade">
                                      <p:cBhvr>
                                        <p:cTn id="38" dur="1000"/>
                                        <p:tgtEl>
                                          <p:spTgt spid="7">
                                            <p:txEl>
                                              <p:pRg st="4" end="4"/>
                                            </p:txEl>
                                          </p:spTgt>
                                        </p:tgtEl>
                                      </p:cBhvr>
                                    </p:animEffect>
                                    <p:anim calcmode="lin" valueType="num">
                                      <p:cBhvr>
                                        <p:cTn id="39"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42" presetClass="entr" presetSubtype="0" fill="hold" nodeType="afterEffect">
                                  <p:stCondLst>
                                    <p:cond delay="0"/>
                                  </p:stCondLst>
                                  <p:childTnLst>
                                    <p:set>
                                      <p:cBhvr>
                                        <p:cTn id="43" dur="1" fill="hold">
                                          <p:stCondLst>
                                            <p:cond delay="0"/>
                                          </p:stCondLst>
                                        </p:cTn>
                                        <p:tgtEl>
                                          <p:spTgt spid="7">
                                            <p:txEl>
                                              <p:pRg st="5" end="5"/>
                                            </p:txEl>
                                          </p:spTgt>
                                        </p:tgtEl>
                                        <p:attrNameLst>
                                          <p:attrName>style.visibility</p:attrName>
                                        </p:attrNameLst>
                                      </p:cBhvr>
                                      <p:to>
                                        <p:strVal val="visible"/>
                                      </p:to>
                                    </p:set>
                                    <p:animEffect transition="in" filter="fade">
                                      <p:cBhvr>
                                        <p:cTn id="44" dur="1000"/>
                                        <p:tgtEl>
                                          <p:spTgt spid="7">
                                            <p:txEl>
                                              <p:pRg st="5" end="5"/>
                                            </p:txEl>
                                          </p:spTgt>
                                        </p:tgtEl>
                                      </p:cBhvr>
                                    </p:animEffect>
                                    <p:anim calcmode="lin" valueType="num">
                                      <p:cBhvr>
                                        <p:cTn id="45"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42" presetClass="entr" presetSubtype="0" fill="hold" nodeType="afterEffect">
                                  <p:stCondLst>
                                    <p:cond delay="0"/>
                                  </p:stCondLst>
                                  <p:childTnLst>
                                    <p:set>
                                      <p:cBhvr>
                                        <p:cTn id="49" dur="1" fill="hold">
                                          <p:stCondLst>
                                            <p:cond delay="0"/>
                                          </p:stCondLst>
                                        </p:cTn>
                                        <p:tgtEl>
                                          <p:spTgt spid="7">
                                            <p:txEl>
                                              <p:pRg st="6" end="6"/>
                                            </p:txEl>
                                          </p:spTgt>
                                        </p:tgtEl>
                                        <p:attrNameLst>
                                          <p:attrName>style.visibility</p:attrName>
                                        </p:attrNameLst>
                                      </p:cBhvr>
                                      <p:to>
                                        <p:strVal val="visible"/>
                                      </p:to>
                                    </p:set>
                                    <p:animEffect transition="in" filter="fade">
                                      <p:cBhvr>
                                        <p:cTn id="50" dur="1000"/>
                                        <p:tgtEl>
                                          <p:spTgt spid="7">
                                            <p:txEl>
                                              <p:pRg st="6" end="6"/>
                                            </p:txEl>
                                          </p:spTgt>
                                        </p:tgtEl>
                                      </p:cBhvr>
                                    </p:animEffect>
                                    <p:anim calcmode="lin" valueType="num">
                                      <p:cBhvr>
                                        <p:cTn id="51"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txBox="1">
            <a:spLocks noChangeArrowheads="1"/>
          </p:cNvSpPr>
          <p:nvPr/>
        </p:nvSpPr>
        <p:spPr>
          <a:xfrm>
            <a:off x="281588" y="1219200"/>
            <a:ext cx="8534400" cy="48768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ts val="3500"/>
              </a:lnSpc>
              <a:spcBef>
                <a:spcPts val="0"/>
              </a:spcBef>
              <a:spcAft>
                <a:spcPts val="0"/>
              </a:spcAft>
              <a:buClr>
                <a:schemeClr val="tx1"/>
              </a:buClr>
              <a:buFont typeface="Arial" panose="020B0604020202020204" pitchFamily="34" charset="0"/>
              <a:buNone/>
              <a:defRPr/>
            </a:pPr>
            <a:r>
              <a:rPr lang="en-US" sz="2600" b="1" dirty="0" smtClean="0">
                <a:latin typeface="Comic Sans MS" pitchFamily="66" charset="0"/>
              </a:rPr>
              <a:t>Training/Preparation</a:t>
            </a:r>
          </a:p>
          <a:p>
            <a:pPr lvl="1" fontAlgn="auto">
              <a:lnSpc>
                <a:spcPts val="3500"/>
              </a:lnSpc>
              <a:spcBef>
                <a:spcPts val="0"/>
              </a:spcBef>
              <a:spcAft>
                <a:spcPts val="0"/>
              </a:spcAft>
              <a:buClr>
                <a:schemeClr val="tx1"/>
              </a:buClr>
              <a:buFont typeface="Arial" panose="020B0604020202020204" pitchFamily="34" charset="0"/>
              <a:buChar char="•"/>
              <a:defRPr/>
            </a:pPr>
            <a:r>
              <a:rPr lang="en-US" sz="2000" dirty="0" smtClean="0">
                <a:latin typeface="Comic Sans MS" pitchFamily="66" charset="0"/>
              </a:rPr>
              <a:t>Common Language/Threads</a:t>
            </a:r>
          </a:p>
          <a:p>
            <a:pPr lvl="1" fontAlgn="auto">
              <a:lnSpc>
                <a:spcPts val="3500"/>
              </a:lnSpc>
              <a:spcBef>
                <a:spcPts val="0"/>
              </a:spcBef>
              <a:spcAft>
                <a:spcPts val="0"/>
              </a:spcAft>
              <a:buClr>
                <a:schemeClr val="tx1"/>
              </a:buClr>
              <a:buFont typeface="Arial" panose="020B0604020202020204" pitchFamily="34" charset="0"/>
              <a:buChar char="•"/>
              <a:defRPr/>
            </a:pPr>
            <a:r>
              <a:rPr lang="en-US" sz="2000" dirty="0" smtClean="0">
                <a:latin typeface="Comic Sans MS" pitchFamily="66" charset="0"/>
              </a:rPr>
              <a:t>Co-teaching workshop for teacher pairs/coaches</a:t>
            </a:r>
          </a:p>
          <a:p>
            <a:pPr lvl="1" fontAlgn="auto">
              <a:lnSpc>
                <a:spcPts val="3500"/>
              </a:lnSpc>
              <a:spcBef>
                <a:spcPts val="0"/>
              </a:spcBef>
              <a:spcAft>
                <a:spcPts val="0"/>
              </a:spcAft>
              <a:buClr>
                <a:schemeClr val="tx1"/>
              </a:buClr>
              <a:buFont typeface="Arial" panose="020B0604020202020204" pitchFamily="34" charset="0"/>
              <a:buChar char="•"/>
              <a:defRPr/>
            </a:pPr>
            <a:r>
              <a:rPr lang="en-US" sz="2000" dirty="0" smtClean="0">
                <a:latin typeface="Comic Sans MS" pitchFamily="66" charset="0"/>
              </a:rPr>
              <a:t>Workshop for matched pairs</a:t>
            </a:r>
          </a:p>
          <a:p>
            <a:pPr marL="0" lvl="1" indent="0" fontAlgn="auto">
              <a:lnSpc>
                <a:spcPts val="3500"/>
              </a:lnSpc>
              <a:spcBef>
                <a:spcPts val="0"/>
              </a:spcBef>
              <a:spcAft>
                <a:spcPts val="0"/>
              </a:spcAft>
              <a:buFont typeface="Arial" panose="020B0604020202020204" pitchFamily="34" charset="0"/>
              <a:buNone/>
              <a:defRPr/>
            </a:pPr>
            <a:r>
              <a:rPr lang="en-US" sz="2600" b="1" dirty="0" smtClean="0">
                <a:latin typeface="Comic Sans MS" pitchFamily="66" charset="0"/>
              </a:rPr>
              <a:t>Considerations</a:t>
            </a:r>
          </a:p>
          <a:p>
            <a:pPr marL="0" lvl="1" indent="0" fontAlgn="auto">
              <a:lnSpc>
                <a:spcPts val="3500"/>
              </a:lnSpc>
              <a:spcBef>
                <a:spcPts val="0"/>
              </a:spcBef>
              <a:spcAft>
                <a:spcPts val="0"/>
              </a:spcAft>
              <a:buFont typeface="Arial" panose="020B0604020202020204" pitchFamily="34" charset="0"/>
              <a:buNone/>
              <a:defRPr/>
            </a:pPr>
            <a:r>
              <a:rPr lang="en-US" sz="2600" b="1" dirty="0" smtClean="0">
                <a:latin typeface="Comic Sans MS" pitchFamily="66" charset="0"/>
              </a:rPr>
              <a:t>Administrative support</a:t>
            </a:r>
          </a:p>
          <a:p>
            <a:pPr marL="0" lvl="1" indent="0" fontAlgn="auto">
              <a:lnSpc>
                <a:spcPts val="3500"/>
              </a:lnSpc>
              <a:spcBef>
                <a:spcPts val="0"/>
              </a:spcBef>
              <a:spcAft>
                <a:spcPts val="0"/>
              </a:spcAft>
              <a:buFont typeface="Arial" panose="020B0604020202020204" pitchFamily="34" charset="0"/>
              <a:buNone/>
              <a:defRPr/>
            </a:pPr>
            <a:r>
              <a:rPr lang="en-US" sz="2600" b="1" dirty="0" smtClean="0">
                <a:latin typeface="Comic Sans MS" pitchFamily="66" charset="0"/>
              </a:rPr>
              <a:t>Program support: </a:t>
            </a:r>
            <a:r>
              <a:rPr lang="en-US" sz="2400" b="1" dirty="0" smtClean="0">
                <a:latin typeface="Comic Sans MS" pitchFamily="66" charset="0"/>
              </a:rPr>
              <a:t>EL; SPED, GenED, GT, Title	</a:t>
            </a:r>
          </a:p>
          <a:p>
            <a:pPr marL="0" indent="0" fontAlgn="auto">
              <a:lnSpc>
                <a:spcPts val="3500"/>
              </a:lnSpc>
              <a:spcBef>
                <a:spcPts val="0"/>
              </a:spcBef>
              <a:spcAft>
                <a:spcPts val="0"/>
              </a:spcAft>
              <a:buFont typeface="Arial" panose="020B0604020202020204" pitchFamily="34" charset="0"/>
              <a:buNone/>
              <a:defRPr/>
            </a:pPr>
            <a:r>
              <a:rPr lang="en-US" sz="2600" b="1" dirty="0" smtClean="0">
                <a:latin typeface="Comic Sans MS" pitchFamily="66" charset="0"/>
              </a:rPr>
              <a:t>Clearly defined expectations</a:t>
            </a:r>
          </a:p>
          <a:p>
            <a:pPr marL="0" lvl="1" indent="0" fontAlgn="auto">
              <a:lnSpc>
                <a:spcPts val="3500"/>
              </a:lnSpc>
              <a:spcBef>
                <a:spcPts val="0"/>
              </a:spcBef>
              <a:spcAft>
                <a:spcPts val="0"/>
              </a:spcAft>
              <a:buFont typeface="Arial" panose="020B0604020202020204" pitchFamily="34" charset="0"/>
              <a:buNone/>
              <a:defRPr/>
            </a:pPr>
            <a:r>
              <a:rPr lang="en-US" sz="2600" b="1" dirty="0" smtClean="0">
                <a:latin typeface="Comic Sans MS" pitchFamily="66" charset="0"/>
              </a:rPr>
              <a:t>Available resources  </a:t>
            </a:r>
          </a:p>
          <a:p>
            <a:pPr marL="0" indent="0" fontAlgn="auto">
              <a:lnSpc>
                <a:spcPts val="3500"/>
              </a:lnSpc>
              <a:spcBef>
                <a:spcPts val="0"/>
              </a:spcBef>
              <a:spcAft>
                <a:spcPts val="0"/>
              </a:spcAft>
              <a:buFont typeface="Arial" panose="020B0604020202020204" pitchFamily="34" charset="0"/>
              <a:buNone/>
              <a:defRPr/>
            </a:pPr>
            <a:r>
              <a:rPr lang="en-US" sz="2600" b="1" dirty="0" smtClean="0">
                <a:latin typeface="Comic Sans MS" pitchFamily="66" charset="0"/>
              </a:rPr>
              <a:t>Designated planning time for co-teaching</a:t>
            </a:r>
            <a:endParaRPr lang="en-US" sz="2600" b="1" dirty="0">
              <a:latin typeface="Comic Sans MS" pitchFamily="66" charset="0"/>
            </a:endParaRPr>
          </a:p>
        </p:txBody>
      </p:sp>
      <p:sp>
        <p:nvSpPr>
          <p:cNvPr id="4" name="TextBox 3"/>
          <p:cNvSpPr txBox="1"/>
          <p:nvPr/>
        </p:nvSpPr>
        <p:spPr>
          <a:xfrm>
            <a:off x="3313" y="152400"/>
            <a:ext cx="9090950" cy="707886"/>
          </a:xfrm>
          <a:prstGeom prst="rect">
            <a:avLst/>
          </a:prstGeom>
          <a:noFill/>
        </p:spPr>
        <p:txBody>
          <a:bodyPr wrap="none" rtlCol="0">
            <a:spAutoFit/>
          </a:bodyPr>
          <a:lstStyle/>
          <a:p>
            <a:r>
              <a:rPr lang="en-US" sz="4000" b="1" dirty="0" smtClean="0">
                <a:latin typeface="Comic Sans MS" panose="030F0702030302020204" pitchFamily="66" charset="0"/>
              </a:rPr>
              <a:t>Essential </a:t>
            </a:r>
            <a:r>
              <a:rPr lang="en-US" sz="4000" b="1" dirty="0" smtClean="0">
                <a:latin typeface="Comic Sans MS" panose="030F0702030302020204" pitchFamily="66" charset="0"/>
              </a:rPr>
              <a:t>Elements for Co-Teaching</a:t>
            </a:r>
            <a:endParaRPr lang="en-US" sz="4000" b="1" dirty="0">
              <a:latin typeface="Comic Sans MS" panose="030F0702030302020204" pitchFamily="66" charset="0"/>
            </a:endParaRPr>
          </a:p>
        </p:txBody>
      </p:sp>
      <p:sp>
        <p:nvSpPr>
          <p:cNvPr id="6"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par>
                          <p:cTn id="10" fill="hold" nodeType="afterGroup">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1" end="1"/>
                                            </p:txEl>
                                          </p:spTgt>
                                        </p:tgtEl>
                                      </p:cBhvr>
                                    </p:animEffect>
                                  </p:childTnLst>
                                </p:cTn>
                              </p:par>
                            </p:childTnLst>
                          </p:cTn>
                        </p:par>
                        <p:par>
                          <p:cTn id="16" fill="hold" nodeType="afterGroup">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2" end="2"/>
                                            </p:txEl>
                                          </p:spTgt>
                                        </p:tgtEl>
                                      </p:cBhvr>
                                    </p:animEffect>
                                  </p:childTnLst>
                                </p:cTn>
                              </p:par>
                            </p:childTnLst>
                          </p:cTn>
                        </p:par>
                        <p:par>
                          <p:cTn id="22" fill="hold" nodeType="afterGroup">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3" end="3"/>
                                            </p:txEl>
                                          </p:spTgt>
                                        </p:tgtEl>
                                      </p:cBhvr>
                                    </p:animEffect>
                                  </p:childTnLst>
                                </p:cTn>
                              </p:par>
                            </p:childTnLst>
                          </p:cTn>
                        </p:par>
                      </p:childTnLst>
                    </p:cTn>
                  </p:par>
                  <p:par>
                    <p:cTn id="28" fill="hold">
                      <p:stCondLst>
                        <p:cond delay="indefinite"/>
                      </p:stCondLst>
                      <p:childTnLst>
                        <p:par>
                          <p:cTn id="29" fill="hold" nodeType="withGroup">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p:cTn id="32"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3"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4" dur="1000"/>
                                        <p:tgtEl>
                                          <p:spTgt spid="3">
                                            <p:txEl>
                                              <p:pRg st="4" end="4"/>
                                            </p:txEl>
                                          </p:spTgt>
                                        </p:tgtEl>
                                      </p:cBhvr>
                                    </p:animEffect>
                                  </p:childTnLst>
                                </p:cTn>
                              </p:par>
                            </p:childTnLst>
                          </p:cTn>
                        </p:par>
                        <p:par>
                          <p:cTn id="35" fill="hold" nodeType="withGroup">
                            <p:stCondLst>
                              <p:cond delay="1000"/>
                            </p:stCondLst>
                            <p:childTnLst>
                              <p:par>
                                <p:cTn id="36" presetID="55" presetClass="entr" presetSubtype="0" fill="hold" grpId="0" nodeType="after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p:cTn id="38"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39"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0" dur="1000"/>
                                        <p:tgtEl>
                                          <p:spTgt spid="3">
                                            <p:txEl>
                                              <p:pRg st="5" end="5"/>
                                            </p:txEl>
                                          </p:spTgt>
                                        </p:tgtEl>
                                      </p:cBhvr>
                                    </p:animEffect>
                                  </p:childTnLst>
                                </p:cTn>
                              </p:par>
                            </p:childTnLst>
                          </p:cTn>
                        </p:par>
                        <p:par>
                          <p:cTn id="41" fill="hold" nodeType="withGroup">
                            <p:stCondLst>
                              <p:cond delay="2000"/>
                            </p:stCondLst>
                            <p:childTnLst>
                              <p:par>
                                <p:cTn id="42" presetID="55" presetClass="entr" presetSubtype="0" fill="hold" grpId="0" nodeType="after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 calcmode="lin" valueType="num">
                                      <p:cBhvr>
                                        <p:cTn id="44"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5"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46" dur="1000"/>
                                        <p:tgtEl>
                                          <p:spTgt spid="3">
                                            <p:txEl>
                                              <p:pRg st="6" end="6"/>
                                            </p:txEl>
                                          </p:spTgt>
                                        </p:tgtEl>
                                      </p:cBhvr>
                                    </p:animEffect>
                                  </p:childTnLst>
                                </p:cTn>
                              </p:par>
                            </p:childTnLst>
                          </p:cTn>
                        </p:par>
                        <p:par>
                          <p:cTn id="47" fill="hold" nodeType="withGroup">
                            <p:stCondLst>
                              <p:cond delay="3000"/>
                            </p:stCondLst>
                            <p:childTnLst>
                              <p:par>
                                <p:cTn id="48" presetID="55" presetClass="entr" presetSubtype="0" fill="hold" grpId="0" nodeType="after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 calcmode="lin" valueType="num">
                                      <p:cBhvr>
                                        <p:cTn id="50"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51"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52" dur="1000"/>
                                        <p:tgtEl>
                                          <p:spTgt spid="3">
                                            <p:txEl>
                                              <p:pRg st="7" end="7"/>
                                            </p:txEl>
                                          </p:spTgt>
                                        </p:tgtEl>
                                      </p:cBhvr>
                                    </p:animEffect>
                                  </p:childTnLst>
                                </p:cTn>
                              </p:par>
                            </p:childTnLst>
                          </p:cTn>
                        </p:par>
                        <p:par>
                          <p:cTn id="53" fill="hold" nodeType="withGroup">
                            <p:stCondLst>
                              <p:cond delay="4000"/>
                            </p:stCondLst>
                            <p:childTnLst>
                              <p:par>
                                <p:cTn id="54" presetID="55" presetClass="entr" presetSubtype="0" fill="hold" grpId="0" nodeType="after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 calcmode="lin" valueType="num">
                                      <p:cBhvr>
                                        <p:cTn id="56" dur="1000" fill="hold"/>
                                        <p:tgtEl>
                                          <p:spTgt spid="3">
                                            <p:txEl>
                                              <p:pRg st="8" end="8"/>
                                            </p:txEl>
                                          </p:spTgt>
                                        </p:tgtEl>
                                        <p:attrNameLst>
                                          <p:attrName>ppt_w</p:attrName>
                                        </p:attrNameLst>
                                      </p:cBhvr>
                                      <p:tavLst>
                                        <p:tav tm="0">
                                          <p:val>
                                            <p:strVal val="#ppt_w*0.70"/>
                                          </p:val>
                                        </p:tav>
                                        <p:tav tm="100000">
                                          <p:val>
                                            <p:strVal val="#ppt_w"/>
                                          </p:val>
                                        </p:tav>
                                      </p:tavLst>
                                    </p:anim>
                                    <p:anim calcmode="lin" valueType="num">
                                      <p:cBhvr>
                                        <p:cTn id="57" dur="1000" fill="hold"/>
                                        <p:tgtEl>
                                          <p:spTgt spid="3">
                                            <p:txEl>
                                              <p:pRg st="8" end="8"/>
                                            </p:txEl>
                                          </p:spTgt>
                                        </p:tgtEl>
                                        <p:attrNameLst>
                                          <p:attrName>ppt_h</p:attrName>
                                        </p:attrNameLst>
                                      </p:cBhvr>
                                      <p:tavLst>
                                        <p:tav tm="0">
                                          <p:val>
                                            <p:strVal val="#ppt_h"/>
                                          </p:val>
                                        </p:tav>
                                        <p:tav tm="100000">
                                          <p:val>
                                            <p:strVal val="#ppt_h"/>
                                          </p:val>
                                        </p:tav>
                                      </p:tavLst>
                                    </p:anim>
                                    <p:animEffect transition="in" filter="fade">
                                      <p:cBhvr>
                                        <p:cTn id="58" dur="1000"/>
                                        <p:tgtEl>
                                          <p:spTgt spid="3">
                                            <p:txEl>
                                              <p:pRg st="8" end="8"/>
                                            </p:txEl>
                                          </p:spTgt>
                                        </p:tgtEl>
                                      </p:cBhvr>
                                    </p:animEffect>
                                  </p:childTnLst>
                                </p:cTn>
                              </p:par>
                            </p:childTnLst>
                          </p:cTn>
                        </p:par>
                        <p:par>
                          <p:cTn id="59" fill="hold" nodeType="withGroup">
                            <p:stCondLst>
                              <p:cond delay="5000"/>
                            </p:stCondLst>
                            <p:childTnLst>
                              <p:par>
                                <p:cTn id="60" presetID="55" presetClass="entr" presetSubtype="0" fill="hold" grpId="0" nodeType="afterEffect">
                                  <p:stCondLst>
                                    <p:cond delay="0"/>
                                  </p:stCondLst>
                                  <p:childTnLst>
                                    <p:set>
                                      <p:cBhvr>
                                        <p:cTn id="61" dur="1" fill="hold">
                                          <p:stCondLst>
                                            <p:cond delay="0"/>
                                          </p:stCondLst>
                                        </p:cTn>
                                        <p:tgtEl>
                                          <p:spTgt spid="3">
                                            <p:txEl>
                                              <p:pRg st="9" end="9"/>
                                            </p:txEl>
                                          </p:spTgt>
                                        </p:tgtEl>
                                        <p:attrNameLst>
                                          <p:attrName>style.visibility</p:attrName>
                                        </p:attrNameLst>
                                      </p:cBhvr>
                                      <p:to>
                                        <p:strVal val="visible"/>
                                      </p:to>
                                    </p:set>
                                    <p:anim calcmode="lin" valueType="num">
                                      <p:cBhvr>
                                        <p:cTn id="62" dur="1000" fill="hold"/>
                                        <p:tgtEl>
                                          <p:spTgt spid="3">
                                            <p:txEl>
                                              <p:pRg st="9" end="9"/>
                                            </p:txEl>
                                          </p:spTgt>
                                        </p:tgtEl>
                                        <p:attrNameLst>
                                          <p:attrName>ppt_w</p:attrName>
                                        </p:attrNameLst>
                                      </p:cBhvr>
                                      <p:tavLst>
                                        <p:tav tm="0">
                                          <p:val>
                                            <p:strVal val="#ppt_w*0.70"/>
                                          </p:val>
                                        </p:tav>
                                        <p:tav tm="100000">
                                          <p:val>
                                            <p:strVal val="#ppt_w"/>
                                          </p:val>
                                        </p:tav>
                                      </p:tavLst>
                                    </p:anim>
                                    <p:anim calcmode="lin" valueType="num">
                                      <p:cBhvr>
                                        <p:cTn id="63" dur="1000" fill="hold"/>
                                        <p:tgtEl>
                                          <p:spTgt spid="3">
                                            <p:txEl>
                                              <p:pRg st="9" end="9"/>
                                            </p:txEl>
                                          </p:spTgt>
                                        </p:tgtEl>
                                        <p:attrNameLst>
                                          <p:attrName>ppt_h</p:attrName>
                                        </p:attrNameLst>
                                      </p:cBhvr>
                                      <p:tavLst>
                                        <p:tav tm="0">
                                          <p:val>
                                            <p:strVal val="#ppt_h"/>
                                          </p:val>
                                        </p:tav>
                                        <p:tav tm="100000">
                                          <p:val>
                                            <p:strVal val="#ppt_h"/>
                                          </p:val>
                                        </p:tav>
                                      </p:tavLst>
                                    </p:anim>
                                    <p:animEffect transition="in" filter="fade">
                                      <p:cBhvr>
                                        <p:cTn id="64"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76200" y="76200"/>
            <a:ext cx="8991600" cy="6553200"/>
          </a:xfrm>
          <a:prstGeom prst="rect">
            <a:avLst/>
          </a:prstGeom>
          <a:noFill/>
          <a:ln w="57150">
            <a:solidFill>
              <a:srgbClr val="734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5365" name="Rectangle 5"/>
          <p:cNvSpPr>
            <a:spLocks noChangeArrowheads="1"/>
          </p:cNvSpPr>
          <p:nvPr/>
        </p:nvSpPr>
        <p:spPr bwMode="auto">
          <a:xfrm>
            <a:off x="6374306" y="2508006"/>
            <a:ext cx="2391760" cy="1077218"/>
          </a:xfrm>
          <a:prstGeom prst="rect">
            <a:avLst/>
          </a:prstGeom>
          <a:noFill/>
          <a:ln w="9525">
            <a:noFill/>
            <a:miter lim="800000"/>
            <a:headEnd/>
            <a:tailEnd/>
          </a:ln>
        </p:spPr>
        <p:txBody>
          <a:bodyPr>
            <a:spAutoFit/>
          </a:bodyPr>
          <a:lstStyle/>
          <a:p>
            <a:pPr algn="ctr" eaLnBrk="0" hangingPunct="0">
              <a:defRPr/>
            </a:pPr>
            <a:r>
              <a:rPr lang="en-US" sz="3200" b="1" dirty="0">
                <a:ln>
                  <a:solidFill>
                    <a:schemeClr val="tx1"/>
                  </a:solidFill>
                </a:ln>
                <a:solidFill>
                  <a:srgbClr val="B5E61D"/>
                </a:solidFill>
                <a:latin typeface="Comic Sans MS" panose="030F0702030302020204" pitchFamily="66" charset="0"/>
              </a:rPr>
              <a:t>Content Teacher</a:t>
            </a:r>
          </a:p>
        </p:txBody>
      </p:sp>
      <p:sp>
        <p:nvSpPr>
          <p:cNvPr id="15366" name="Rectangle 6"/>
          <p:cNvSpPr>
            <a:spLocks noChangeArrowheads="1"/>
          </p:cNvSpPr>
          <p:nvPr/>
        </p:nvSpPr>
        <p:spPr bwMode="auto">
          <a:xfrm>
            <a:off x="450412" y="2683886"/>
            <a:ext cx="2521333" cy="584775"/>
          </a:xfrm>
          <a:prstGeom prst="rect">
            <a:avLst/>
          </a:prstGeom>
          <a:noFill/>
          <a:ln w="9525">
            <a:noFill/>
            <a:miter lim="800000"/>
            <a:headEnd/>
            <a:tailEnd/>
          </a:ln>
        </p:spPr>
        <p:txBody>
          <a:bodyPr>
            <a:spAutoFit/>
          </a:bodyPr>
          <a:lstStyle/>
          <a:p>
            <a:pPr algn="ctr" eaLnBrk="0" hangingPunct="0">
              <a:defRPr/>
            </a:pPr>
            <a:r>
              <a:rPr lang="en-US" sz="3200" b="1" dirty="0">
                <a:ln>
                  <a:solidFill>
                    <a:schemeClr val="tx1"/>
                  </a:solidFill>
                </a:ln>
                <a:solidFill>
                  <a:srgbClr val="B5E61D"/>
                </a:solidFill>
                <a:latin typeface="Comic Sans MS" panose="030F0702030302020204" pitchFamily="66" charset="0"/>
              </a:rPr>
              <a:t>Specialists</a:t>
            </a:r>
          </a:p>
        </p:txBody>
      </p:sp>
      <p:sp>
        <p:nvSpPr>
          <p:cNvPr id="16391" name="Rectangle 8"/>
          <p:cNvSpPr>
            <a:spLocks noChangeArrowheads="1"/>
          </p:cNvSpPr>
          <p:nvPr/>
        </p:nvSpPr>
        <p:spPr bwMode="auto">
          <a:xfrm>
            <a:off x="407988" y="5867400"/>
            <a:ext cx="8382000" cy="584200"/>
          </a:xfrm>
          <a:prstGeom prst="rect">
            <a:avLst/>
          </a:prstGeom>
          <a:noFill/>
          <a:ln w="9525">
            <a:noFill/>
            <a:miter lim="800000"/>
            <a:headEnd/>
            <a:tailEnd/>
          </a:ln>
        </p:spPr>
        <p:txBody>
          <a:bodyPr>
            <a:spAutoFit/>
          </a:bodyPr>
          <a:lstStyle/>
          <a:p>
            <a:pPr algn="ctr" eaLnBrk="0" hangingPunct="0">
              <a:defRPr/>
            </a:pPr>
            <a:r>
              <a:rPr lang="en-US" sz="3200" b="1" spc="-120" dirty="0">
                <a:solidFill>
                  <a:srgbClr val="8142CE"/>
                </a:solidFill>
                <a:latin typeface="Comic Sans MS" panose="030F0702030302020204" pitchFamily="66" charset="0"/>
              </a:rPr>
              <a:t>What role does each person play?</a:t>
            </a:r>
          </a:p>
        </p:txBody>
      </p:sp>
      <p:sp>
        <p:nvSpPr>
          <p:cNvPr id="26" name="Oval 25"/>
          <p:cNvSpPr/>
          <p:nvPr/>
        </p:nvSpPr>
        <p:spPr>
          <a:xfrm>
            <a:off x="3362325" y="2133600"/>
            <a:ext cx="2565400" cy="2451100"/>
          </a:xfrm>
          <a:prstGeom prst="ellipse">
            <a:avLst/>
          </a:prstGeom>
          <a:solidFill>
            <a:srgbClr val="6600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pic>
        <p:nvPicPr>
          <p:cNvPr id="1026" name="Picture 2" descr="C:\Users\twheck\Desktop\animation factory\clipart\moving arrows.gif"/>
          <p:cNvPicPr>
            <a:picLocks noChangeAspect="1" noChangeArrowheads="1" noCrop="1"/>
          </p:cNvPicPr>
          <p:nvPr/>
        </p:nvPicPr>
        <p:blipFill>
          <a:blip r:embed="rId3" cstate="print"/>
          <a:srcRect/>
          <a:stretch>
            <a:fillRect/>
          </a:stretch>
        </p:blipFill>
        <p:spPr bwMode="auto">
          <a:xfrm>
            <a:off x="3742098" y="2524866"/>
            <a:ext cx="1805553" cy="1739656"/>
          </a:xfrm>
          <a:prstGeom prst="rect">
            <a:avLst/>
          </a:prstGeom>
          <a:noFill/>
          <a:ln w="9525">
            <a:noFill/>
            <a:miter lim="800000"/>
            <a:headEnd/>
            <a:tailEnd/>
          </a:ln>
          <a:effectLst>
            <a:softEdge rad="127000"/>
          </a:effectLst>
        </p:spPr>
      </p:pic>
      <p:sp>
        <p:nvSpPr>
          <p:cNvPr id="27" name="TextBox 26"/>
          <p:cNvSpPr txBox="1">
            <a:spLocks noChangeArrowheads="1"/>
          </p:cNvSpPr>
          <p:nvPr/>
        </p:nvSpPr>
        <p:spPr bwMode="auto">
          <a:xfrm>
            <a:off x="2971800" y="4864100"/>
            <a:ext cx="3402013" cy="646113"/>
          </a:xfrm>
          <a:prstGeom prst="rect">
            <a:avLst/>
          </a:prstGeom>
          <a:solidFill>
            <a:srgbClr val="B5E61D"/>
          </a:solidFill>
          <a:ln w="28575">
            <a:solidFill>
              <a:schemeClr val="tx1"/>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3600" b="1">
                <a:solidFill>
                  <a:srgbClr val="552AA2"/>
                </a:solidFill>
                <a:latin typeface="Comic Sans MS" panose="030F0702030302020204" pitchFamily="66" charset="0"/>
              </a:rPr>
              <a:t>Communication</a:t>
            </a:r>
          </a:p>
        </p:txBody>
      </p:sp>
      <p:sp>
        <p:nvSpPr>
          <p:cNvPr id="148488" name="TextBox 10"/>
          <p:cNvSpPr txBox="1">
            <a:spLocks noChangeArrowheads="1"/>
          </p:cNvSpPr>
          <p:nvPr/>
        </p:nvSpPr>
        <p:spPr bwMode="auto">
          <a:xfrm>
            <a:off x="-4800600" y="1095375"/>
            <a:ext cx="2895600" cy="708025"/>
          </a:xfrm>
          <a:prstGeom prst="rect">
            <a:avLst/>
          </a:prstGeom>
          <a:solidFill>
            <a:srgbClr val="66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000">
                <a:solidFill>
                  <a:srgbClr val="69D200"/>
                </a:solidFill>
              </a:rPr>
              <a:t>Moved from </a:t>
            </a:r>
          </a:p>
          <a:p>
            <a:pPr eaLnBrk="1" hangingPunct="1">
              <a:spcBef>
                <a:spcPct val="0"/>
              </a:spcBef>
              <a:buFontTx/>
              <a:buNone/>
            </a:pPr>
            <a:r>
              <a:rPr lang="en-US" altLang="en-US" sz="2000">
                <a:solidFill>
                  <a:srgbClr val="69D200"/>
                </a:solidFill>
              </a:rPr>
              <a:t> Stillwater program</a:t>
            </a:r>
          </a:p>
        </p:txBody>
      </p:sp>
      <p:sp>
        <p:nvSpPr>
          <p:cNvPr id="148489" name="TextBox 1"/>
          <p:cNvSpPr txBox="1">
            <a:spLocks noChangeArrowheads="1"/>
          </p:cNvSpPr>
          <p:nvPr/>
        </p:nvSpPr>
        <p:spPr bwMode="auto">
          <a:xfrm>
            <a:off x="1524000" y="446088"/>
            <a:ext cx="6096000" cy="708025"/>
          </a:xfrm>
          <a:prstGeom prst="rect">
            <a:avLst/>
          </a:prstGeom>
          <a:solidFill>
            <a:srgbClr val="B5E61D"/>
          </a:solidFill>
          <a:ln w="28575">
            <a:solidFill>
              <a:schemeClr val="tx1"/>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4000" b="1" dirty="0">
                <a:solidFill>
                  <a:srgbClr val="552AA2"/>
                </a:solidFill>
                <a:latin typeface="Comic Sans MS" panose="030F0702030302020204" pitchFamily="66" charset="0"/>
              </a:rPr>
              <a:t>The Co-Teaching Team </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9623" y="2438400"/>
            <a:ext cx="1939177" cy="1792695"/>
          </a:xfrm>
          <a:prstGeom prst="rect">
            <a:avLst/>
          </a:prstGeom>
          <a:noFill/>
          <a:ln>
            <a:noFill/>
          </a:ln>
          <a:effectLst>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5"/>
          <p:cNvSpPr>
            <a:spLocks noChangeArrowheads="1"/>
          </p:cNvSpPr>
          <p:nvPr/>
        </p:nvSpPr>
        <p:spPr bwMode="auto">
          <a:xfrm>
            <a:off x="3448994" y="1444222"/>
            <a:ext cx="2391760" cy="584775"/>
          </a:xfrm>
          <a:prstGeom prst="rect">
            <a:avLst/>
          </a:prstGeom>
          <a:noFill/>
          <a:ln w="9525">
            <a:noFill/>
            <a:miter lim="800000"/>
            <a:headEnd/>
            <a:tailEnd/>
          </a:ln>
        </p:spPr>
        <p:txBody>
          <a:bodyPr>
            <a:spAutoFit/>
          </a:bodyPr>
          <a:lstStyle/>
          <a:p>
            <a:pPr algn="ctr" eaLnBrk="0" hangingPunct="0">
              <a:defRPr/>
            </a:pPr>
            <a:r>
              <a:rPr lang="en-US" sz="3200" b="1" dirty="0">
                <a:ln>
                  <a:solidFill>
                    <a:schemeClr val="tx1"/>
                  </a:solidFill>
                </a:ln>
                <a:solidFill>
                  <a:srgbClr val="B5E61D"/>
                </a:solidFill>
                <a:latin typeface="Comic Sans MS" panose="030F0702030302020204" pitchFamily="66" charset="0"/>
              </a:rPr>
              <a:t>Coach</a:t>
            </a:r>
          </a:p>
        </p:txBody>
      </p:sp>
      <p:sp>
        <p:nvSpPr>
          <p:cNvPr id="3" name="TextBox 2"/>
          <p:cNvSpPr txBox="1"/>
          <p:nvPr/>
        </p:nvSpPr>
        <p:spPr>
          <a:xfrm>
            <a:off x="2996474" y="6651625"/>
            <a:ext cx="5862502" cy="230832"/>
          </a:xfrm>
          <a:prstGeom prst="rect">
            <a:avLst/>
          </a:prstGeom>
          <a:noFill/>
        </p:spPr>
        <p:txBody>
          <a:bodyPr wrap="none" rtlCol="0">
            <a:spAutoFit/>
          </a:bodyPr>
          <a:lstStyle/>
          <a:p>
            <a:r>
              <a:rPr lang="en-US" sz="900" dirty="0" smtClean="0">
                <a:latin typeface="Comic Sans MS" panose="030F0702030302020204" pitchFamily="66" charset="0"/>
              </a:rPr>
              <a:t>Copyright 2018, TWH Consulting/Co-Teaching and The Academy for Co-Teaching and Collaboration SCSU</a:t>
            </a:r>
            <a:endParaRPr lang="en-US" sz="900"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8489"/>
                                        </p:tgtEl>
                                        <p:attrNameLst>
                                          <p:attrName>style.visibility</p:attrName>
                                        </p:attrNameLst>
                                      </p:cBhvr>
                                      <p:to>
                                        <p:strVal val="visible"/>
                                      </p:to>
                                    </p:set>
                                    <p:animEffect transition="in" filter="fade">
                                      <p:cBhvr>
                                        <p:cTn id="7" dur="1000"/>
                                        <p:tgtEl>
                                          <p:spTgt spid="148489"/>
                                        </p:tgtEl>
                                      </p:cBhvr>
                                    </p:animEffect>
                                    <p:anim calcmode="lin" valueType="num">
                                      <p:cBhvr>
                                        <p:cTn id="8" dur="1000" fill="hold"/>
                                        <p:tgtEl>
                                          <p:spTgt spid="148489"/>
                                        </p:tgtEl>
                                        <p:attrNameLst>
                                          <p:attrName>ppt_x</p:attrName>
                                        </p:attrNameLst>
                                      </p:cBhvr>
                                      <p:tavLst>
                                        <p:tav tm="0">
                                          <p:val>
                                            <p:strVal val="#ppt_x"/>
                                          </p:val>
                                        </p:tav>
                                        <p:tav tm="100000">
                                          <p:val>
                                            <p:strVal val="#ppt_x"/>
                                          </p:val>
                                        </p:tav>
                                      </p:tavLst>
                                    </p:anim>
                                    <p:anim calcmode="lin" valueType="num">
                                      <p:cBhvr>
                                        <p:cTn id="9" dur="1000" fill="hold"/>
                                        <p:tgtEl>
                                          <p:spTgt spid="1484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5365"/>
                                        </p:tgtEl>
                                        <p:attrNameLst>
                                          <p:attrName>style.visibility</p:attrName>
                                        </p:attrNameLst>
                                      </p:cBhvr>
                                      <p:to>
                                        <p:strVal val="visible"/>
                                      </p:to>
                                    </p:set>
                                    <p:anim calcmode="lin" valueType="num">
                                      <p:cBhvr additive="base">
                                        <p:cTn id="14" dur="2000" fill="hold"/>
                                        <p:tgtEl>
                                          <p:spTgt spid="15365"/>
                                        </p:tgtEl>
                                        <p:attrNameLst>
                                          <p:attrName>ppt_x</p:attrName>
                                        </p:attrNameLst>
                                      </p:cBhvr>
                                      <p:tavLst>
                                        <p:tav tm="0">
                                          <p:val>
                                            <p:strVal val="0-#ppt_w/2"/>
                                          </p:val>
                                        </p:tav>
                                        <p:tav tm="100000">
                                          <p:val>
                                            <p:strVal val="#ppt_x"/>
                                          </p:val>
                                        </p:tav>
                                      </p:tavLst>
                                    </p:anim>
                                    <p:anim calcmode="lin" valueType="num">
                                      <p:cBhvr additive="base">
                                        <p:cTn id="15" dur="2000" fill="hold"/>
                                        <p:tgtEl>
                                          <p:spTgt spid="15365"/>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2000"/>
                            </p:stCondLst>
                            <p:childTnLst>
                              <p:par>
                                <p:cTn id="17" presetID="2" presetClass="entr" presetSubtype="2" fill="hold" nodeType="afterEffect">
                                  <p:stCondLst>
                                    <p:cond delay="0"/>
                                  </p:stCondLst>
                                  <p:childTnLst>
                                    <p:set>
                                      <p:cBhvr>
                                        <p:cTn id="18" dur="1" fill="hold">
                                          <p:stCondLst>
                                            <p:cond delay="0"/>
                                          </p:stCondLst>
                                        </p:cTn>
                                        <p:tgtEl>
                                          <p:spTgt spid="15366"/>
                                        </p:tgtEl>
                                        <p:attrNameLst>
                                          <p:attrName>style.visibility</p:attrName>
                                        </p:attrNameLst>
                                      </p:cBhvr>
                                      <p:to>
                                        <p:strVal val="visible"/>
                                      </p:to>
                                    </p:set>
                                    <p:anim calcmode="lin" valueType="num">
                                      <p:cBhvr additive="base">
                                        <p:cTn id="19" dur="2000" fill="hold"/>
                                        <p:tgtEl>
                                          <p:spTgt spid="15366"/>
                                        </p:tgtEl>
                                        <p:attrNameLst>
                                          <p:attrName>ppt_x</p:attrName>
                                        </p:attrNameLst>
                                      </p:cBhvr>
                                      <p:tavLst>
                                        <p:tav tm="0">
                                          <p:val>
                                            <p:strVal val="1+#ppt_w/2"/>
                                          </p:val>
                                        </p:tav>
                                        <p:tav tm="100000">
                                          <p:val>
                                            <p:strVal val="#ppt_x"/>
                                          </p:val>
                                        </p:tav>
                                      </p:tavLst>
                                    </p:anim>
                                    <p:anim calcmode="lin" valueType="num">
                                      <p:cBhvr additive="base">
                                        <p:cTn id="20" dur="2000" fill="hold"/>
                                        <p:tgtEl>
                                          <p:spTgt spid="15366"/>
                                        </p:tgtEl>
                                        <p:attrNameLst>
                                          <p:attrName>ppt_y</p:attrName>
                                        </p:attrNameLst>
                                      </p:cBhvr>
                                      <p:tavLst>
                                        <p:tav tm="0">
                                          <p:val>
                                            <p:strVal val="#ppt_y"/>
                                          </p:val>
                                        </p:tav>
                                        <p:tav tm="100000">
                                          <p:val>
                                            <p:strVal val="#ppt_y"/>
                                          </p:val>
                                        </p:tav>
                                      </p:tavLst>
                                    </p:anim>
                                  </p:childTnLst>
                                </p:cTn>
                              </p:par>
                            </p:childTnLst>
                          </p:cTn>
                        </p:par>
                        <p:par>
                          <p:cTn id="21" fill="hold">
                            <p:stCondLst>
                              <p:cond delay="4000"/>
                            </p:stCondLst>
                            <p:childTnLst>
                              <p:par>
                                <p:cTn id="22" presetID="2" presetClass="entr" presetSubtype="8"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2000" fill="hold"/>
                                        <p:tgtEl>
                                          <p:spTgt spid="13"/>
                                        </p:tgtEl>
                                        <p:attrNameLst>
                                          <p:attrName>ppt_x</p:attrName>
                                        </p:attrNameLst>
                                      </p:cBhvr>
                                      <p:tavLst>
                                        <p:tav tm="0">
                                          <p:val>
                                            <p:strVal val="0-#ppt_w/2"/>
                                          </p:val>
                                        </p:tav>
                                        <p:tav tm="100000">
                                          <p:val>
                                            <p:strVal val="#ppt_x"/>
                                          </p:val>
                                        </p:tav>
                                      </p:tavLst>
                                    </p:anim>
                                    <p:anim calcmode="lin" valueType="num">
                                      <p:cBhvr additive="base">
                                        <p:cTn id="25" dur="2000" fill="hold"/>
                                        <p:tgtEl>
                                          <p:spTgt spid="13"/>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6000"/>
                            </p:stCondLst>
                            <p:childTnLst>
                              <p:par>
                                <p:cTn id="27" presetID="15" presetClass="entr" presetSubtype="0" fill="hold" nodeType="afterEffect">
                                  <p:stCondLst>
                                    <p:cond delay="0"/>
                                  </p:stCondLst>
                                  <p:childTnLst>
                                    <p:set>
                                      <p:cBhvr>
                                        <p:cTn id="28" dur="1" fill="hold">
                                          <p:stCondLst>
                                            <p:cond delay="0"/>
                                          </p:stCondLst>
                                        </p:cTn>
                                        <p:tgtEl>
                                          <p:spTgt spid="1026"/>
                                        </p:tgtEl>
                                        <p:attrNameLst>
                                          <p:attrName>style.visibility</p:attrName>
                                        </p:attrNameLst>
                                      </p:cBhvr>
                                      <p:to>
                                        <p:strVal val="visible"/>
                                      </p:to>
                                    </p:set>
                                    <p:anim calcmode="lin" valueType="num">
                                      <p:cBhvr>
                                        <p:cTn id="29" dur="2000" fill="hold"/>
                                        <p:tgtEl>
                                          <p:spTgt spid="1026"/>
                                        </p:tgtEl>
                                        <p:attrNameLst>
                                          <p:attrName>ppt_w</p:attrName>
                                        </p:attrNameLst>
                                      </p:cBhvr>
                                      <p:tavLst>
                                        <p:tav tm="0">
                                          <p:val>
                                            <p:fltVal val="0"/>
                                          </p:val>
                                        </p:tav>
                                        <p:tav tm="100000">
                                          <p:val>
                                            <p:strVal val="#ppt_w"/>
                                          </p:val>
                                        </p:tav>
                                      </p:tavLst>
                                    </p:anim>
                                    <p:anim calcmode="lin" valueType="num">
                                      <p:cBhvr>
                                        <p:cTn id="30" dur="2000" fill="hold"/>
                                        <p:tgtEl>
                                          <p:spTgt spid="1026"/>
                                        </p:tgtEl>
                                        <p:attrNameLst>
                                          <p:attrName>ppt_h</p:attrName>
                                        </p:attrNameLst>
                                      </p:cBhvr>
                                      <p:tavLst>
                                        <p:tav tm="0">
                                          <p:val>
                                            <p:fltVal val="0"/>
                                          </p:val>
                                        </p:tav>
                                        <p:tav tm="100000">
                                          <p:val>
                                            <p:strVal val="#ppt_h"/>
                                          </p:val>
                                        </p:tav>
                                      </p:tavLst>
                                    </p:anim>
                                    <p:anim calcmode="lin" valueType="num">
                                      <p:cBhvr>
                                        <p:cTn id="31" dur="2000" fill="hold"/>
                                        <p:tgtEl>
                                          <p:spTgt spid="1026"/>
                                        </p:tgtEl>
                                        <p:attrNameLst>
                                          <p:attrName>ppt_x</p:attrName>
                                        </p:attrNameLst>
                                      </p:cBhvr>
                                      <p:tavLst>
                                        <p:tav tm="0" fmla="#ppt_x+(cos(-2*pi*(1-$))*-#ppt_x-sin(-2*pi*(1-$))*(1-#ppt_y))*(1-$)">
                                          <p:val>
                                            <p:fltVal val="0"/>
                                          </p:val>
                                        </p:tav>
                                        <p:tav tm="100000">
                                          <p:val>
                                            <p:fltVal val="1"/>
                                          </p:val>
                                        </p:tav>
                                      </p:tavLst>
                                    </p:anim>
                                    <p:anim calcmode="lin" valueType="num">
                                      <p:cBhvr>
                                        <p:cTn id="32" dur="2000" fill="hold"/>
                                        <p:tgtEl>
                                          <p:spTgt spid="1026"/>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2000" fill="hold"/>
                                        <p:tgtEl>
                                          <p:spTgt spid="26"/>
                                        </p:tgtEl>
                                        <p:attrNameLst>
                                          <p:attrName>ppt_w</p:attrName>
                                        </p:attrNameLst>
                                      </p:cBhvr>
                                      <p:tavLst>
                                        <p:tav tm="0">
                                          <p:val>
                                            <p:fltVal val="0"/>
                                          </p:val>
                                        </p:tav>
                                        <p:tav tm="100000">
                                          <p:val>
                                            <p:strVal val="#ppt_w"/>
                                          </p:val>
                                        </p:tav>
                                      </p:tavLst>
                                    </p:anim>
                                    <p:anim calcmode="lin" valueType="num">
                                      <p:cBhvr>
                                        <p:cTn id="36" dur="2000" fill="hold"/>
                                        <p:tgtEl>
                                          <p:spTgt spid="26"/>
                                        </p:tgtEl>
                                        <p:attrNameLst>
                                          <p:attrName>ppt_h</p:attrName>
                                        </p:attrNameLst>
                                      </p:cBhvr>
                                      <p:tavLst>
                                        <p:tav tm="0">
                                          <p:val>
                                            <p:fltVal val="0"/>
                                          </p:val>
                                        </p:tav>
                                        <p:tav tm="100000">
                                          <p:val>
                                            <p:strVal val="#ppt_h"/>
                                          </p:val>
                                        </p:tav>
                                      </p:tavLst>
                                    </p:anim>
                                    <p:anim calcmode="lin" valueType="num">
                                      <p:cBhvr>
                                        <p:cTn id="37" dur="2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38" dur="2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39" fill="hold" nodeType="afterGroup">
                            <p:stCondLst>
                              <p:cond delay="8000"/>
                            </p:stCondLst>
                            <p:childTnLst>
                              <p:par>
                                <p:cTn id="40" presetID="53" presetClass="entr" presetSubtype="16"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1000" fill="hold"/>
                                        <p:tgtEl>
                                          <p:spTgt spid="27"/>
                                        </p:tgtEl>
                                        <p:attrNameLst>
                                          <p:attrName>ppt_w</p:attrName>
                                        </p:attrNameLst>
                                      </p:cBhvr>
                                      <p:tavLst>
                                        <p:tav tm="0">
                                          <p:val>
                                            <p:fltVal val="0"/>
                                          </p:val>
                                        </p:tav>
                                        <p:tav tm="100000">
                                          <p:val>
                                            <p:strVal val="#ppt_w"/>
                                          </p:val>
                                        </p:tav>
                                      </p:tavLst>
                                    </p:anim>
                                    <p:anim calcmode="lin" valueType="num">
                                      <p:cBhvr>
                                        <p:cTn id="43" dur="1000" fill="hold"/>
                                        <p:tgtEl>
                                          <p:spTgt spid="27"/>
                                        </p:tgtEl>
                                        <p:attrNameLst>
                                          <p:attrName>ppt_h</p:attrName>
                                        </p:attrNameLst>
                                      </p:cBhvr>
                                      <p:tavLst>
                                        <p:tav tm="0">
                                          <p:val>
                                            <p:fltVal val="0"/>
                                          </p:val>
                                        </p:tav>
                                        <p:tav tm="100000">
                                          <p:val>
                                            <p:strVal val="#ppt_h"/>
                                          </p:val>
                                        </p:tav>
                                      </p:tavLst>
                                    </p:anim>
                                    <p:animEffect transition="in" filter="fade">
                                      <p:cBhvr>
                                        <p:cTn id="44" dur="1000"/>
                                        <p:tgtEl>
                                          <p:spTgt spid="27"/>
                                        </p:tgtEl>
                                      </p:cBhvr>
                                    </p:animEffect>
                                  </p:childTnLst>
                                </p:cTn>
                              </p:par>
                            </p:childTnLst>
                          </p:cTn>
                        </p:par>
                        <p:par>
                          <p:cTn id="45" fill="hold" nodeType="afterGroup">
                            <p:stCondLst>
                              <p:cond delay="9000"/>
                            </p:stCondLst>
                            <p:childTnLst>
                              <p:par>
                                <p:cTn id="46" presetID="53" presetClass="entr" presetSubtype="528" fill="hold" nodeType="afterEffect">
                                  <p:stCondLst>
                                    <p:cond delay="0"/>
                                  </p:stCondLst>
                                  <p:childTnLst>
                                    <p:set>
                                      <p:cBhvr>
                                        <p:cTn id="47" dur="1" fill="hold">
                                          <p:stCondLst>
                                            <p:cond delay="0"/>
                                          </p:stCondLst>
                                        </p:cTn>
                                        <p:tgtEl>
                                          <p:spTgt spid="16391">
                                            <p:txEl>
                                              <p:pRg st="0" end="0"/>
                                            </p:txEl>
                                          </p:spTgt>
                                        </p:tgtEl>
                                        <p:attrNameLst>
                                          <p:attrName>style.visibility</p:attrName>
                                        </p:attrNameLst>
                                      </p:cBhvr>
                                      <p:to>
                                        <p:strVal val="visible"/>
                                      </p:to>
                                    </p:set>
                                    <p:anim calcmode="lin" valueType="num">
                                      <p:cBhvr>
                                        <p:cTn id="48" dur="2000" fill="hold"/>
                                        <p:tgtEl>
                                          <p:spTgt spid="16391">
                                            <p:txEl>
                                              <p:pRg st="0" end="0"/>
                                            </p:txEl>
                                          </p:spTgt>
                                        </p:tgtEl>
                                        <p:attrNameLst>
                                          <p:attrName>ppt_w</p:attrName>
                                        </p:attrNameLst>
                                      </p:cBhvr>
                                      <p:tavLst>
                                        <p:tav tm="0">
                                          <p:val>
                                            <p:fltVal val="0"/>
                                          </p:val>
                                        </p:tav>
                                        <p:tav tm="100000">
                                          <p:val>
                                            <p:strVal val="#ppt_w"/>
                                          </p:val>
                                        </p:tav>
                                      </p:tavLst>
                                    </p:anim>
                                    <p:anim calcmode="lin" valueType="num">
                                      <p:cBhvr>
                                        <p:cTn id="49" dur="2000" fill="hold"/>
                                        <p:tgtEl>
                                          <p:spTgt spid="16391">
                                            <p:txEl>
                                              <p:pRg st="0" end="0"/>
                                            </p:txEl>
                                          </p:spTgt>
                                        </p:tgtEl>
                                        <p:attrNameLst>
                                          <p:attrName>ppt_h</p:attrName>
                                        </p:attrNameLst>
                                      </p:cBhvr>
                                      <p:tavLst>
                                        <p:tav tm="0">
                                          <p:val>
                                            <p:fltVal val="0"/>
                                          </p:val>
                                        </p:tav>
                                        <p:tav tm="100000">
                                          <p:val>
                                            <p:strVal val="#ppt_h"/>
                                          </p:val>
                                        </p:tav>
                                      </p:tavLst>
                                    </p:anim>
                                    <p:animEffect transition="in" filter="fade">
                                      <p:cBhvr>
                                        <p:cTn id="50" dur="2000"/>
                                        <p:tgtEl>
                                          <p:spTgt spid="16391">
                                            <p:txEl>
                                              <p:pRg st="0" end="0"/>
                                            </p:txEl>
                                          </p:spTgt>
                                        </p:tgtEl>
                                      </p:cBhvr>
                                    </p:animEffect>
                                    <p:anim calcmode="lin" valueType="num">
                                      <p:cBhvr>
                                        <p:cTn id="51" dur="2000" fill="hold"/>
                                        <p:tgtEl>
                                          <p:spTgt spid="16391">
                                            <p:txEl>
                                              <p:pRg st="0" end="0"/>
                                            </p:txEl>
                                          </p:spTgt>
                                        </p:tgtEl>
                                        <p:attrNameLst>
                                          <p:attrName>ppt_x</p:attrName>
                                        </p:attrNameLst>
                                      </p:cBhvr>
                                      <p:tavLst>
                                        <p:tav tm="0">
                                          <p:val>
                                            <p:fltVal val="0.5"/>
                                          </p:val>
                                        </p:tav>
                                        <p:tav tm="100000">
                                          <p:val>
                                            <p:strVal val="#ppt_x"/>
                                          </p:val>
                                        </p:tav>
                                      </p:tavLst>
                                    </p:anim>
                                    <p:anim calcmode="lin" valueType="num">
                                      <p:cBhvr>
                                        <p:cTn id="52" dur="2000" fill="hold"/>
                                        <p:tgtEl>
                                          <p:spTgt spid="16391">
                                            <p:txEl>
                                              <p:pRg st="0" end="0"/>
                                            </p:txEl>
                                          </p:spTgt>
                                        </p:tgtEl>
                                        <p:attrNameLst>
                                          <p:attrName>ppt_y</p:attrName>
                                        </p:attrNameLst>
                                      </p:cBhvr>
                                      <p:tavLst>
                                        <p:tav tm="0">
                                          <p:val>
                                            <p:fltVal val="0.5"/>
                                          </p:val>
                                        </p:tav>
                                        <p:tav tm="100000">
                                          <p:val>
                                            <p:strVal val="#ppt_y"/>
                                          </p:val>
                                        </p:tav>
                                      </p:tavLst>
                                    </p:anim>
                                  </p:childTnLst>
                                </p:cTn>
                              </p:par>
                            </p:childTnLst>
                          </p:cTn>
                        </p:par>
                        <p:par>
                          <p:cTn id="53" fill="hold" nodeType="afterGroup">
                            <p:stCondLst>
                              <p:cond delay="11000"/>
                            </p:stCondLst>
                            <p:childTnLst>
                              <p:par>
                                <p:cTn id="54" presetID="10" presetClass="entr" presetSubtype="0" fill="hold" nodeType="afterEffect">
                                  <p:stCondLst>
                                    <p:cond delay="0"/>
                                  </p:stCondLst>
                                  <p:childTnLst>
                                    <p:set>
                                      <p:cBhvr>
                                        <p:cTn id="55" dur="1" fill="hold">
                                          <p:stCondLst>
                                            <p:cond delay="0"/>
                                          </p:stCondLst>
                                        </p:cTn>
                                        <p:tgtEl>
                                          <p:spTgt spid="3074"/>
                                        </p:tgtEl>
                                        <p:attrNameLst>
                                          <p:attrName>style.visibility</p:attrName>
                                        </p:attrNameLst>
                                      </p:cBhvr>
                                      <p:to>
                                        <p:strVal val="visible"/>
                                      </p:to>
                                    </p:set>
                                    <p:animEffect transition="in" filter="fade">
                                      <p:cBhvr>
                                        <p:cTn id="56"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148489"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12354" name="Rectangle 2"/>
          <p:cNvSpPr>
            <a:spLocks noGrp="1" noChangeArrowheads="1"/>
          </p:cNvSpPr>
          <p:nvPr>
            <p:ph type="title" idx="4294967295"/>
          </p:nvPr>
        </p:nvSpPr>
        <p:spPr>
          <a:xfrm>
            <a:off x="1357097" y="438106"/>
            <a:ext cx="7924800" cy="514350"/>
          </a:xfrm>
        </p:spPr>
        <p:txBody>
          <a:bodyPr/>
          <a:lstStyle/>
          <a:p>
            <a:pPr eaLnBrk="1" hangingPunct="1"/>
            <a:r>
              <a:rPr lang="en-US" altLang="en-US" sz="3600" b="1" dirty="0" smtClean="0">
                <a:ln>
                  <a:solidFill>
                    <a:srgbClr val="8142CE"/>
                  </a:solidFill>
                </a:ln>
                <a:latin typeface="Comic Sans MS" panose="030F0702030302020204" pitchFamily="66" charset="0"/>
              </a:rPr>
              <a:t>Grade Level or Content Teacher</a:t>
            </a:r>
          </a:p>
        </p:txBody>
      </p:sp>
      <p:sp>
        <p:nvSpPr>
          <p:cNvPr id="612355" name="Rectangle 3"/>
          <p:cNvSpPr>
            <a:spLocks noGrp="1" noChangeArrowheads="1"/>
          </p:cNvSpPr>
          <p:nvPr>
            <p:ph idx="4294967295"/>
          </p:nvPr>
        </p:nvSpPr>
        <p:spPr>
          <a:xfrm>
            <a:off x="399835" y="1209091"/>
            <a:ext cx="8882062" cy="5543550"/>
          </a:xfrm>
        </p:spPr>
        <p:txBody>
          <a:bodyPr>
            <a:normAutofit/>
          </a:bodyPr>
          <a:lstStyle/>
          <a:p>
            <a:pPr marL="346075" indent="-346075" eaLnBrk="1" hangingPunct="1">
              <a:lnSpc>
                <a:spcPts val="3000"/>
              </a:lnSpc>
              <a:spcBef>
                <a:spcPts val="0"/>
              </a:spcBef>
              <a:buClr>
                <a:srgbClr val="B5E65A"/>
              </a:buClr>
              <a:buFont typeface="Wingdings" pitchFamily="2" charset="2"/>
              <a:buChar char="ü"/>
              <a:defRPr/>
            </a:pPr>
            <a:r>
              <a:rPr lang="en-US" sz="2000" b="1" dirty="0" smtClean="0">
                <a:latin typeface="Comic Sans MS" panose="030F0702030302020204" pitchFamily="66" charset="0"/>
              </a:rPr>
              <a:t>Help </a:t>
            </a:r>
            <a:r>
              <a:rPr lang="en-US" sz="2000" b="1" dirty="0">
                <a:latin typeface="Comic Sans MS" panose="030F0702030302020204" pitchFamily="66" charset="0"/>
              </a:rPr>
              <a:t>your </a:t>
            </a:r>
            <a:r>
              <a:rPr lang="en-US" sz="2000" b="1" dirty="0" smtClean="0">
                <a:latin typeface="Comic Sans MS" panose="030F0702030302020204" pitchFamily="66" charset="0"/>
              </a:rPr>
              <a:t>co-teaching </a:t>
            </a:r>
            <a:r>
              <a:rPr lang="en-US" sz="2000" b="1" dirty="0">
                <a:latin typeface="Comic Sans MS" panose="030F0702030302020204" pitchFamily="66" charset="0"/>
              </a:rPr>
              <a:t>partner feel </a:t>
            </a:r>
            <a:r>
              <a:rPr lang="en-US" sz="2000" b="1" dirty="0" smtClean="0">
                <a:latin typeface="Comic Sans MS" panose="030F0702030302020204" pitchFamily="66" charset="0"/>
              </a:rPr>
              <a:t>welcome and           comfortable in the classroom</a:t>
            </a:r>
          </a:p>
          <a:p>
            <a:pPr marL="346075" indent="-346075" eaLnBrk="1" hangingPunct="1">
              <a:lnSpc>
                <a:spcPts val="3000"/>
              </a:lnSpc>
              <a:spcBef>
                <a:spcPts val="0"/>
              </a:spcBef>
              <a:buClr>
                <a:srgbClr val="B5E65A"/>
              </a:buClr>
              <a:buFont typeface="Wingdings" pitchFamily="2" charset="2"/>
              <a:buChar char="ü"/>
              <a:defRPr/>
            </a:pPr>
            <a:r>
              <a:rPr lang="en-US" sz="2000" b="1" dirty="0" smtClean="0">
                <a:latin typeface="Comic Sans MS" panose="030F0702030302020204" pitchFamily="66" charset="0"/>
              </a:rPr>
              <a:t>Share </a:t>
            </a:r>
            <a:r>
              <a:rPr lang="en-US" sz="2000" b="1" dirty="0">
                <a:latin typeface="Comic Sans MS" pitchFamily="66" charset="0"/>
              </a:rPr>
              <a:t>materials </a:t>
            </a:r>
            <a:r>
              <a:rPr lang="en-US" sz="2000" b="1" spc="-50" dirty="0">
                <a:latin typeface="Comic Sans MS" pitchFamily="66" charset="0"/>
              </a:rPr>
              <a:t>and</a:t>
            </a:r>
            <a:r>
              <a:rPr lang="en-US" sz="2000" b="1" dirty="0">
                <a:latin typeface="Comic Sans MS" pitchFamily="66" charset="0"/>
              </a:rPr>
              <a:t> ideas </a:t>
            </a:r>
            <a:endParaRPr lang="en-US" sz="2000" b="1" dirty="0" smtClean="0">
              <a:latin typeface="Comic Sans MS" pitchFamily="66" charset="0"/>
            </a:endParaRPr>
          </a:p>
          <a:p>
            <a:pPr marL="346075" indent="-346075" eaLnBrk="1" hangingPunct="1">
              <a:lnSpc>
                <a:spcPts val="3000"/>
              </a:lnSpc>
              <a:spcBef>
                <a:spcPts val="0"/>
              </a:spcBef>
              <a:buClr>
                <a:srgbClr val="B5E65A"/>
              </a:buClr>
              <a:buFont typeface="Wingdings" pitchFamily="2" charset="2"/>
              <a:buChar char="ü"/>
              <a:defRPr/>
            </a:pPr>
            <a:r>
              <a:rPr lang="en-US" sz="2000" b="1" spc="-50" dirty="0" smtClean="0">
                <a:latin typeface="Comic Sans MS" pitchFamily="66" charset="0"/>
              </a:rPr>
              <a:t>Content specialist and knowledge of standards</a:t>
            </a:r>
            <a:endParaRPr lang="en-US" sz="2000" b="1" spc="-50" dirty="0">
              <a:latin typeface="Comic Sans MS" pitchFamily="66" charset="0"/>
            </a:endParaRPr>
          </a:p>
          <a:p>
            <a:pPr marL="346075" indent="-346075" eaLnBrk="1" hangingPunct="1">
              <a:lnSpc>
                <a:spcPts val="3000"/>
              </a:lnSpc>
              <a:spcBef>
                <a:spcPts val="0"/>
              </a:spcBef>
              <a:buClr>
                <a:srgbClr val="B5E65A"/>
              </a:buClr>
              <a:buFont typeface="Wingdings" pitchFamily="2" charset="2"/>
              <a:buChar char="ü"/>
              <a:defRPr/>
            </a:pPr>
            <a:r>
              <a:rPr lang="en-US" sz="2000" b="1" dirty="0" smtClean="0">
                <a:latin typeface="Comic Sans MS" pitchFamily="66" charset="0"/>
              </a:rPr>
              <a:t>Implement </a:t>
            </a:r>
            <a:r>
              <a:rPr lang="en-US" sz="2000" b="1" dirty="0">
                <a:latin typeface="Comic Sans MS" pitchFamily="66" charset="0"/>
              </a:rPr>
              <a:t>the co-teaching strategies </a:t>
            </a:r>
            <a:r>
              <a:rPr lang="en-US" sz="2000" b="1" spc="-30" dirty="0">
                <a:latin typeface="Comic Sans MS" pitchFamily="66" charset="0"/>
              </a:rPr>
              <a:t>and commit </a:t>
            </a:r>
            <a:r>
              <a:rPr lang="en-US" sz="2000" b="1" spc="-30" dirty="0" smtClean="0">
                <a:latin typeface="Comic Sans MS" pitchFamily="66" charset="0"/>
              </a:rPr>
              <a:t>to co-planning</a:t>
            </a:r>
            <a:endParaRPr lang="en-US" sz="300" b="1" spc="-30" dirty="0" smtClean="0">
              <a:latin typeface="Comic Sans MS" pitchFamily="66" charset="0"/>
            </a:endParaRPr>
          </a:p>
          <a:p>
            <a:pPr marL="346075" indent="-346075" eaLnBrk="1" hangingPunct="1">
              <a:lnSpc>
                <a:spcPts val="3000"/>
              </a:lnSpc>
              <a:spcBef>
                <a:spcPts val="0"/>
              </a:spcBef>
              <a:buClr>
                <a:srgbClr val="B5E65A"/>
              </a:buClr>
              <a:buFont typeface="Wingdings" pitchFamily="2" charset="2"/>
              <a:buChar char="ü"/>
              <a:defRPr/>
            </a:pPr>
            <a:r>
              <a:rPr lang="en-US" sz="2000" b="1" dirty="0" smtClean="0">
                <a:latin typeface="Comic Sans MS" pitchFamily="66" charset="0"/>
              </a:rPr>
              <a:t>Model </a:t>
            </a:r>
            <a:r>
              <a:rPr lang="en-US" sz="2000" b="1" dirty="0">
                <a:latin typeface="Comic Sans MS" pitchFamily="66" charset="0"/>
              </a:rPr>
              <a:t>effective teaching strategies and professional behavior</a:t>
            </a:r>
          </a:p>
          <a:p>
            <a:pPr marL="346075" indent="-346075"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Be </a:t>
            </a:r>
            <a:r>
              <a:rPr lang="en-US" sz="2000" b="1" dirty="0" smtClean="0">
                <a:latin typeface="Comic Sans MS" pitchFamily="66" charset="0"/>
              </a:rPr>
              <a:t>flexible - allow each other to </a:t>
            </a:r>
            <a:r>
              <a:rPr lang="en-US" sz="2000" b="1" dirty="0">
                <a:latin typeface="Comic Sans MS" pitchFamily="66" charset="0"/>
              </a:rPr>
              <a:t>try new ideas</a:t>
            </a:r>
          </a:p>
          <a:p>
            <a:pPr marL="346075" indent="-346075"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Share </a:t>
            </a:r>
            <a:r>
              <a:rPr lang="en-US" sz="2000" b="1" dirty="0" smtClean="0">
                <a:latin typeface="Comic Sans MS" pitchFamily="66" charset="0"/>
              </a:rPr>
              <a:t>expectations for students </a:t>
            </a:r>
            <a:endParaRPr lang="en-US" sz="2000" b="1" dirty="0">
              <a:latin typeface="Comic Sans MS" pitchFamily="66" charset="0"/>
            </a:endParaRPr>
          </a:p>
          <a:p>
            <a:pPr marL="346075" indent="-346075"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Be understanding and patient</a:t>
            </a:r>
          </a:p>
          <a:p>
            <a:pPr marL="346075" indent="-346075"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Maintain consistency and accountability</a:t>
            </a:r>
          </a:p>
          <a:p>
            <a:pPr marL="346075" indent="-346075"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Use inclusive language… </a:t>
            </a:r>
            <a:r>
              <a:rPr lang="en-US" sz="2000" b="1" dirty="0" smtClean="0">
                <a:latin typeface="Comic Sans MS" pitchFamily="66" charset="0"/>
              </a:rPr>
              <a:t>“we and our”</a:t>
            </a:r>
            <a:endParaRPr lang="en-US" sz="200" b="1" dirty="0">
              <a:latin typeface="Comic Sans MS" pitchFamily="66" charset="0"/>
            </a:endParaRPr>
          </a:p>
          <a:p>
            <a:pPr marL="346075" indent="-346075"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Be proactive in initiating communication with your </a:t>
            </a:r>
            <a:r>
              <a:rPr lang="en-US" sz="2000" b="1" dirty="0" smtClean="0">
                <a:latin typeface="Comic Sans MS" pitchFamily="66" charset="0"/>
              </a:rPr>
              <a:t>partner</a:t>
            </a:r>
            <a:endParaRPr lang="en-US" sz="2000" b="1" dirty="0">
              <a:latin typeface="Comic Sans MS" pitchFamily="66" charset="0"/>
            </a:endParaRPr>
          </a:p>
          <a:p>
            <a:pPr marL="346075" indent="-346075" eaLnBrk="1" hangingPunct="1">
              <a:lnSpc>
                <a:spcPts val="3000"/>
              </a:lnSpc>
              <a:spcBef>
                <a:spcPts val="0"/>
              </a:spcBef>
              <a:buClr>
                <a:srgbClr val="B5E65A"/>
              </a:buClr>
              <a:buFont typeface="Wingdings" pitchFamily="2" charset="2"/>
              <a:buChar char="ü"/>
              <a:defRPr/>
            </a:pPr>
            <a:r>
              <a:rPr lang="en-US" sz="2000" b="1" dirty="0" smtClean="0">
                <a:latin typeface="Comic Sans MS" pitchFamily="66" charset="0"/>
              </a:rPr>
              <a:t>Share students’ background </a:t>
            </a:r>
            <a:r>
              <a:rPr lang="en-US" sz="2000" b="1" dirty="0">
                <a:latin typeface="Comic Sans MS" pitchFamily="66" charset="0"/>
              </a:rPr>
              <a:t>information </a:t>
            </a:r>
            <a:r>
              <a:rPr lang="en-US" sz="2000" b="1" dirty="0" smtClean="0">
                <a:latin typeface="Comic Sans MS" pitchFamily="66" charset="0"/>
              </a:rPr>
              <a:t>and goals/objectives </a:t>
            </a:r>
            <a:endParaRPr lang="en-US" sz="2000" b="1" dirty="0">
              <a:latin typeface="Comic Sans MS" pitchFamily="66" charset="0"/>
            </a:endParaRPr>
          </a:p>
          <a:p>
            <a:pPr marL="346075" indent="-346075" eaLnBrk="1" hangingPunct="1">
              <a:lnSpc>
                <a:spcPts val="3000"/>
              </a:lnSpc>
              <a:spcBef>
                <a:spcPts val="0"/>
              </a:spcBef>
              <a:buClr>
                <a:srgbClr val="B5E65A"/>
              </a:buClr>
              <a:buFont typeface="Wingdings" pitchFamily="2" charset="2"/>
              <a:buChar char="ü"/>
              <a:defRPr/>
            </a:pPr>
            <a:r>
              <a:rPr lang="en-US" sz="2000" b="1" dirty="0" smtClean="0">
                <a:latin typeface="Comic Sans MS" pitchFamily="66" charset="0"/>
              </a:rPr>
              <a:t>Be </a:t>
            </a:r>
            <a:r>
              <a:rPr lang="en-US" sz="2000" b="1" dirty="0">
                <a:latin typeface="Comic Sans MS" pitchFamily="66" charset="0"/>
              </a:rPr>
              <a:t>reflective about your practice</a:t>
            </a:r>
          </a:p>
          <a:p>
            <a:pPr marL="0" indent="406400" eaLnBrk="1" hangingPunct="1">
              <a:lnSpc>
                <a:spcPts val="2900"/>
              </a:lnSpc>
              <a:spcBef>
                <a:spcPts val="0"/>
              </a:spcBef>
              <a:buFont typeface="Arial" panose="020B0604020202020204" pitchFamily="34" charset="0"/>
              <a:buNone/>
              <a:defRPr/>
            </a:pPr>
            <a:endParaRPr lang="en-US" sz="2000" dirty="0">
              <a:latin typeface="Comic Sans MS" pitchFamily="66" charset="0"/>
            </a:endParaRPr>
          </a:p>
          <a:p>
            <a:pPr marL="406400" indent="-406400" eaLnBrk="1" hangingPunct="1">
              <a:lnSpc>
                <a:spcPts val="2800"/>
              </a:lnSpc>
              <a:spcBef>
                <a:spcPts val="0"/>
              </a:spcBef>
              <a:buFont typeface="Wingdings" pitchFamily="2" charset="2"/>
              <a:buChar char="ü"/>
              <a:defRPr/>
            </a:pPr>
            <a:endParaRPr lang="en-US" sz="1500" dirty="0">
              <a:latin typeface="Comic Sans MS" pitchFamily="66" charset="0"/>
            </a:endParaRPr>
          </a:p>
        </p:txBody>
      </p:sp>
      <p:pic>
        <p:nvPicPr>
          <p:cNvPr id="150532" name="Picture 10" descr="MCj0351597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025249">
            <a:off x="477838" y="301625"/>
            <a:ext cx="1128712"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3" name="Picture 10" descr="MCj0351597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44566">
            <a:off x="7316788" y="1011238"/>
            <a:ext cx="11303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4" name="Picture 10" descr="MCj0351597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297572">
            <a:off x="6869113" y="3695700"/>
            <a:ext cx="1230312"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76200" y="88900"/>
            <a:ext cx="8991600" cy="6705600"/>
          </a:xfrm>
          <a:prstGeom prst="rect">
            <a:avLst/>
          </a:prstGeom>
          <a:noFill/>
          <a:ln w="5715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TextBox 7"/>
          <p:cNvSpPr txBox="1"/>
          <p:nvPr/>
        </p:nvSpPr>
        <p:spPr>
          <a:xfrm>
            <a:off x="3184516" y="6521809"/>
            <a:ext cx="5862502" cy="230832"/>
          </a:xfrm>
          <a:prstGeom prst="rect">
            <a:avLst/>
          </a:prstGeom>
          <a:noFill/>
        </p:spPr>
        <p:txBody>
          <a:bodyPr wrap="none" rtlCol="0">
            <a:spAutoFit/>
          </a:bodyPr>
          <a:lstStyle/>
          <a:p>
            <a:r>
              <a:rPr lang="en-US" sz="900" dirty="0" smtClean="0">
                <a:latin typeface="Comic Sans MS" panose="030F0702030302020204" pitchFamily="66" charset="0"/>
              </a:rPr>
              <a:t>Copyright 2018, TWH Consulting/Co-Teaching and The Academy for Co-Teaching and Collaboration SCSU</a:t>
            </a:r>
            <a:endParaRPr lang="en-US" sz="900" dirty="0">
              <a:latin typeface="Comic Sans MS" panose="030F0702030302020204" pitchFamily="66"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withEffect">
                                  <p:stCondLst>
                                    <p:cond delay="0"/>
                                  </p:stCondLst>
                                  <p:childTnLst>
                                    <p:set>
                                      <p:cBhvr>
                                        <p:cTn id="6" dur="1" fill="hold">
                                          <p:stCondLst>
                                            <p:cond delay="0"/>
                                          </p:stCondLst>
                                        </p:cTn>
                                        <p:tgtEl>
                                          <p:spTgt spid="612354"/>
                                        </p:tgtEl>
                                        <p:attrNameLst>
                                          <p:attrName>style.visibility</p:attrName>
                                        </p:attrNameLst>
                                      </p:cBhvr>
                                      <p:to>
                                        <p:strVal val="visible"/>
                                      </p:to>
                                    </p:set>
                                    <p:animScale>
                                      <p:cBhvr>
                                        <p:cTn id="7" dur="1000" decel="50000" fill="hold">
                                          <p:stCondLst>
                                            <p:cond delay="0"/>
                                          </p:stCondLst>
                                        </p:cTn>
                                        <p:tgtEl>
                                          <p:spTgt spid="6123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12354"/>
                                        </p:tgtEl>
                                        <p:attrNameLst>
                                          <p:attrName>ppt_x</p:attrName>
                                          <p:attrName>ppt_y</p:attrName>
                                        </p:attrNameLst>
                                      </p:cBhvr>
                                    </p:animMotion>
                                    <p:animEffect transition="in" filter="fade">
                                      <p:cBhvr>
                                        <p:cTn id="9" dur="1000"/>
                                        <p:tgtEl>
                                          <p:spTgt spid="612354"/>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612355">
                                            <p:txEl>
                                              <p:pRg st="0" end="0"/>
                                            </p:txEl>
                                          </p:spTgt>
                                        </p:tgtEl>
                                        <p:attrNameLst>
                                          <p:attrName>style.visibility</p:attrName>
                                        </p:attrNameLst>
                                      </p:cBhvr>
                                      <p:to>
                                        <p:strVal val="visible"/>
                                      </p:to>
                                    </p:set>
                                    <p:animScale>
                                      <p:cBhvr>
                                        <p:cTn id="13" dur="1000" decel="50000" fill="hold">
                                          <p:stCondLst>
                                            <p:cond delay="0"/>
                                          </p:stCondLst>
                                        </p:cTn>
                                        <p:tgtEl>
                                          <p:spTgt spid="61235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12355">
                                            <p:txEl>
                                              <p:pRg st="0" end="0"/>
                                            </p:txEl>
                                          </p:spTgt>
                                        </p:tgtEl>
                                        <p:attrNameLst>
                                          <p:attrName>ppt_x</p:attrName>
                                          <p:attrName>ppt_y</p:attrName>
                                        </p:attrNameLst>
                                      </p:cBhvr>
                                    </p:animMotion>
                                    <p:animEffect transition="in" filter="fade">
                                      <p:cBhvr>
                                        <p:cTn id="15" dur="1000"/>
                                        <p:tgtEl>
                                          <p:spTgt spid="612355">
                                            <p:txEl>
                                              <p:pRg st="0" end="0"/>
                                            </p:txEl>
                                          </p:spTgt>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612355">
                                            <p:txEl>
                                              <p:pRg st="1" end="1"/>
                                            </p:txEl>
                                          </p:spTgt>
                                        </p:tgtEl>
                                        <p:attrNameLst>
                                          <p:attrName>style.visibility</p:attrName>
                                        </p:attrNameLst>
                                      </p:cBhvr>
                                      <p:to>
                                        <p:strVal val="visible"/>
                                      </p:to>
                                    </p:set>
                                    <p:animScale>
                                      <p:cBhvr>
                                        <p:cTn id="19" dur="1000" decel="50000" fill="hold">
                                          <p:stCondLst>
                                            <p:cond delay="0"/>
                                          </p:stCondLst>
                                        </p:cTn>
                                        <p:tgtEl>
                                          <p:spTgt spid="61235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12355">
                                            <p:txEl>
                                              <p:pRg st="1" end="1"/>
                                            </p:txEl>
                                          </p:spTgt>
                                        </p:tgtEl>
                                        <p:attrNameLst>
                                          <p:attrName>ppt_x</p:attrName>
                                          <p:attrName>ppt_y</p:attrName>
                                        </p:attrNameLst>
                                      </p:cBhvr>
                                    </p:animMotion>
                                    <p:animEffect transition="in" filter="fade">
                                      <p:cBhvr>
                                        <p:cTn id="21" dur="1000"/>
                                        <p:tgtEl>
                                          <p:spTgt spid="612355">
                                            <p:txEl>
                                              <p:pRg st="1" end="1"/>
                                            </p:txEl>
                                          </p:spTgt>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612355">
                                            <p:txEl>
                                              <p:pRg st="2" end="2"/>
                                            </p:txEl>
                                          </p:spTgt>
                                        </p:tgtEl>
                                        <p:attrNameLst>
                                          <p:attrName>style.visibility</p:attrName>
                                        </p:attrNameLst>
                                      </p:cBhvr>
                                      <p:to>
                                        <p:strVal val="visible"/>
                                      </p:to>
                                    </p:set>
                                    <p:animScale>
                                      <p:cBhvr>
                                        <p:cTn id="25" dur="1000" decel="50000" fill="hold">
                                          <p:stCondLst>
                                            <p:cond delay="0"/>
                                          </p:stCondLst>
                                        </p:cTn>
                                        <p:tgtEl>
                                          <p:spTgt spid="61235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612355">
                                            <p:txEl>
                                              <p:pRg st="2" end="2"/>
                                            </p:txEl>
                                          </p:spTgt>
                                        </p:tgtEl>
                                        <p:attrNameLst>
                                          <p:attrName>ppt_x</p:attrName>
                                          <p:attrName>ppt_y</p:attrName>
                                        </p:attrNameLst>
                                      </p:cBhvr>
                                    </p:animMotion>
                                    <p:animEffect transition="in" filter="fade">
                                      <p:cBhvr>
                                        <p:cTn id="27" dur="1000"/>
                                        <p:tgtEl>
                                          <p:spTgt spid="612355">
                                            <p:txEl>
                                              <p:pRg st="2" end="2"/>
                                            </p:txEl>
                                          </p:spTgt>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612355">
                                            <p:txEl>
                                              <p:pRg st="3" end="3"/>
                                            </p:txEl>
                                          </p:spTgt>
                                        </p:tgtEl>
                                        <p:attrNameLst>
                                          <p:attrName>style.visibility</p:attrName>
                                        </p:attrNameLst>
                                      </p:cBhvr>
                                      <p:to>
                                        <p:strVal val="visible"/>
                                      </p:to>
                                    </p:set>
                                    <p:animScale>
                                      <p:cBhvr>
                                        <p:cTn id="31" dur="1000" decel="50000" fill="hold">
                                          <p:stCondLst>
                                            <p:cond delay="0"/>
                                          </p:stCondLst>
                                        </p:cTn>
                                        <p:tgtEl>
                                          <p:spTgt spid="612355">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12355">
                                            <p:txEl>
                                              <p:pRg st="3" end="3"/>
                                            </p:txEl>
                                          </p:spTgt>
                                        </p:tgtEl>
                                        <p:attrNameLst>
                                          <p:attrName>ppt_x</p:attrName>
                                          <p:attrName>ppt_y</p:attrName>
                                        </p:attrNameLst>
                                      </p:cBhvr>
                                    </p:animMotion>
                                    <p:animEffect transition="in" filter="fade">
                                      <p:cBhvr>
                                        <p:cTn id="33" dur="1000"/>
                                        <p:tgtEl>
                                          <p:spTgt spid="612355">
                                            <p:txEl>
                                              <p:pRg st="3" end="3"/>
                                            </p:txEl>
                                          </p:spTgt>
                                        </p:tgtEl>
                                      </p:cBhvr>
                                    </p:animEffect>
                                  </p:childTnLst>
                                </p:cTn>
                              </p:par>
                            </p:childTnLst>
                          </p:cTn>
                        </p:par>
                        <p:par>
                          <p:cTn id="34" fill="hold">
                            <p:stCondLst>
                              <p:cond delay="5000"/>
                            </p:stCondLst>
                            <p:childTnLst>
                              <p:par>
                                <p:cTn id="35" presetID="52" presetClass="entr" presetSubtype="0" fill="hold" nodeType="afterEffect">
                                  <p:stCondLst>
                                    <p:cond delay="0"/>
                                  </p:stCondLst>
                                  <p:childTnLst>
                                    <p:set>
                                      <p:cBhvr>
                                        <p:cTn id="36" dur="1" fill="hold">
                                          <p:stCondLst>
                                            <p:cond delay="0"/>
                                          </p:stCondLst>
                                        </p:cTn>
                                        <p:tgtEl>
                                          <p:spTgt spid="612355">
                                            <p:txEl>
                                              <p:pRg st="4" end="4"/>
                                            </p:txEl>
                                          </p:spTgt>
                                        </p:tgtEl>
                                        <p:attrNameLst>
                                          <p:attrName>style.visibility</p:attrName>
                                        </p:attrNameLst>
                                      </p:cBhvr>
                                      <p:to>
                                        <p:strVal val="visible"/>
                                      </p:to>
                                    </p:set>
                                    <p:animScale>
                                      <p:cBhvr>
                                        <p:cTn id="37" dur="1000" decel="50000" fill="hold">
                                          <p:stCondLst>
                                            <p:cond delay="0"/>
                                          </p:stCondLst>
                                        </p:cTn>
                                        <p:tgtEl>
                                          <p:spTgt spid="612355">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612355">
                                            <p:txEl>
                                              <p:pRg st="4" end="4"/>
                                            </p:txEl>
                                          </p:spTgt>
                                        </p:tgtEl>
                                        <p:attrNameLst>
                                          <p:attrName>ppt_x</p:attrName>
                                          <p:attrName>ppt_y</p:attrName>
                                        </p:attrNameLst>
                                      </p:cBhvr>
                                    </p:animMotion>
                                    <p:animEffect transition="in" filter="fade">
                                      <p:cBhvr>
                                        <p:cTn id="39" dur="1000"/>
                                        <p:tgtEl>
                                          <p:spTgt spid="612355">
                                            <p:txEl>
                                              <p:pRg st="4" end="4"/>
                                            </p:txEl>
                                          </p:spTgt>
                                        </p:tgtEl>
                                      </p:cBhvr>
                                    </p:animEffect>
                                  </p:childTnLst>
                                </p:cTn>
                              </p:par>
                            </p:childTnLst>
                          </p:cTn>
                        </p:par>
                        <p:par>
                          <p:cTn id="40" fill="hold">
                            <p:stCondLst>
                              <p:cond delay="6000"/>
                            </p:stCondLst>
                            <p:childTnLst>
                              <p:par>
                                <p:cTn id="41" presetID="52" presetClass="entr" presetSubtype="0" fill="hold" nodeType="afterEffect">
                                  <p:stCondLst>
                                    <p:cond delay="0"/>
                                  </p:stCondLst>
                                  <p:childTnLst>
                                    <p:set>
                                      <p:cBhvr>
                                        <p:cTn id="42" dur="1" fill="hold">
                                          <p:stCondLst>
                                            <p:cond delay="0"/>
                                          </p:stCondLst>
                                        </p:cTn>
                                        <p:tgtEl>
                                          <p:spTgt spid="612355">
                                            <p:txEl>
                                              <p:pRg st="5" end="5"/>
                                            </p:txEl>
                                          </p:spTgt>
                                        </p:tgtEl>
                                        <p:attrNameLst>
                                          <p:attrName>style.visibility</p:attrName>
                                        </p:attrNameLst>
                                      </p:cBhvr>
                                      <p:to>
                                        <p:strVal val="visible"/>
                                      </p:to>
                                    </p:set>
                                    <p:animScale>
                                      <p:cBhvr>
                                        <p:cTn id="43" dur="1000" decel="50000" fill="hold">
                                          <p:stCondLst>
                                            <p:cond delay="0"/>
                                          </p:stCondLst>
                                        </p:cTn>
                                        <p:tgtEl>
                                          <p:spTgt spid="612355">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612355">
                                            <p:txEl>
                                              <p:pRg st="5" end="5"/>
                                            </p:txEl>
                                          </p:spTgt>
                                        </p:tgtEl>
                                        <p:attrNameLst>
                                          <p:attrName>ppt_x</p:attrName>
                                          <p:attrName>ppt_y</p:attrName>
                                        </p:attrNameLst>
                                      </p:cBhvr>
                                    </p:animMotion>
                                    <p:animEffect transition="in" filter="fade">
                                      <p:cBhvr>
                                        <p:cTn id="45" dur="1000"/>
                                        <p:tgtEl>
                                          <p:spTgt spid="612355">
                                            <p:txEl>
                                              <p:pRg st="5" end="5"/>
                                            </p:txEl>
                                          </p:spTgt>
                                        </p:tgtEl>
                                      </p:cBhvr>
                                    </p:animEffect>
                                  </p:childTnLst>
                                </p:cTn>
                              </p:par>
                            </p:childTnLst>
                          </p:cTn>
                        </p:par>
                        <p:par>
                          <p:cTn id="46" fill="hold">
                            <p:stCondLst>
                              <p:cond delay="7000"/>
                            </p:stCondLst>
                            <p:childTnLst>
                              <p:par>
                                <p:cTn id="47" presetID="52" presetClass="entr" presetSubtype="0" fill="hold" nodeType="afterEffect">
                                  <p:stCondLst>
                                    <p:cond delay="0"/>
                                  </p:stCondLst>
                                  <p:childTnLst>
                                    <p:set>
                                      <p:cBhvr>
                                        <p:cTn id="48" dur="1" fill="hold">
                                          <p:stCondLst>
                                            <p:cond delay="0"/>
                                          </p:stCondLst>
                                        </p:cTn>
                                        <p:tgtEl>
                                          <p:spTgt spid="612355">
                                            <p:txEl>
                                              <p:pRg st="6" end="6"/>
                                            </p:txEl>
                                          </p:spTgt>
                                        </p:tgtEl>
                                        <p:attrNameLst>
                                          <p:attrName>style.visibility</p:attrName>
                                        </p:attrNameLst>
                                      </p:cBhvr>
                                      <p:to>
                                        <p:strVal val="visible"/>
                                      </p:to>
                                    </p:set>
                                    <p:animScale>
                                      <p:cBhvr>
                                        <p:cTn id="49" dur="1000" decel="50000" fill="hold">
                                          <p:stCondLst>
                                            <p:cond delay="0"/>
                                          </p:stCondLst>
                                        </p:cTn>
                                        <p:tgtEl>
                                          <p:spTgt spid="612355">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612355">
                                            <p:txEl>
                                              <p:pRg st="6" end="6"/>
                                            </p:txEl>
                                          </p:spTgt>
                                        </p:tgtEl>
                                        <p:attrNameLst>
                                          <p:attrName>ppt_x</p:attrName>
                                          <p:attrName>ppt_y</p:attrName>
                                        </p:attrNameLst>
                                      </p:cBhvr>
                                    </p:animMotion>
                                    <p:animEffect transition="in" filter="fade">
                                      <p:cBhvr>
                                        <p:cTn id="51" dur="1000"/>
                                        <p:tgtEl>
                                          <p:spTgt spid="612355">
                                            <p:txEl>
                                              <p:pRg st="6" end="6"/>
                                            </p:txEl>
                                          </p:spTgt>
                                        </p:tgtEl>
                                      </p:cBhvr>
                                    </p:animEffect>
                                  </p:childTnLst>
                                </p:cTn>
                              </p:par>
                            </p:childTnLst>
                          </p:cTn>
                        </p:par>
                        <p:par>
                          <p:cTn id="52" fill="hold">
                            <p:stCondLst>
                              <p:cond delay="8000"/>
                            </p:stCondLst>
                            <p:childTnLst>
                              <p:par>
                                <p:cTn id="53" presetID="52" presetClass="entr" presetSubtype="0" fill="hold" nodeType="afterEffect">
                                  <p:stCondLst>
                                    <p:cond delay="0"/>
                                  </p:stCondLst>
                                  <p:childTnLst>
                                    <p:set>
                                      <p:cBhvr>
                                        <p:cTn id="54" dur="1" fill="hold">
                                          <p:stCondLst>
                                            <p:cond delay="0"/>
                                          </p:stCondLst>
                                        </p:cTn>
                                        <p:tgtEl>
                                          <p:spTgt spid="612355">
                                            <p:txEl>
                                              <p:pRg st="7" end="7"/>
                                            </p:txEl>
                                          </p:spTgt>
                                        </p:tgtEl>
                                        <p:attrNameLst>
                                          <p:attrName>style.visibility</p:attrName>
                                        </p:attrNameLst>
                                      </p:cBhvr>
                                      <p:to>
                                        <p:strVal val="visible"/>
                                      </p:to>
                                    </p:set>
                                    <p:animScale>
                                      <p:cBhvr>
                                        <p:cTn id="55" dur="1000" decel="50000" fill="hold">
                                          <p:stCondLst>
                                            <p:cond delay="0"/>
                                          </p:stCondLst>
                                        </p:cTn>
                                        <p:tgtEl>
                                          <p:spTgt spid="612355">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612355">
                                            <p:txEl>
                                              <p:pRg st="7" end="7"/>
                                            </p:txEl>
                                          </p:spTgt>
                                        </p:tgtEl>
                                        <p:attrNameLst>
                                          <p:attrName>ppt_x</p:attrName>
                                          <p:attrName>ppt_y</p:attrName>
                                        </p:attrNameLst>
                                      </p:cBhvr>
                                    </p:animMotion>
                                    <p:animEffect transition="in" filter="fade">
                                      <p:cBhvr>
                                        <p:cTn id="57" dur="1000"/>
                                        <p:tgtEl>
                                          <p:spTgt spid="612355">
                                            <p:txEl>
                                              <p:pRg st="7" end="7"/>
                                            </p:txEl>
                                          </p:spTgt>
                                        </p:tgtEl>
                                      </p:cBhvr>
                                    </p:animEffect>
                                  </p:childTnLst>
                                </p:cTn>
                              </p:par>
                            </p:childTnLst>
                          </p:cTn>
                        </p:par>
                        <p:par>
                          <p:cTn id="58" fill="hold">
                            <p:stCondLst>
                              <p:cond delay="9000"/>
                            </p:stCondLst>
                            <p:childTnLst>
                              <p:par>
                                <p:cTn id="59" presetID="52" presetClass="entr" presetSubtype="0" fill="hold" nodeType="afterEffect">
                                  <p:stCondLst>
                                    <p:cond delay="0"/>
                                  </p:stCondLst>
                                  <p:childTnLst>
                                    <p:set>
                                      <p:cBhvr>
                                        <p:cTn id="60" dur="1" fill="hold">
                                          <p:stCondLst>
                                            <p:cond delay="0"/>
                                          </p:stCondLst>
                                        </p:cTn>
                                        <p:tgtEl>
                                          <p:spTgt spid="612355">
                                            <p:txEl>
                                              <p:pRg st="8" end="8"/>
                                            </p:txEl>
                                          </p:spTgt>
                                        </p:tgtEl>
                                        <p:attrNameLst>
                                          <p:attrName>style.visibility</p:attrName>
                                        </p:attrNameLst>
                                      </p:cBhvr>
                                      <p:to>
                                        <p:strVal val="visible"/>
                                      </p:to>
                                    </p:set>
                                    <p:animScale>
                                      <p:cBhvr>
                                        <p:cTn id="61" dur="1000" decel="50000" fill="hold">
                                          <p:stCondLst>
                                            <p:cond delay="0"/>
                                          </p:stCondLst>
                                        </p:cTn>
                                        <p:tgtEl>
                                          <p:spTgt spid="612355">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612355">
                                            <p:txEl>
                                              <p:pRg st="8" end="8"/>
                                            </p:txEl>
                                          </p:spTgt>
                                        </p:tgtEl>
                                        <p:attrNameLst>
                                          <p:attrName>ppt_x</p:attrName>
                                          <p:attrName>ppt_y</p:attrName>
                                        </p:attrNameLst>
                                      </p:cBhvr>
                                    </p:animMotion>
                                    <p:animEffect transition="in" filter="fade">
                                      <p:cBhvr>
                                        <p:cTn id="63" dur="1000"/>
                                        <p:tgtEl>
                                          <p:spTgt spid="612355">
                                            <p:txEl>
                                              <p:pRg st="8" end="8"/>
                                            </p:txEl>
                                          </p:spTgt>
                                        </p:tgtEl>
                                      </p:cBhvr>
                                    </p:animEffect>
                                  </p:childTnLst>
                                </p:cTn>
                              </p:par>
                            </p:childTnLst>
                          </p:cTn>
                        </p:par>
                        <p:par>
                          <p:cTn id="64" fill="hold">
                            <p:stCondLst>
                              <p:cond delay="10000"/>
                            </p:stCondLst>
                            <p:childTnLst>
                              <p:par>
                                <p:cTn id="65" presetID="52" presetClass="entr" presetSubtype="0" fill="hold" nodeType="afterEffect">
                                  <p:stCondLst>
                                    <p:cond delay="0"/>
                                  </p:stCondLst>
                                  <p:childTnLst>
                                    <p:set>
                                      <p:cBhvr>
                                        <p:cTn id="66" dur="1" fill="hold">
                                          <p:stCondLst>
                                            <p:cond delay="0"/>
                                          </p:stCondLst>
                                        </p:cTn>
                                        <p:tgtEl>
                                          <p:spTgt spid="612355">
                                            <p:txEl>
                                              <p:pRg st="9" end="9"/>
                                            </p:txEl>
                                          </p:spTgt>
                                        </p:tgtEl>
                                        <p:attrNameLst>
                                          <p:attrName>style.visibility</p:attrName>
                                        </p:attrNameLst>
                                      </p:cBhvr>
                                      <p:to>
                                        <p:strVal val="visible"/>
                                      </p:to>
                                    </p:set>
                                    <p:animScale>
                                      <p:cBhvr>
                                        <p:cTn id="67" dur="1000" decel="50000" fill="hold">
                                          <p:stCondLst>
                                            <p:cond delay="0"/>
                                          </p:stCondLst>
                                        </p:cTn>
                                        <p:tgtEl>
                                          <p:spTgt spid="612355">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612355">
                                            <p:txEl>
                                              <p:pRg st="9" end="9"/>
                                            </p:txEl>
                                          </p:spTgt>
                                        </p:tgtEl>
                                        <p:attrNameLst>
                                          <p:attrName>ppt_x</p:attrName>
                                          <p:attrName>ppt_y</p:attrName>
                                        </p:attrNameLst>
                                      </p:cBhvr>
                                    </p:animMotion>
                                    <p:animEffect transition="in" filter="fade">
                                      <p:cBhvr>
                                        <p:cTn id="69" dur="1000"/>
                                        <p:tgtEl>
                                          <p:spTgt spid="612355">
                                            <p:txEl>
                                              <p:pRg st="9" end="9"/>
                                            </p:txEl>
                                          </p:spTgt>
                                        </p:tgtEl>
                                      </p:cBhvr>
                                    </p:animEffect>
                                  </p:childTnLst>
                                </p:cTn>
                              </p:par>
                            </p:childTnLst>
                          </p:cTn>
                        </p:par>
                        <p:par>
                          <p:cTn id="70" fill="hold">
                            <p:stCondLst>
                              <p:cond delay="11000"/>
                            </p:stCondLst>
                            <p:childTnLst>
                              <p:par>
                                <p:cTn id="71" presetID="52" presetClass="entr" presetSubtype="0" fill="hold" nodeType="afterEffect">
                                  <p:stCondLst>
                                    <p:cond delay="0"/>
                                  </p:stCondLst>
                                  <p:childTnLst>
                                    <p:set>
                                      <p:cBhvr>
                                        <p:cTn id="72" dur="1" fill="hold">
                                          <p:stCondLst>
                                            <p:cond delay="0"/>
                                          </p:stCondLst>
                                        </p:cTn>
                                        <p:tgtEl>
                                          <p:spTgt spid="612355">
                                            <p:txEl>
                                              <p:pRg st="10" end="10"/>
                                            </p:txEl>
                                          </p:spTgt>
                                        </p:tgtEl>
                                        <p:attrNameLst>
                                          <p:attrName>style.visibility</p:attrName>
                                        </p:attrNameLst>
                                      </p:cBhvr>
                                      <p:to>
                                        <p:strVal val="visible"/>
                                      </p:to>
                                    </p:set>
                                    <p:animScale>
                                      <p:cBhvr>
                                        <p:cTn id="73" dur="1000" decel="50000" fill="hold">
                                          <p:stCondLst>
                                            <p:cond delay="0"/>
                                          </p:stCondLst>
                                        </p:cTn>
                                        <p:tgtEl>
                                          <p:spTgt spid="612355">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612355">
                                            <p:txEl>
                                              <p:pRg st="10" end="10"/>
                                            </p:txEl>
                                          </p:spTgt>
                                        </p:tgtEl>
                                        <p:attrNameLst>
                                          <p:attrName>ppt_x</p:attrName>
                                          <p:attrName>ppt_y</p:attrName>
                                        </p:attrNameLst>
                                      </p:cBhvr>
                                    </p:animMotion>
                                    <p:animEffect transition="in" filter="fade">
                                      <p:cBhvr>
                                        <p:cTn id="75" dur="1000"/>
                                        <p:tgtEl>
                                          <p:spTgt spid="612355">
                                            <p:txEl>
                                              <p:pRg st="10" end="10"/>
                                            </p:txEl>
                                          </p:spTgt>
                                        </p:tgtEl>
                                      </p:cBhvr>
                                    </p:animEffect>
                                  </p:childTnLst>
                                </p:cTn>
                              </p:par>
                            </p:childTnLst>
                          </p:cTn>
                        </p:par>
                        <p:par>
                          <p:cTn id="76" fill="hold">
                            <p:stCondLst>
                              <p:cond delay="12000"/>
                            </p:stCondLst>
                            <p:childTnLst>
                              <p:par>
                                <p:cTn id="77" presetID="52" presetClass="entr" presetSubtype="0" fill="hold" nodeType="afterEffect">
                                  <p:stCondLst>
                                    <p:cond delay="0"/>
                                  </p:stCondLst>
                                  <p:childTnLst>
                                    <p:set>
                                      <p:cBhvr>
                                        <p:cTn id="78" dur="1" fill="hold">
                                          <p:stCondLst>
                                            <p:cond delay="0"/>
                                          </p:stCondLst>
                                        </p:cTn>
                                        <p:tgtEl>
                                          <p:spTgt spid="612355">
                                            <p:txEl>
                                              <p:pRg st="11" end="11"/>
                                            </p:txEl>
                                          </p:spTgt>
                                        </p:tgtEl>
                                        <p:attrNameLst>
                                          <p:attrName>style.visibility</p:attrName>
                                        </p:attrNameLst>
                                      </p:cBhvr>
                                      <p:to>
                                        <p:strVal val="visible"/>
                                      </p:to>
                                    </p:set>
                                    <p:animScale>
                                      <p:cBhvr>
                                        <p:cTn id="79" dur="1000" decel="50000" fill="hold">
                                          <p:stCondLst>
                                            <p:cond delay="0"/>
                                          </p:stCondLst>
                                        </p:cTn>
                                        <p:tgtEl>
                                          <p:spTgt spid="612355">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612355">
                                            <p:txEl>
                                              <p:pRg st="11" end="11"/>
                                            </p:txEl>
                                          </p:spTgt>
                                        </p:tgtEl>
                                        <p:attrNameLst>
                                          <p:attrName>ppt_x</p:attrName>
                                          <p:attrName>ppt_y</p:attrName>
                                        </p:attrNameLst>
                                      </p:cBhvr>
                                    </p:animMotion>
                                    <p:animEffect transition="in" filter="fade">
                                      <p:cBhvr>
                                        <p:cTn id="81" dur="1000"/>
                                        <p:tgtEl>
                                          <p:spTgt spid="612355">
                                            <p:txEl>
                                              <p:pRg st="11" end="11"/>
                                            </p:txEl>
                                          </p:spTgt>
                                        </p:tgtEl>
                                      </p:cBhvr>
                                    </p:animEffect>
                                  </p:childTnLst>
                                </p:cTn>
                              </p:par>
                            </p:childTnLst>
                          </p:cTn>
                        </p:par>
                        <p:par>
                          <p:cTn id="82" fill="hold">
                            <p:stCondLst>
                              <p:cond delay="13000"/>
                            </p:stCondLst>
                            <p:childTnLst>
                              <p:par>
                                <p:cTn id="83" presetID="52" presetClass="entr" presetSubtype="0" fill="hold" nodeType="afterEffect">
                                  <p:stCondLst>
                                    <p:cond delay="0"/>
                                  </p:stCondLst>
                                  <p:childTnLst>
                                    <p:set>
                                      <p:cBhvr>
                                        <p:cTn id="84" dur="1" fill="hold">
                                          <p:stCondLst>
                                            <p:cond delay="0"/>
                                          </p:stCondLst>
                                        </p:cTn>
                                        <p:tgtEl>
                                          <p:spTgt spid="612355">
                                            <p:txEl>
                                              <p:pRg st="12" end="12"/>
                                            </p:txEl>
                                          </p:spTgt>
                                        </p:tgtEl>
                                        <p:attrNameLst>
                                          <p:attrName>style.visibility</p:attrName>
                                        </p:attrNameLst>
                                      </p:cBhvr>
                                      <p:to>
                                        <p:strVal val="visible"/>
                                      </p:to>
                                    </p:set>
                                    <p:animScale>
                                      <p:cBhvr>
                                        <p:cTn id="85" dur="1000" decel="50000" fill="hold">
                                          <p:stCondLst>
                                            <p:cond delay="0"/>
                                          </p:stCondLst>
                                        </p:cTn>
                                        <p:tgtEl>
                                          <p:spTgt spid="612355">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612355">
                                            <p:txEl>
                                              <p:pRg st="12" end="12"/>
                                            </p:txEl>
                                          </p:spTgt>
                                        </p:tgtEl>
                                        <p:attrNameLst>
                                          <p:attrName>ppt_x</p:attrName>
                                          <p:attrName>ppt_y</p:attrName>
                                        </p:attrNameLst>
                                      </p:cBhvr>
                                    </p:animMotion>
                                    <p:animEffect transition="in" filter="fade">
                                      <p:cBhvr>
                                        <p:cTn id="87" dur="1000"/>
                                        <p:tgtEl>
                                          <p:spTgt spid="61235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35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02" name="Rectangle 2"/>
          <p:cNvSpPr>
            <a:spLocks noGrp="1" noChangeArrowheads="1"/>
          </p:cNvSpPr>
          <p:nvPr>
            <p:ph type="title" idx="4294967295"/>
          </p:nvPr>
        </p:nvSpPr>
        <p:spPr>
          <a:xfrm>
            <a:off x="-229" y="285751"/>
            <a:ext cx="9144000" cy="457200"/>
          </a:xfrm>
        </p:spPr>
        <p:txBody>
          <a:bodyPr/>
          <a:lstStyle/>
          <a:p>
            <a:pPr eaLnBrk="1" hangingPunct="1"/>
            <a:r>
              <a:rPr lang="en-US" altLang="en-US" sz="4000" b="1" dirty="0" smtClean="0">
                <a:ln>
                  <a:solidFill>
                    <a:srgbClr val="8142CE"/>
                  </a:solidFill>
                </a:ln>
                <a:latin typeface="Comic Sans MS" panose="030F0702030302020204" pitchFamily="66" charset="0"/>
              </a:rPr>
              <a:t>Interventionist/Specialist</a:t>
            </a:r>
          </a:p>
        </p:txBody>
      </p:sp>
      <p:sp>
        <p:nvSpPr>
          <p:cNvPr id="614403" name="Rectangle 3"/>
          <p:cNvSpPr>
            <a:spLocks noGrp="1" noChangeArrowheads="1"/>
          </p:cNvSpPr>
          <p:nvPr>
            <p:ph idx="4294967295"/>
          </p:nvPr>
        </p:nvSpPr>
        <p:spPr>
          <a:xfrm>
            <a:off x="228600" y="1250821"/>
            <a:ext cx="8540750" cy="5243512"/>
          </a:xfrm>
        </p:spPr>
        <p:txBody>
          <a:bodyPr>
            <a:noAutofit/>
          </a:bodyPr>
          <a:lstStyle/>
          <a:p>
            <a:pPr marL="571500" indent="-393700"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Share ideas and work cooperatively; be flexible</a:t>
            </a:r>
          </a:p>
          <a:p>
            <a:pPr marL="571500" indent="-393700"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Help with all teaching routines and responsibilities</a:t>
            </a:r>
          </a:p>
          <a:p>
            <a:pPr marL="571500" indent="-393700" eaLnBrk="1" hangingPunct="1">
              <a:lnSpc>
                <a:spcPts val="3000"/>
              </a:lnSpc>
              <a:spcBef>
                <a:spcPts val="0"/>
              </a:spcBef>
              <a:buClr>
                <a:srgbClr val="B5E65A"/>
              </a:buClr>
              <a:buFont typeface="Wingdings" pitchFamily="2" charset="2"/>
              <a:buChar char="ü"/>
              <a:defRPr/>
            </a:pPr>
            <a:r>
              <a:rPr lang="en-US" sz="2000" b="1" dirty="0" smtClean="0">
                <a:latin typeface="Comic Sans MS" pitchFamily="66" charset="0"/>
              </a:rPr>
              <a:t>Be </a:t>
            </a:r>
            <a:r>
              <a:rPr lang="en-US" sz="2000" b="1" dirty="0">
                <a:latin typeface="Comic Sans MS" pitchFamily="66" charset="0"/>
              </a:rPr>
              <a:t>proactive in initiating communication with your </a:t>
            </a:r>
            <a:r>
              <a:rPr lang="en-US" sz="2000" b="1" dirty="0" smtClean="0">
                <a:latin typeface="Comic Sans MS" pitchFamily="66" charset="0"/>
              </a:rPr>
              <a:t>partner</a:t>
            </a:r>
            <a:endParaRPr lang="en-US" sz="2000" b="1" dirty="0">
              <a:latin typeface="Comic Sans MS" pitchFamily="66" charset="0"/>
            </a:endParaRPr>
          </a:p>
          <a:p>
            <a:pPr marL="571500" indent="-393700"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Be reflective about your practice</a:t>
            </a:r>
          </a:p>
          <a:p>
            <a:pPr marL="571500" indent="-393700" eaLnBrk="1" hangingPunct="1">
              <a:spcBef>
                <a:spcPts val="0"/>
              </a:spcBef>
              <a:buClr>
                <a:srgbClr val="B5E65A"/>
              </a:buClr>
              <a:buFont typeface="Wingdings" pitchFamily="2" charset="2"/>
              <a:buChar char="ü"/>
              <a:defRPr/>
            </a:pPr>
            <a:r>
              <a:rPr lang="en-US" sz="2000" b="1" dirty="0" smtClean="0">
                <a:latin typeface="Comic Sans MS" pitchFamily="66" charset="0"/>
              </a:rPr>
              <a:t>Implement the </a:t>
            </a:r>
            <a:r>
              <a:rPr lang="en-US" sz="2000" b="1" dirty="0">
                <a:latin typeface="Comic Sans MS" pitchFamily="66" charset="0"/>
              </a:rPr>
              <a:t>co-teaching strategies and </a:t>
            </a:r>
            <a:r>
              <a:rPr lang="en-US" sz="2000" b="1" dirty="0" smtClean="0">
                <a:latin typeface="Comic Sans MS" pitchFamily="66" charset="0"/>
              </a:rPr>
              <a:t>commit to co-planning</a:t>
            </a:r>
            <a:endParaRPr lang="en-US" sz="200" b="1" dirty="0">
              <a:latin typeface="Comic Sans MS" pitchFamily="66" charset="0"/>
            </a:endParaRPr>
          </a:p>
          <a:p>
            <a:pPr marL="571500" indent="-393700"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Model effective teaching strategies and professional behavior</a:t>
            </a:r>
          </a:p>
          <a:p>
            <a:pPr marL="571500" indent="-393700"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Communicate expectations</a:t>
            </a:r>
          </a:p>
          <a:p>
            <a:pPr marL="571500" indent="-393700" eaLnBrk="1" hangingPunct="1">
              <a:lnSpc>
                <a:spcPts val="3000"/>
              </a:lnSpc>
              <a:spcBef>
                <a:spcPts val="0"/>
              </a:spcBef>
              <a:buClr>
                <a:srgbClr val="B5E65A"/>
              </a:buClr>
              <a:buFont typeface="Wingdings" pitchFamily="2" charset="2"/>
              <a:buChar char="ü"/>
              <a:defRPr/>
            </a:pPr>
            <a:r>
              <a:rPr lang="en-US" sz="2000" b="1" dirty="0" smtClean="0">
                <a:latin typeface="Comic Sans MS" pitchFamily="66" charset="0"/>
              </a:rPr>
              <a:t>Share modifications and adaptations</a:t>
            </a:r>
          </a:p>
          <a:p>
            <a:pPr marL="571500" indent="-393700" eaLnBrk="1" hangingPunct="1">
              <a:lnSpc>
                <a:spcPts val="3000"/>
              </a:lnSpc>
              <a:spcBef>
                <a:spcPts val="0"/>
              </a:spcBef>
              <a:buClr>
                <a:srgbClr val="B5E65A"/>
              </a:buClr>
              <a:buFont typeface="Wingdings" pitchFamily="2" charset="2"/>
              <a:buChar char="ü"/>
              <a:defRPr/>
            </a:pPr>
            <a:r>
              <a:rPr lang="en-US" sz="2000" b="1" dirty="0" smtClean="0">
                <a:latin typeface="Comic Sans MS" pitchFamily="66" charset="0"/>
              </a:rPr>
              <a:t>Be </a:t>
            </a:r>
            <a:r>
              <a:rPr lang="en-US" sz="2000" b="1" dirty="0">
                <a:latin typeface="Comic Sans MS" pitchFamily="66" charset="0"/>
              </a:rPr>
              <a:t>understanding and patient</a:t>
            </a:r>
          </a:p>
          <a:p>
            <a:pPr marL="571500" indent="-393700"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Maintain consistency and accountability</a:t>
            </a:r>
          </a:p>
          <a:p>
            <a:pPr marL="571500" indent="-393700" eaLnBrk="1" hangingPunct="1">
              <a:lnSpc>
                <a:spcPts val="3000"/>
              </a:lnSpc>
              <a:spcBef>
                <a:spcPts val="0"/>
              </a:spcBef>
              <a:buClr>
                <a:srgbClr val="B5E65A"/>
              </a:buClr>
              <a:buFont typeface="Wingdings" pitchFamily="2" charset="2"/>
              <a:buChar char="ü"/>
              <a:defRPr/>
            </a:pPr>
            <a:r>
              <a:rPr lang="en-US" sz="2000" b="1" dirty="0">
                <a:latin typeface="Comic Sans MS" pitchFamily="66" charset="0"/>
              </a:rPr>
              <a:t>Use inclusive language… </a:t>
            </a:r>
            <a:r>
              <a:rPr lang="en-US" sz="2000" b="1" dirty="0" smtClean="0">
                <a:latin typeface="Comic Sans MS" pitchFamily="66" charset="0"/>
              </a:rPr>
              <a:t>“we </a:t>
            </a:r>
            <a:r>
              <a:rPr lang="en-US" sz="2000" b="1" dirty="0">
                <a:latin typeface="Comic Sans MS" pitchFamily="66" charset="0"/>
              </a:rPr>
              <a:t>and </a:t>
            </a:r>
            <a:r>
              <a:rPr lang="en-US" sz="2000" b="1" dirty="0" smtClean="0">
                <a:latin typeface="Comic Sans MS" pitchFamily="66" charset="0"/>
              </a:rPr>
              <a:t>our”</a:t>
            </a:r>
          </a:p>
          <a:p>
            <a:pPr marL="571500" indent="-393700" eaLnBrk="1" hangingPunct="1">
              <a:lnSpc>
                <a:spcPts val="3000"/>
              </a:lnSpc>
              <a:spcBef>
                <a:spcPts val="0"/>
              </a:spcBef>
              <a:buClr>
                <a:srgbClr val="B5E65A"/>
              </a:buClr>
              <a:buFont typeface="Wingdings" pitchFamily="2" charset="2"/>
              <a:buChar char="ü"/>
              <a:defRPr/>
            </a:pPr>
            <a:r>
              <a:rPr lang="en-US" sz="2000" b="1" dirty="0" smtClean="0">
                <a:latin typeface="Comic Sans MS" pitchFamily="66" charset="0"/>
              </a:rPr>
              <a:t>Share </a:t>
            </a:r>
            <a:r>
              <a:rPr lang="en-US" sz="2000" b="1" dirty="0">
                <a:latin typeface="Comic Sans MS" pitchFamily="66" charset="0"/>
              </a:rPr>
              <a:t>background information and/or goals and objectives </a:t>
            </a:r>
            <a:endParaRPr lang="en-US" sz="2000" b="1" dirty="0" smtClean="0">
              <a:latin typeface="Comic Sans MS" pitchFamily="66" charset="0"/>
            </a:endParaRPr>
          </a:p>
          <a:p>
            <a:pPr marL="177800" indent="0" eaLnBrk="1" hangingPunct="1">
              <a:spcBef>
                <a:spcPts val="0"/>
              </a:spcBef>
              <a:buClr>
                <a:srgbClr val="B5E65A"/>
              </a:buClr>
              <a:buFont typeface="Arial" panose="020B0604020202020204" pitchFamily="34" charset="0"/>
              <a:buNone/>
              <a:defRPr/>
            </a:pPr>
            <a:r>
              <a:rPr lang="en-US" sz="2000" b="1" dirty="0">
                <a:latin typeface="Comic Sans MS" pitchFamily="66" charset="0"/>
              </a:rPr>
              <a:t> </a:t>
            </a:r>
            <a:r>
              <a:rPr lang="en-US" sz="2000" b="1" dirty="0" smtClean="0">
                <a:latin typeface="Comic Sans MS" pitchFamily="66" charset="0"/>
              </a:rPr>
              <a:t>   for </a:t>
            </a:r>
            <a:r>
              <a:rPr lang="en-US" sz="2000" b="1" dirty="0">
                <a:latin typeface="Comic Sans MS" pitchFamily="66" charset="0"/>
              </a:rPr>
              <a:t>all students</a:t>
            </a:r>
          </a:p>
        </p:txBody>
      </p:sp>
      <p:sp>
        <p:nvSpPr>
          <p:cNvPr id="152580" name="TextBox 6"/>
          <p:cNvSpPr txBox="1">
            <a:spLocks noChangeArrowheads="1"/>
          </p:cNvSpPr>
          <p:nvPr/>
        </p:nvSpPr>
        <p:spPr bwMode="auto">
          <a:xfrm>
            <a:off x="3733800" y="6474768"/>
            <a:ext cx="52578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900" dirty="0">
                <a:latin typeface="Comic Sans MS" panose="030F0702030302020204" pitchFamily="66" charset="0"/>
              </a:rPr>
              <a:t>Copyright </a:t>
            </a:r>
            <a:r>
              <a:rPr lang="en-US" altLang="en-US" sz="900" dirty="0" smtClean="0">
                <a:latin typeface="Comic Sans MS" panose="030F0702030302020204" pitchFamily="66" charset="0"/>
              </a:rPr>
              <a:t>2018, TWH Consulting and </a:t>
            </a:r>
            <a:r>
              <a:rPr lang="en-US" altLang="en-US" sz="900" dirty="0">
                <a:latin typeface="Comic Sans MS" panose="030F0702030302020204" pitchFamily="66" charset="0"/>
              </a:rPr>
              <a:t>T</a:t>
            </a:r>
            <a:r>
              <a:rPr lang="en-US" altLang="en-US" sz="900" dirty="0" smtClean="0">
                <a:latin typeface="Comic Sans MS" panose="030F0702030302020204" pitchFamily="66" charset="0"/>
              </a:rPr>
              <a:t>he Academy for Co-Teaching and Collaboration, SCSU</a:t>
            </a:r>
            <a:endParaRPr lang="en-US" altLang="en-US" sz="900" dirty="0">
              <a:latin typeface="Comic Sans MS" panose="030F0702030302020204" pitchFamily="66" charset="0"/>
            </a:endParaRPr>
          </a:p>
        </p:txBody>
      </p:sp>
      <p:pic>
        <p:nvPicPr>
          <p:cNvPr id="152581"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7342"/>
            <a:ext cx="1228725" cy="1095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258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373851">
            <a:off x="7413625" y="312738"/>
            <a:ext cx="1479550" cy="131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258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635011">
            <a:off x="6731000" y="4087813"/>
            <a:ext cx="1477963" cy="131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76200" y="88900"/>
            <a:ext cx="8991600" cy="6705600"/>
          </a:xfrm>
          <a:prstGeom prst="rect">
            <a:avLst/>
          </a:prstGeom>
          <a:noFill/>
          <a:ln w="57150">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614402"/>
                                        </p:tgtEl>
                                        <p:attrNameLst>
                                          <p:attrName>style.visibility</p:attrName>
                                        </p:attrNameLst>
                                      </p:cBhvr>
                                      <p:to>
                                        <p:strVal val="visible"/>
                                      </p:to>
                                    </p:set>
                                    <p:anim calcmode="lin" valueType="num">
                                      <p:cBhvr>
                                        <p:cTn id="7" dur="1000" fill="hold"/>
                                        <p:tgtEl>
                                          <p:spTgt spid="614402"/>
                                        </p:tgtEl>
                                        <p:attrNameLst>
                                          <p:attrName>ppt_w</p:attrName>
                                        </p:attrNameLst>
                                      </p:cBhvr>
                                      <p:tavLst>
                                        <p:tav tm="0">
                                          <p:val>
                                            <p:fltVal val="0"/>
                                          </p:val>
                                        </p:tav>
                                        <p:tav tm="100000">
                                          <p:val>
                                            <p:strVal val="#ppt_w"/>
                                          </p:val>
                                        </p:tav>
                                      </p:tavLst>
                                    </p:anim>
                                    <p:anim calcmode="lin" valueType="num">
                                      <p:cBhvr>
                                        <p:cTn id="8" dur="1000" fill="hold"/>
                                        <p:tgtEl>
                                          <p:spTgt spid="614402"/>
                                        </p:tgtEl>
                                        <p:attrNameLst>
                                          <p:attrName>ppt_h</p:attrName>
                                        </p:attrNameLst>
                                      </p:cBhvr>
                                      <p:tavLst>
                                        <p:tav tm="0">
                                          <p:val>
                                            <p:fltVal val="0"/>
                                          </p:val>
                                        </p:tav>
                                        <p:tav tm="100000">
                                          <p:val>
                                            <p:strVal val="#ppt_h"/>
                                          </p:val>
                                        </p:tav>
                                      </p:tavLst>
                                    </p:anim>
                                    <p:anim calcmode="lin" valueType="num">
                                      <p:cBhvr>
                                        <p:cTn id="9" dur="1000" fill="hold"/>
                                        <p:tgtEl>
                                          <p:spTgt spid="614402"/>
                                        </p:tgtEl>
                                        <p:attrNameLst>
                                          <p:attrName>style.rotation</p:attrName>
                                        </p:attrNameLst>
                                      </p:cBhvr>
                                      <p:tavLst>
                                        <p:tav tm="0">
                                          <p:val>
                                            <p:fltVal val="360"/>
                                          </p:val>
                                        </p:tav>
                                        <p:tav tm="100000">
                                          <p:val>
                                            <p:fltVal val="0"/>
                                          </p:val>
                                        </p:tav>
                                      </p:tavLst>
                                    </p:anim>
                                    <p:animEffect transition="in" filter="fade">
                                      <p:cBhvr>
                                        <p:cTn id="10" dur="1000"/>
                                        <p:tgtEl>
                                          <p:spTgt spid="614402"/>
                                        </p:tgtEl>
                                      </p:cBhvr>
                                    </p:animEffect>
                                  </p:childTnLst>
                                </p:cTn>
                              </p:par>
                            </p:childTnLst>
                          </p:cTn>
                        </p:par>
                        <p:par>
                          <p:cTn id="11" fill="hold" nodeType="afterGroup">
                            <p:stCondLst>
                              <p:cond delay="1000"/>
                            </p:stCondLst>
                            <p:childTnLst>
                              <p:par>
                                <p:cTn id="12" presetID="47" presetClass="entr" presetSubtype="0" fill="hold" nodeType="afterEffect">
                                  <p:stCondLst>
                                    <p:cond delay="0"/>
                                  </p:stCondLst>
                                  <p:childTnLst>
                                    <p:set>
                                      <p:cBhvr>
                                        <p:cTn id="13" dur="1" fill="hold">
                                          <p:stCondLst>
                                            <p:cond delay="0"/>
                                          </p:stCondLst>
                                        </p:cTn>
                                        <p:tgtEl>
                                          <p:spTgt spid="614403">
                                            <p:txEl>
                                              <p:pRg st="0" end="0"/>
                                            </p:txEl>
                                          </p:spTgt>
                                        </p:tgtEl>
                                        <p:attrNameLst>
                                          <p:attrName>style.visibility</p:attrName>
                                        </p:attrNameLst>
                                      </p:cBhvr>
                                      <p:to>
                                        <p:strVal val="visible"/>
                                      </p:to>
                                    </p:set>
                                    <p:animEffect transition="in" filter="fade">
                                      <p:cBhvr>
                                        <p:cTn id="14" dur="1000"/>
                                        <p:tgtEl>
                                          <p:spTgt spid="614403">
                                            <p:txEl>
                                              <p:pRg st="0" end="0"/>
                                            </p:txEl>
                                          </p:spTgt>
                                        </p:tgtEl>
                                      </p:cBhvr>
                                    </p:animEffect>
                                    <p:anim calcmode="lin" valueType="num">
                                      <p:cBhvr>
                                        <p:cTn id="15" dur="1000" fill="hold"/>
                                        <p:tgtEl>
                                          <p:spTgt spid="61440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14403">
                                            <p:txEl>
                                              <p:pRg st="0" end="0"/>
                                            </p:txEl>
                                          </p:spTgt>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47" presetClass="entr" presetSubtype="0" fill="hold" nodeType="afterEffect">
                                  <p:stCondLst>
                                    <p:cond delay="0"/>
                                  </p:stCondLst>
                                  <p:childTnLst>
                                    <p:set>
                                      <p:cBhvr>
                                        <p:cTn id="19" dur="1" fill="hold">
                                          <p:stCondLst>
                                            <p:cond delay="0"/>
                                          </p:stCondLst>
                                        </p:cTn>
                                        <p:tgtEl>
                                          <p:spTgt spid="614403">
                                            <p:txEl>
                                              <p:pRg st="1" end="1"/>
                                            </p:txEl>
                                          </p:spTgt>
                                        </p:tgtEl>
                                        <p:attrNameLst>
                                          <p:attrName>style.visibility</p:attrName>
                                        </p:attrNameLst>
                                      </p:cBhvr>
                                      <p:to>
                                        <p:strVal val="visible"/>
                                      </p:to>
                                    </p:set>
                                    <p:animEffect transition="in" filter="fade">
                                      <p:cBhvr>
                                        <p:cTn id="20" dur="1000"/>
                                        <p:tgtEl>
                                          <p:spTgt spid="614403">
                                            <p:txEl>
                                              <p:pRg st="1" end="1"/>
                                            </p:txEl>
                                          </p:spTgt>
                                        </p:tgtEl>
                                      </p:cBhvr>
                                    </p:animEffect>
                                    <p:anim calcmode="lin" valueType="num">
                                      <p:cBhvr>
                                        <p:cTn id="21" dur="1000" fill="hold"/>
                                        <p:tgtEl>
                                          <p:spTgt spid="61440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614403">
                                            <p:txEl>
                                              <p:pRg st="1" end="1"/>
                                            </p:txEl>
                                          </p:spTgt>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3000"/>
                            </p:stCondLst>
                            <p:childTnLst>
                              <p:par>
                                <p:cTn id="24" presetID="47" presetClass="entr" presetSubtype="0" fill="hold" nodeType="afterEffect">
                                  <p:stCondLst>
                                    <p:cond delay="0"/>
                                  </p:stCondLst>
                                  <p:childTnLst>
                                    <p:set>
                                      <p:cBhvr>
                                        <p:cTn id="25" dur="1" fill="hold">
                                          <p:stCondLst>
                                            <p:cond delay="0"/>
                                          </p:stCondLst>
                                        </p:cTn>
                                        <p:tgtEl>
                                          <p:spTgt spid="614403">
                                            <p:txEl>
                                              <p:pRg st="2" end="2"/>
                                            </p:txEl>
                                          </p:spTgt>
                                        </p:tgtEl>
                                        <p:attrNameLst>
                                          <p:attrName>style.visibility</p:attrName>
                                        </p:attrNameLst>
                                      </p:cBhvr>
                                      <p:to>
                                        <p:strVal val="visible"/>
                                      </p:to>
                                    </p:set>
                                    <p:animEffect transition="in" filter="fade">
                                      <p:cBhvr>
                                        <p:cTn id="26" dur="1000"/>
                                        <p:tgtEl>
                                          <p:spTgt spid="614403">
                                            <p:txEl>
                                              <p:pRg st="2" end="2"/>
                                            </p:txEl>
                                          </p:spTgt>
                                        </p:tgtEl>
                                      </p:cBhvr>
                                    </p:animEffect>
                                    <p:anim calcmode="lin" valueType="num">
                                      <p:cBhvr>
                                        <p:cTn id="27" dur="1000" fill="hold"/>
                                        <p:tgtEl>
                                          <p:spTgt spid="61440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614403">
                                            <p:txEl>
                                              <p:pRg st="2" end="2"/>
                                            </p:txEl>
                                          </p:spTgt>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4000"/>
                            </p:stCondLst>
                            <p:childTnLst>
                              <p:par>
                                <p:cTn id="30" presetID="47" presetClass="entr" presetSubtype="0" fill="hold" nodeType="afterEffect">
                                  <p:stCondLst>
                                    <p:cond delay="0"/>
                                  </p:stCondLst>
                                  <p:childTnLst>
                                    <p:set>
                                      <p:cBhvr>
                                        <p:cTn id="31" dur="1" fill="hold">
                                          <p:stCondLst>
                                            <p:cond delay="0"/>
                                          </p:stCondLst>
                                        </p:cTn>
                                        <p:tgtEl>
                                          <p:spTgt spid="614403">
                                            <p:txEl>
                                              <p:pRg st="3" end="3"/>
                                            </p:txEl>
                                          </p:spTgt>
                                        </p:tgtEl>
                                        <p:attrNameLst>
                                          <p:attrName>style.visibility</p:attrName>
                                        </p:attrNameLst>
                                      </p:cBhvr>
                                      <p:to>
                                        <p:strVal val="visible"/>
                                      </p:to>
                                    </p:set>
                                    <p:animEffect transition="in" filter="fade">
                                      <p:cBhvr>
                                        <p:cTn id="32" dur="1000"/>
                                        <p:tgtEl>
                                          <p:spTgt spid="614403">
                                            <p:txEl>
                                              <p:pRg st="3" end="3"/>
                                            </p:txEl>
                                          </p:spTgt>
                                        </p:tgtEl>
                                      </p:cBhvr>
                                    </p:animEffect>
                                    <p:anim calcmode="lin" valueType="num">
                                      <p:cBhvr>
                                        <p:cTn id="33" dur="1000" fill="hold"/>
                                        <p:tgtEl>
                                          <p:spTgt spid="61440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614403">
                                            <p:txEl>
                                              <p:pRg st="3" end="3"/>
                                            </p:txEl>
                                          </p:spTgt>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5000"/>
                            </p:stCondLst>
                            <p:childTnLst>
                              <p:par>
                                <p:cTn id="36" presetID="47" presetClass="entr" presetSubtype="0" fill="hold" nodeType="afterEffect">
                                  <p:stCondLst>
                                    <p:cond delay="0"/>
                                  </p:stCondLst>
                                  <p:childTnLst>
                                    <p:set>
                                      <p:cBhvr>
                                        <p:cTn id="37" dur="1" fill="hold">
                                          <p:stCondLst>
                                            <p:cond delay="0"/>
                                          </p:stCondLst>
                                        </p:cTn>
                                        <p:tgtEl>
                                          <p:spTgt spid="614403">
                                            <p:txEl>
                                              <p:pRg st="4" end="4"/>
                                            </p:txEl>
                                          </p:spTgt>
                                        </p:tgtEl>
                                        <p:attrNameLst>
                                          <p:attrName>style.visibility</p:attrName>
                                        </p:attrNameLst>
                                      </p:cBhvr>
                                      <p:to>
                                        <p:strVal val="visible"/>
                                      </p:to>
                                    </p:set>
                                    <p:animEffect transition="in" filter="fade">
                                      <p:cBhvr>
                                        <p:cTn id="38" dur="1000"/>
                                        <p:tgtEl>
                                          <p:spTgt spid="614403">
                                            <p:txEl>
                                              <p:pRg st="4" end="4"/>
                                            </p:txEl>
                                          </p:spTgt>
                                        </p:tgtEl>
                                      </p:cBhvr>
                                    </p:animEffect>
                                    <p:anim calcmode="lin" valueType="num">
                                      <p:cBhvr>
                                        <p:cTn id="39" dur="1000" fill="hold"/>
                                        <p:tgtEl>
                                          <p:spTgt spid="614403">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14403">
                                            <p:txEl>
                                              <p:pRg st="4" end="4"/>
                                            </p:txEl>
                                          </p:spTgt>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6000"/>
                            </p:stCondLst>
                            <p:childTnLst>
                              <p:par>
                                <p:cTn id="42" presetID="47" presetClass="entr" presetSubtype="0" fill="hold" nodeType="afterEffect">
                                  <p:stCondLst>
                                    <p:cond delay="0"/>
                                  </p:stCondLst>
                                  <p:childTnLst>
                                    <p:set>
                                      <p:cBhvr>
                                        <p:cTn id="43" dur="1" fill="hold">
                                          <p:stCondLst>
                                            <p:cond delay="0"/>
                                          </p:stCondLst>
                                        </p:cTn>
                                        <p:tgtEl>
                                          <p:spTgt spid="614403">
                                            <p:txEl>
                                              <p:pRg st="5" end="5"/>
                                            </p:txEl>
                                          </p:spTgt>
                                        </p:tgtEl>
                                        <p:attrNameLst>
                                          <p:attrName>style.visibility</p:attrName>
                                        </p:attrNameLst>
                                      </p:cBhvr>
                                      <p:to>
                                        <p:strVal val="visible"/>
                                      </p:to>
                                    </p:set>
                                    <p:animEffect transition="in" filter="fade">
                                      <p:cBhvr>
                                        <p:cTn id="44" dur="1000"/>
                                        <p:tgtEl>
                                          <p:spTgt spid="614403">
                                            <p:txEl>
                                              <p:pRg st="5" end="5"/>
                                            </p:txEl>
                                          </p:spTgt>
                                        </p:tgtEl>
                                      </p:cBhvr>
                                    </p:animEffect>
                                    <p:anim calcmode="lin" valueType="num">
                                      <p:cBhvr>
                                        <p:cTn id="45" dur="1000" fill="hold"/>
                                        <p:tgtEl>
                                          <p:spTgt spid="614403">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14403">
                                            <p:txEl>
                                              <p:pRg st="5" end="5"/>
                                            </p:txEl>
                                          </p:spTgt>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7000"/>
                            </p:stCondLst>
                            <p:childTnLst>
                              <p:par>
                                <p:cTn id="48" presetID="47" presetClass="entr" presetSubtype="0" fill="hold" nodeType="afterEffect">
                                  <p:stCondLst>
                                    <p:cond delay="0"/>
                                  </p:stCondLst>
                                  <p:childTnLst>
                                    <p:set>
                                      <p:cBhvr>
                                        <p:cTn id="49" dur="1" fill="hold">
                                          <p:stCondLst>
                                            <p:cond delay="0"/>
                                          </p:stCondLst>
                                        </p:cTn>
                                        <p:tgtEl>
                                          <p:spTgt spid="614403">
                                            <p:txEl>
                                              <p:pRg st="6" end="6"/>
                                            </p:txEl>
                                          </p:spTgt>
                                        </p:tgtEl>
                                        <p:attrNameLst>
                                          <p:attrName>style.visibility</p:attrName>
                                        </p:attrNameLst>
                                      </p:cBhvr>
                                      <p:to>
                                        <p:strVal val="visible"/>
                                      </p:to>
                                    </p:set>
                                    <p:animEffect transition="in" filter="fade">
                                      <p:cBhvr>
                                        <p:cTn id="50" dur="1000"/>
                                        <p:tgtEl>
                                          <p:spTgt spid="614403">
                                            <p:txEl>
                                              <p:pRg st="6" end="6"/>
                                            </p:txEl>
                                          </p:spTgt>
                                        </p:tgtEl>
                                      </p:cBhvr>
                                    </p:animEffect>
                                    <p:anim calcmode="lin" valueType="num">
                                      <p:cBhvr>
                                        <p:cTn id="51" dur="1000" fill="hold"/>
                                        <p:tgtEl>
                                          <p:spTgt spid="614403">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14403">
                                            <p:txEl>
                                              <p:pRg st="6" end="6"/>
                                            </p:txEl>
                                          </p:spTgt>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8000"/>
                            </p:stCondLst>
                            <p:childTnLst>
                              <p:par>
                                <p:cTn id="54" presetID="47" presetClass="entr" presetSubtype="0" fill="hold" nodeType="afterEffect">
                                  <p:stCondLst>
                                    <p:cond delay="0"/>
                                  </p:stCondLst>
                                  <p:childTnLst>
                                    <p:set>
                                      <p:cBhvr>
                                        <p:cTn id="55" dur="1" fill="hold">
                                          <p:stCondLst>
                                            <p:cond delay="0"/>
                                          </p:stCondLst>
                                        </p:cTn>
                                        <p:tgtEl>
                                          <p:spTgt spid="614403">
                                            <p:txEl>
                                              <p:pRg st="7" end="7"/>
                                            </p:txEl>
                                          </p:spTgt>
                                        </p:tgtEl>
                                        <p:attrNameLst>
                                          <p:attrName>style.visibility</p:attrName>
                                        </p:attrNameLst>
                                      </p:cBhvr>
                                      <p:to>
                                        <p:strVal val="visible"/>
                                      </p:to>
                                    </p:set>
                                    <p:animEffect transition="in" filter="fade">
                                      <p:cBhvr>
                                        <p:cTn id="56" dur="1000"/>
                                        <p:tgtEl>
                                          <p:spTgt spid="614403">
                                            <p:txEl>
                                              <p:pRg st="7" end="7"/>
                                            </p:txEl>
                                          </p:spTgt>
                                        </p:tgtEl>
                                      </p:cBhvr>
                                    </p:animEffect>
                                    <p:anim calcmode="lin" valueType="num">
                                      <p:cBhvr>
                                        <p:cTn id="57" dur="1000" fill="hold"/>
                                        <p:tgtEl>
                                          <p:spTgt spid="61440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614403">
                                            <p:txEl>
                                              <p:pRg st="7" end="7"/>
                                            </p:txEl>
                                          </p:spTgt>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9000"/>
                            </p:stCondLst>
                            <p:childTnLst>
                              <p:par>
                                <p:cTn id="60" presetID="47" presetClass="entr" presetSubtype="0" fill="hold" nodeType="afterEffect">
                                  <p:stCondLst>
                                    <p:cond delay="0"/>
                                  </p:stCondLst>
                                  <p:childTnLst>
                                    <p:set>
                                      <p:cBhvr>
                                        <p:cTn id="61" dur="1" fill="hold">
                                          <p:stCondLst>
                                            <p:cond delay="0"/>
                                          </p:stCondLst>
                                        </p:cTn>
                                        <p:tgtEl>
                                          <p:spTgt spid="614403">
                                            <p:txEl>
                                              <p:pRg st="8" end="8"/>
                                            </p:txEl>
                                          </p:spTgt>
                                        </p:tgtEl>
                                        <p:attrNameLst>
                                          <p:attrName>style.visibility</p:attrName>
                                        </p:attrNameLst>
                                      </p:cBhvr>
                                      <p:to>
                                        <p:strVal val="visible"/>
                                      </p:to>
                                    </p:set>
                                    <p:animEffect transition="in" filter="fade">
                                      <p:cBhvr>
                                        <p:cTn id="62" dur="1000"/>
                                        <p:tgtEl>
                                          <p:spTgt spid="614403">
                                            <p:txEl>
                                              <p:pRg st="8" end="8"/>
                                            </p:txEl>
                                          </p:spTgt>
                                        </p:tgtEl>
                                      </p:cBhvr>
                                    </p:animEffect>
                                    <p:anim calcmode="lin" valueType="num">
                                      <p:cBhvr>
                                        <p:cTn id="63" dur="1000" fill="hold"/>
                                        <p:tgtEl>
                                          <p:spTgt spid="614403">
                                            <p:txEl>
                                              <p:pRg st="8" end="8"/>
                                            </p:txEl>
                                          </p:spTgt>
                                        </p:tgtEl>
                                        <p:attrNameLst>
                                          <p:attrName>ppt_x</p:attrName>
                                        </p:attrNameLst>
                                      </p:cBhvr>
                                      <p:tavLst>
                                        <p:tav tm="0">
                                          <p:val>
                                            <p:strVal val="#ppt_x"/>
                                          </p:val>
                                        </p:tav>
                                        <p:tav tm="100000">
                                          <p:val>
                                            <p:strVal val="#ppt_x"/>
                                          </p:val>
                                        </p:tav>
                                      </p:tavLst>
                                    </p:anim>
                                    <p:anim calcmode="lin" valueType="num">
                                      <p:cBhvr>
                                        <p:cTn id="64" dur="1000" fill="hold"/>
                                        <p:tgtEl>
                                          <p:spTgt spid="614403">
                                            <p:txEl>
                                              <p:pRg st="8" end="8"/>
                                            </p:txEl>
                                          </p:spTgt>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10000"/>
                            </p:stCondLst>
                            <p:childTnLst>
                              <p:par>
                                <p:cTn id="66" presetID="47" presetClass="entr" presetSubtype="0" fill="hold" nodeType="afterEffect">
                                  <p:stCondLst>
                                    <p:cond delay="0"/>
                                  </p:stCondLst>
                                  <p:childTnLst>
                                    <p:set>
                                      <p:cBhvr>
                                        <p:cTn id="67" dur="1" fill="hold">
                                          <p:stCondLst>
                                            <p:cond delay="0"/>
                                          </p:stCondLst>
                                        </p:cTn>
                                        <p:tgtEl>
                                          <p:spTgt spid="614403">
                                            <p:txEl>
                                              <p:pRg st="9" end="9"/>
                                            </p:txEl>
                                          </p:spTgt>
                                        </p:tgtEl>
                                        <p:attrNameLst>
                                          <p:attrName>style.visibility</p:attrName>
                                        </p:attrNameLst>
                                      </p:cBhvr>
                                      <p:to>
                                        <p:strVal val="visible"/>
                                      </p:to>
                                    </p:set>
                                    <p:animEffect transition="in" filter="fade">
                                      <p:cBhvr>
                                        <p:cTn id="68" dur="1000"/>
                                        <p:tgtEl>
                                          <p:spTgt spid="614403">
                                            <p:txEl>
                                              <p:pRg st="9" end="9"/>
                                            </p:txEl>
                                          </p:spTgt>
                                        </p:tgtEl>
                                      </p:cBhvr>
                                    </p:animEffect>
                                    <p:anim calcmode="lin" valueType="num">
                                      <p:cBhvr>
                                        <p:cTn id="69" dur="1000" fill="hold"/>
                                        <p:tgtEl>
                                          <p:spTgt spid="614403">
                                            <p:txEl>
                                              <p:pRg st="9" end="9"/>
                                            </p:txEl>
                                          </p:spTgt>
                                        </p:tgtEl>
                                        <p:attrNameLst>
                                          <p:attrName>ppt_x</p:attrName>
                                        </p:attrNameLst>
                                      </p:cBhvr>
                                      <p:tavLst>
                                        <p:tav tm="0">
                                          <p:val>
                                            <p:strVal val="#ppt_x"/>
                                          </p:val>
                                        </p:tav>
                                        <p:tav tm="100000">
                                          <p:val>
                                            <p:strVal val="#ppt_x"/>
                                          </p:val>
                                        </p:tav>
                                      </p:tavLst>
                                    </p:anim>
                                    <p:anim calcmode="lin" valueType="num">
                                      <p:cBhvr>
                                        <p:cTn id="70" dur="1000" fill="hold"/>
                                        <p:tgtEl>
                                          <p:spTgt spid="614403">
                                            <p:txEl>
                                              <p:pRg st="9" end="9"/>
                                            </p:txEl>
                                          </p:spTgt>
                                        </p:tgtEl>
                                        <p:attrNameLst>
                                          <p:attrName>ppt_y</p:attrName>
                                        </p:attrNameLst>
                                      </p:cBhvr>
                                      <p:tavLst>
                                        <p:tav tm="0">
                                          <p:val>
                                            <p:strVal val="#ppt_y-.1"/>
                                          </p:val>
                                        </p:tav>
                                        <p:tav tm="100000">
                                          <p:val>
                                            <p:strVal val="#ppt_y"/>
                                          </p:val>
                                        </p:tav>
                                      </p:tavLst>
                                    </p:anim>
                                  </p:childTnLst>
                                </p:cTn>
                              </p:par>
                            </p:childTnLst>
                          </p:cTn>
                        </p:par>
                        <p:par>
                          <p:cTn id="71" fill="hold" nodeType="afterGroup">
                            <p:stCondLst>
                              <p:cond delay="11000"/>
                            </p:stCondLst>
                            <p:childTnLst>
                              <p:par>
                                <p:cTn id="72" presetID="47" presetClass="entr" presetSubtype="0" fill="hold" nodeType="afterEffect">
                                  <p:stCondLst>
                                    <p:cond delay="0"/>
                                  </p:stCondLst>
                                  <p:childTnLst>
                                    <p:set>
                                      <p:cBhvr>
                                        <p:cTn id="73" dur="1" fill="hold">
                                          <p:stCondLst>
                                            <p:cond delay="0"/>
                                          </p:stCondLst>
                                        </p:cTn>
                                        <p:tgtEl>
                                          <p:spTgt spid="614403">
                                            <p:txEl>
                                              <p:pRg st="10" end="10"/>
                                            </p:txEl>
                                          </p:spTgt>
                                        </p:tgtEl>
                                        <p:attrNameLst>
                                          <p:attrName>style.visibility</p:attrName>
                                        </p:attrNameLst>
                                      </p:cBhvr>
                                      <p:to>
                                        <p:strVal val="visible"/>
                                      </p:to>
                                    </p:set>
                                    <p:animEffect transition="in" filter="fade">
                                      <p:cBhvr>
                                        <p:cTn id="74" dur="1000"/>
                                        <p:tgtEl>
                                          <p:spTgt spid="614403">
                                            <p:txEl>
                                              <p:pRg st="10" end="10"/>
                                            </p:txEl>
                                          </p:spTgt>
                                        </p:tgtEl>
                                      </p:cBhvr>
                                    </p:animEffect>
                                    <p:anim calcmode="lin" valueType="num">
                                      <p:cBhvr>
                                        <p:cTn id="75" dur="1000" fill="hold"/>
                                        <p:tgtEl>
                                          <p:spTgt spid="614403">
                                            <p:txEl>
                                              <p:pRg st="10" end="10"/>
                                            </p:txEl>
                                          </p:spTgt>
                                        </p:tgtEl>
                                        <p:attrNameLst>
                                          <p:attrName>ppt_x</p:attrName>
                                        </p:attrNameLst>
                                      </p:cBhvr>
                                      <p:tavLst>
                                        <p:tav tm="0">
                                          <p:val>
                                            <p:strVal val="#ppt_x"/>
                                          </p:val>
                                        </p:tav>
                                        <p:tav tm="100000">
                                          <p:val>
                                            <p:strVal val="#ppt_x"/>
                                          </p:val>
                                        </p:tav>
                                      </p:tavLst>
                                    </p:anim>
                                    <p:anim calcmode="lin" valueType="num">
                                      <p:cBhvr>
                                        <p:cTn id="76" dur="1000" fill="hold"/>
                                        <p:tgtEl>
                                          <p:spTgt spid="614403">
                                            <p:txEl>
                                              <p:pRg st="10" end="10"/>
                                            </p:txEl>
                                          </p:spTgt>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12000"/>
                            </p:stCondLst>
                            <p:childTnLst>
                              <p:par>
                                <p:cTn id="78" presetID="47" presetClass="entr" presetSubtype="0" fill="hold" nodeType="afterEffect">
                                  <p:stCondLst>
                                    <p:cond delay="0"/>
                                  </p:stCondLst>
                                  <p:childTnLst>
                                    <p:set>
                                      <p:cBhvr>
                                        <p:cTn id="79" dur="1" fill="hold">
                                          <p:stCondLst>
                                            <p:cond delay="0"/>
                                          </p:stCondLst>
                                        </p:cTn>
                                        <p:tgtEl>
                                          <p:spTgt spid="614403">
                                            <p:txEl>
                                              <p:pRg st="11" end="11"/>
                                            </p:txEl>
                                          </p:spTgt>
                                        </p:tgtEl>
                                        <p:attrNameLst>
                                          <p:attrName>style.visibility</p:attrName>
                                        </p:attrNameLst>
                                      </p:cBhvr>
                                      <p:to>
                                        <p:strVal val="visible"/>
                                      </p:to>
                                    </p:set>
                                    <p:animEffect transition="in" filter="fade">
                                      <p:cBhvr>
                                        <p:cTn id="80" dur="1000"/>
                                        <p:tgtEl>
                                          <p:spTgt spid="614403">
                                            <p:txEl>
                                              <p:pRg st="11" end="11"/>
                                            </p:txEl>
                                          </p:spTgt>
                                        </p:tgtEl>
                                      </p:cBhvr>
                                    </p:animEffect>
                                    <p:anim calcmode="lin" valueType="num">
                                      <p:cBhvr>
                                        <p:cTn id="81" dur="1000" fill="hold"/>
                                        <p:tgtEl>
                                          <p:spTgt spid="614403">
                                            <p:txEl>
                                              <p:pRg st="11" end="11"/>
                                            </p:txEl>
                                          </p:spTgt>
                                        </p:tgtEl>
                                        <p:attrNameLst>
                                          <p:attrName>ppt_x</p:attrName>
                                        </p:attrNameLst>
                                      </p:cBhvr>
                                      <p:tavLst>
                                        <p:tav tm="0">
                                          <p:val>
                                            <p:strVal val="#ppt_x"/>
                                          </p:val>
                                        </p:tav>
                                        <p:tav tm="100000">
                                          <p:val>
                                            <p:strVal val="#ppt_x"/>
                                          </p:val>
                                        </p:tav>
                                      </p:tavLst>
                                    </p:anim>
                                    <p:anim calcmode="lin" valueType="num">
                                      <p:cBhvr>
                                        <p:cTn id="82" dur="1000" fill="hold"/>
                                        <p:tgtEl>
                                          <p:spTgt spid="614403">
                                            <p:txEl>
                                              <p:pRg st="11" end="11"/>
                                            </p:txEl>
                                          </p:spTgt>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614403">
                                            <p:txEl>
                                              <p:pRg st="12" end="12"/>
                                            </p:txEl>
                                          </p:spTgt>
                                        </p:tgtEl>
                                        <p:attrNameLst>
                                          <p:attrName>style.visibility</p:attrName>
                                        </p:attrNameLst>
                                      </p:cBhvr>
                                      <p:to>
                                        <p:strVal val="visible"/>
                                      </p:to>
                                    </p:set>
                                    <p:animEffect transition="in" filter="fade">
                                      <p:cBhvr>
                                        <p:cTn id="85" dur="1000"/>
                                        <p:tgtEl>
                                          <p:spTgt spid="614403">
                                            <p:txEl>
                                              <p:pRg st="12" end="12"/>
                                            </p:txEl>
                                          </p:spTgt>
                                        </p:tgtEl>
                                      </p:cBhvr>
                                    </p:animEffect>
                                    <p:anim calcmode="lin" valueType="num">
                                      <p:cBhvr>
                                        <p:cTn id="86" dur="1000" fill="hold"/>
                                        <p:tgtEl>
                                          <p:spTgt spid="614403">
                                            <p:txEl>
                                              <p:pRg st="12" end="12"/>
                                            </p:txEl>
                                          </p:spTgt>
                                        </p:tgtEl>
                                        <p:attrNameLst>
                                          <p:attrName>ppt_x</p:attrName>
                                        </p:attrNameLst>
                                      </p:cBhvr>
                                      <p:tavLst>
                                        <p:tav tm="0">
                                          <p:val>
                                            <p:strVal val="#ppt_x"/>
                                          </p:val>
                                        </p:tav>
                                        <p:tav tm="100000">
                                          <p:val>
                                            <p:strVal val="#ppt_x"/>
                                          </p:val>
                                        </p:tav>
                                      </p:tavLst>
                                    </p:anim>
                                    <p:anim calcmode="lin" valueType="num">
                                      <p:cBhvr>
                                        <p:cTn id="87" dur="1000" fill="hold"/>
                                        <p:tgtEl>
                                          <p:spTgt spid="61440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0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4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1775" y="241300"/>
            <a:ext cx="13398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3378" name="Rectangle 2"/>
          <p:cNvSpPr>
            <a:spLocks noGrp="1" noChangeArrowheads="1"/>
          </p:cNvSpPr>
          <p:nvPr>
            <p:ph type="title" idx="4294967295"/>
          </p:nvPr>
        </p:nvSpPr>
        <p:spPr>
          <a:xfrm>
            <a:off x="28575" y="392113"/>
            <a:ext cx="9115425" cy="563562"/>
          </a:xfrm>
        </p:spPr>
        <p:txBody>
          <a:bodyPr/>
          <a:lstStyle/>
          <a:p>
            <a:pPr eaLnBrk="1" hangingPunct="1"/>
            <a:r>
              <a:rPr lang="en-US" altLang="en-US" b="1" dirty="0" smtClean="0">
                <a:ln>
                  <a:solidFill>
                    <a:srgbClr val="8142CE"/>
                  </a:solidFill>
                </a:ln>
                <a:solidFill>
                  <a:srgbClr val="B5E65A"/>
                </a:solidFill>
                <a:latin typeface="Comic Sans MS" panose="030F0702030302020204" pitchFamily="66" charset="0"/>
              </a:rPr>
              <a:t>Coach</a:t>
            </a:r>
          </a:p>
        </p:txBody>
      </p:sp>
      <p:sp>
        <p:nvSpPr>
          <p:cNvPr id="613379" name="Rectangle 3"/>
          <p:cNvSpPr>
            <a:spLocks noGrp="1" noChangeArrowheads="1"/>
          </p:cNvSpPr>
          <p:nvPr>
            <p:ph idx="4294967295"/>
          </p:nvPr>
        </p:nvSpPr>
        <p:spPr>
          <a:xfrm>
            <a:off x="304800" y="1321328"/>
            <a:ext cx="8080375" cy="5461000"/>
          </a:xfrm>
        </p:spPr>
        <p:txBody>
          <a:bodyPr>
            <a:noAutofit/>
          </a:bodyPr>
          <a:lstStyle/>
          <a:p>
            <a:pPr eaLnBrk="1" hangingPunct="1">
              <a:lnSpc>
                <a:spcPts val="2700"/>
              </a:lnSpc>
              <a:spcBef>
                <a:spcPts val="0"/>
              </a:spcBef>
              <a:buClr>
                <a:srgbClr val="B5E65A"/>
              </a:buClr>
              <a:buFont typeface="Wingdings" pitchFamily="2" charset="2"/>
              <a:buChar char="ü"/>
              <a:defRPr/>
            </a:pPr>
            <a:r>
              <a:rPr lang="en-US" sz="2000" b="1" dirty="0">
                <a:latin typeface="Comic Sans MS" panose="030F0702030302020204" pitchFamily="66" charset="0"/>
              </a:rPr>
              <a:t>Serve as the liaison between co-teachers and program </a:t>
            </a:r>
            <a:r>
              <a:rPr lang="en-US" sz="2000" b="1" dirty="0" smtClean="0">
                <a:latin typeface="Comic Sans MS" panose="030F0702030302020204" pitchFamily="66" charset="0"/>
              </a:rPr>
              <a:t> coordinators/administrators</a:t>
            </a:r>
          </a:p>
          <a:p>
            <a:pPr eaLnBrk="1" hangingPunct="1">
              <a:lnSpc>
                <a:spcPts val="2700"/>
              </a:lnSpc>
              <a:spcBef>
                <a:spcPts val="0"/>
              </a:spcBef>
              <a:buClr>
                <a:srgbClr val="B5E65A"/>
              </a:buClr>
              <a:buFont typeface="Wingdings" pitchFamily="2" charset="2"/>
              <a:buChar char="ü"/>
              <a:defRPr/>
            </a:pPr>
            <a:r>
              <a:rPr lang="en-US" sz="2000" b="1" dirty="0" smtClean="0">
                <a:latin typeface="Comic Sans MS" panose="030F0702030302020204" pitchFamily="66" charset="0"/>
              </a:rPr>
              <a:t>Observe </a:t>
            </a:r>
            <a:r>
              <a:rPr lang="en-US" sz="2000" b="1" dirty="0">
                <a:latin typeface="Comic Sans MS" panose="030F0702030302020204" pitchFamily="66" charset="0"/>
              </a:rPr>
              <a:t>and provide feedback on a regular </a:t>
            </a:r>
            <a:r>
              <a:rPr lang="en-US" sz="2000" b="1" dirty="0" smtClean="0">
                <a:latin typeface="Comic Sans MS" panose="030F0702030302020204" pitchFamily="66" charset="0"/>
              </a:rPr>
              <a:t>basis</a:t>
            </a:r>
          </a:p>
          <a:p>
            <a:pPr eaLnBrk="1" hangingPunct="1">
              <a:lnSpc>
                <a:spcPts val="2700"/>
              </a:lnSpc>
              <a:spcBef>
                <a:spcPts val="0"/>
              </a:spcBef>
              <a:buClr>
                <a:srgbClr val="B5E65A"/>
              </a:buClr>
              <a:buFont typeface="Wingdings" pitchFamily="2" charset="2"/>
              <a:buChar char="ü"/>
              <a:defRPr/>
            </a:pPr>
            <a:r>
              <a:rPr lang="en-US" sz="2000" b="1" dirty="0" smtClean="0">
                <a:latin typeface="Comic Sans MS" panose="030F0702030302020204" pitchFamily="66" charset="0"/>
              </a:rPr>
              <a:t>Act </a:t>
            </a:r>
            <a:r>
              <a:rPr lang="en-US" sz="2000" b="1" dirty="0">
                <a:latin typeface="Comic Sans MS" panose="030F0702030302020204" pitchFamily="66" charset="0"/>
              </a:rPr>
              <a:t>as a confidant for all </a:t>
            </a:r>
            <a:r>
              <a:rPr lang="en-US" sz="2000" b="1" dirty="0" smtClean="0">
                <a:latin typeface="Comic Sans MS" panose="030F0702030302020204" pitchFamily="66" charset="0"/>
              </a:rPr>
              <a:t>stakeholders</a:t>
            </a:r>
          </a:p>
          <a:p>
            <a:pPr eaLnBrk="1" hangingPunct="1">
              <a:lnSpc>
                <a:spcPts val="2700"/>
              </a:lnSpc>
              <a:spcBef>
                <a:spcPts val="0"/>
              </a:spcBef>
              <a:buClr>
                <a:srgbClr val="B5E65A"/>
              </a:buClr>
              <a:buFont typeface="Wingdings" pitchFamily="2" charset="2"/>
              <a:buChar char="ü"/>
              <a:defRPr/>
            </a:pPr>
            <a:r>
              <a:rPr lang="en-US" sz="2000" b="1" dirty="0" smtClean="0">
                <a:latin typeface="Comic Sans MS" panose="030F0702030302020204" pitchFamily="66" charset="0"/>
              </a:rPr>
              <a:t>Be </a:t>
            </a:r>
            <a:r>
              <a:rPr lang="en-US" sz="2000" b="1" dirty="0">
                <a:latin typeface="Comic Sans MS" panose="030F0702030302020204" pitchFamily="66" charset="0"/>
              </a:rPr>
              <a:t>an advocate for </a:t>
            </a:r>
            <a:r>
              <a:rPr lang="en-US" sz="2000" b="1" dirty="0" smtClean="0">
                <a:latin typeface="Comic Sans MS" panose="030F0702030302020204" pitchFamily="66" charset="0"/>
              </a:rPr>
              <a:t>co-teaching</a:t>
            </a:r>
          </a:p>
          <a:p>
            <a:pPr eaLnBrk="1" hangingPunct="1">
              <a:lnSpc>
                <a:spcPts val="2700"/>
              </a:lnSpc>
              <a:spcBef>
                <a:spcPts val="0"/>
              </a:spcBef>
              <a:buClr>
                <a:srgbClr val="B5E65A"/>
              </a:buClr>
              <a:buFont typeface="Wingdings" pitchFamily="2" charset="2"/>
              <a:buChar char="ü"/>
              <a:defRPr/>
            </a:pPr>
            <a:r>
              <a:rPr lang="en-US" sz="2000" b="1" dirty="0" smtClean="0">
                <a:latin typeface="Comic Sans MS" panose="030F0702030302020204" pitchFamily="66" charset="0"/>
              </a:rPr>
              <a:t>Help </a:t>
            </a:r>
            <a:r>
              <a:rPr lang="en-US" sz="2000" b="1" dirty="0">
                <a:latin typeface="Comic Sans MS" panose="030F0702030302020204" pitchFamily="66" charset="0"/>
              </a:rPr>
              <a:t>the team build good communication and </a:t>
            </a:r>
            <a:r>
              <a:rPr lang="en-US" sz="2000" b="1" dirty="0" smtClean="0">
                <a:latin typeface="Comic Sans MS" panose="030F0702030302020204" pitchFamily="66" charset="0"/>
              </a:rPr>
              <a:t>facilitate           </a:t>
            </a:r>
            <a:r>
              <a:rPr lang="en-US" sz="2000" b="1" dirty="0">
                <a:latin typeface="Comic Sans MS" panose="030F0702030302020204" pitchFamily="66" charset="0"/>
              </a:rPr>
              <a:t>positive </a:t>
            </a:r>
            <a:r>
              <a:rPr lang="en-US" sz="2000" b="1" dirty="0" smtClean="0">
                <a:latin typeface="Comic Sans MS" panose="030F0702030302020204" pitchFamily="66" charset="0"/>
              </a:rPr>
              <a:t>interactions</a:t>
            </a:r>
            <a:endParaRPr lang="en-US" sz="2000" b="1" dirty="0">
              <a:latin typeface="Comic Sans MS" panose="030F0702030302020204" pitchFamily="66" charset="0"/>
            </a:endParaRPr>
          </a:p>
          <a:p>
            <a:pPr eaLnBrk="1" hangingPunct="1">
              <a:lnSpc>
                <a:spcPts val="2700"/>
              </a:lnSpc>
              <a:spcBef>
                <a:spcPts val="0"/>
              </a:spcBef>
              <a:buClr>
                <a:srgbClr val="B5E65A"/>
              </a:buClr>
              <a:buFont typeface="Wingdings" pitchFamily="2" charset="2"/>
              <a:buChar char="ü"/>
              <a:defRPr/>
            </a:pPr>
            <a:r>
              <a:rPr lang="en-US" sz="2000" b="1" dirty="0">
                <a:latin typeface="Comic Sans MS" panose="030F0702030302020204" pitchFamily="66" charset="0"/>
              </a:rPr>
              <a:t>Support co-teaching pair expectations</a:t>
            </a:r>
            <a:r>
              <a:rPr lang="en-US" sz="2000" b="1" dirty="0" smtClean="0">
                <a:latin typeface="Comic Sans MS" panose="030F0702030302020204" pitchFamily="66" charset="0"/>
              </a:rPr>
              <a:t>;</a:t>
            </a:r>
            <a:endParaRPr lang="en-US" sz="2000" b="1" dirty="0">
              <a:latin typeface="Comic Sans MS" panose="030F0702030302020204" pitchFamily="66" charset="0"/>
            </a:endParaRPr>
          </a:p>
          <a:p>
            <a:pPr eaLnBrk="1" hangingPunct="1">
              <a:lnSpc>
                <a:spcPts val="2700"/>
              </a:lnSpc>
              <a:spcBef>
                <a:spcPts val="0"/>
              </a:spcBef>
              <a:buClr>
                <a:srgbClr val="B5E65A"/>
              </a:buClr>
              <a:buFont typeface="Wingdings" pitchFamily="2" charset="2"/>
              <a:buChar char="ü"/>
              <a:defRPr/>
            </a:pPr>
            <a:r>
              <a:rPr lang="en-US" sz="2000" b="1" dirty="0">
                <a:latin typeface="Comic Sans MS" panose="030F0702030302020204" pitchFamily="66" charset="0"/>
              </a:rPr>
              <a:t>Be honest about challenges and </a:t>
            </a:r>
            <a:r>
              <a:rPr lang="en-US" sz="2000" b="1" dirty="0" smtClean="0">
                <a:latin typeface="Comic Sans MS" panose="030F0702030302020204" pitchFamily="66" charset="0"/>
              </a:rPr>
              <a:t>successes</a:t>
            </a:r>
            <a:endParaRPr lang="en-US" sz="2000" b="1" dirty="0">
              <a:latin typeface="Comic Sans MS" panose="030F0702030302020204" pitchFamily="66" charset="0"/>
            </a:endParaRPr>
          </a:p>
          <a:p>
            <a:pPr eaLnBrk="1" hangingPunct="1">
              <a:lnSpc>
                <a:spcPts val="2700"/>
              </a:lnSpc>
              <a:spcBef>
                <a:spcPts val="0"/>
              </a:spcBef>
              <a:buClr>
                <a:srgbClr val="B5E65A"/>
              </a:buClr>
              <a:buFont typeface="Wingdings" pitchFamily="2" charset="2"/>
              <a:buChar char="ü"/>
              <a:defRPr/>
            </a:pPr>
            <a:r>
              <a:rPr lang="en-US" sz="2000" b="1" dirty="0">
                <a:latin typeface="Comic Sans MS" panose="030F0702030302020204" pitchFamily="66" charset="0"/>
              </a:rPr>
              <a:t>Meet with pairs and discuss observations and </a:t>
            </a:r>
            <a:r>
              <a:rPr lang="en-US" sz="2000" b="1" dirty="0" smtClean="0">
                <a:latin typeface="Comic Sans MS" panose="030F0702030302020204" pitchFamily="66" charset="0"/>
              </a:rPr>
              <a:t>strategies</a:t>
            </a:r>
            <a:endParaRPr lang="en-US" sz="2000" b="1" dirty="0">
              <a:latin typeface="Comic Sans MS" panose="030F0702030302020204" pitchFamily="66" charset="0"/>
            </a:endParaRPr>
          </a:p>
          <a:p>
            <a:pPr eaLnBrk="1" hangingPunct="1">
              <a:lnSpc>
                <a:spcPts val="2700"/>
              </a:lnSpc>
              <a:spcBef>
                <a:spcPts val="0"/>
              </a:spcBef>
              <a:buClr>
                <a:srgbClr val="B5E65A"/>
              </a:buClr>
              <a:buFont typeface="Wingdings" pitchFamily="2" charset="2"/>
              <a:buChar char="ü"/>
              <a:defRPr/>
            </a:pPr>
            <a:r>
              <a:rPr lang="en-US" sz="2000" b="1" dirty="0">
                <a:latin typeface="Comic Sans MS" panose="030F0702030302020204" pitchFamily="66" charset="0"/>
              </a:rPr>
              <a:t>Be knowledgeable in and supportive of the use of </a:t>
            </a:r>
          </a:p>
          <a:p>
            <a:pPr marL="0" indent="0" eaLnBrk="1" hangingPunct="1">
              <a:lnSpc>
                <a:spcPts val="2700"/>
              </a:lnSpc>
              <a:spcBef>
                <a:spcPts val="0"/>
              </a:spcBef>
              <a:buClr>
                <a:srgbClr val="B5E65A"/>
              </a:buClr>
              <a:buFont typeface="Arial" panose="020B0604020202020204" pitchFamily="34" charset="0"/>
              <a:buNone/>
              <a:defRPr/>
            </a:pPr>
            <a:r>
              <a:rPr lang="en-US" sz="2000" b="1" dirty="0" smtClean="0">
                <a:latin typeface="Comic Sans MS" panose="030F0702030302020204" pitchFamily="66" charset="0"/>
              </a:rPr>
              <a:t>   co-teaching </a:t>
            </a:r>
            <a:r>
              <a:rPr lang="en-US" sz="2000" b="1" dirty="0">
                <a:latin typeface="Comic Sans MS" panose="030F0702030302020204" pitchFamily="66" charset="0"/>
              </a:rPr>
              <a:t>strategies</a:t>
            </a:r>
          </a:p>
          <a:p>
            <a:pPr eaLnBrk="1" hangingPunct="1">
              <a:lnSpc>
                <a:spcPts val="2700"/>
              </a:lnSpc>
              <a:spcBef>
                <a:spcPts val="0"/>
              </a:spcBef>
              <a:buClr>
                <a:srgbClr val="B5E65A"/>
              </a:buClr>
              <a:buFont typeface="Wingdings" pitchFamily="2" charset="2"/>
              <a:buChar char="ü"/>
              <a:defRPr/>
            </a:pPr>
            <a:r>
              <a:rPr lang="en-US" sz="2000" b="1" dirty="0">
                <a:latin typeface="Comic Sans MS" panose="030F0702030302020204" pitchFamily="66" charset="0"/>
              </a:rPr>
              <a:t>Support co-planning time</a:t>
            </a:r>
          </a:p>
          <a:p>
            <a:pPr eaLnBrk="1" hangingPunct="1">
              <a:lnSpc>
                <a:spcPts val="2700"/>
              </a:lnSpc>
              <a:spcBef>
                <a:spcPts val="0"/>
              </a:spcBef>
              <a:buClr>
                <a:srgbClr val="B5E65A"/>
              </a:buClr>
              <a:buFont typeface="Wingdings" pitchFamily="2" charset="2"/>
              <a:buChar char="ü"/>
              <a:defRPr/>
            </a:pPr>
            <a:r>
              <a:rPr lang="en-US" sz="2000" b="1" dirty="0">
                <a:latin typeface="Comic Sans MS" panose="030F0702030302020204" pitchFamily="66" charset="0"/>
              </a:rPr>
              <a:t>Assist in accessing and using data </a:t>
            </a:r>
          </a:p>
        </p:txBody>
      </p:sp>
      <p:pic>
        <p:nvPicPr>
          <p:cNvPr id="15462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22622">
            <a:off x="1376363" y="196850"/>
            <a:ext cx="1031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673427">
            <a:off x="7212011" y="5167134"/>
            <a:ext cx="14192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6200" y="88900"/>
            <a:ext cx="8991600" cy="6705600"/>
          </a:xfrm>
          <a:prstGeom prst="rect">
            <a:avLst/>
          </a:prstGeom>
          <a:noFill/>
          <a:ln w="57150">
            <a:solidFill>
              <a:srgbClr val="82C83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TextBox 6"/>
          <p:cNvSpPr txBox="1">
            <a:spLocks noChangeArrowheads="1"/>
          </p:cNvSpPr>
          <p:nvPr/>
        </p:nvSpPr>
        <p:spPr bwMode="auto">
          <a:xfrm>
            <a:off x="3733800" y="6474768"/>
            <a:ext cx="52578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900" dirty="0">
                <a:latin typeface="Comic Sans MS" panose="030F0702030302020204" pitchFamily="66" charset="0"/>
              </a:rPr>
              <a:t>Copyright </a:t>
            </a:r>
            <a:r>
              <a:rPr lang="en-US" altLang="en-US" sz="900" dirty="0" smtClean="0">
                <a:latin typeface="Comic Sans MS" panose="030F0702030302020204" pitchFamily="66" charset="0"/>
              </a:rPr>
              <a:t>2018, TWH Consulting and </a:t>
            </a:r>
            <a:r>
              <a:rPr lang="en-US" altLang="en-US" sz="900" dirty="0">
                <a:latin typeface="Comic Sans MS" panose="030F0702030302020204" pitchFamily="66" charset="0"/>
              </a:rPr>
              <a:t>T</a:t>
            </a:r>
            <a:r>
              <a:rPr lang="en-US" altLang="en-US" sz="900" dirty="0" smtClean="0">
                <a:latin typeface="Comic Sans MS" panose="030F0702030302020204" pitchFamily="66" charset="0"/>
              </a:rPr>
              <a:t>he Academy for Co-Teaching and Collaboration, SCSU</a:t>
            </a:r>
            <a:endParaRPr lang="en-US" altLang="en-US" sz="900" dirty="0">
              <a:latin typeface="Comic Sans MS" panose="030F0702030302020204" pitchFamily="66"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613378"/>
                                        </p:tgtEl>
                                        <p:attrNameLst>
                                          <p:attrName>style.visibility</p:attrName>
                                        </p:attrNameLst>
                                      </p:cBhvr>
                                      <p:to>
                                        <p:strVal val="visible"/>
                                      </p:to>
                                    </p:set>
                                    <p:anim calcmode="lin" valueType="num">
                                      <p:cBhvr>
                                        <p:cTn id="7" dur="1000" fill="hold"/>
                                        <p:tgtEl>
                                          <p:spTgt spid="613378"/>
                                        </p:tgtEl>
                                        <p:attrNameLst>
                                          <p:attrName>ppt_w</p:attrName>
                                        </p:attrNameLst>
                                      </p:cBhvr>
                                      <p:tavLst>
                                        <p:tav tm="0">
                                          <p:val>
                                            <p:strVal val="#ppt_w*0.05"/>
                                          </p:val>
                                        </p:tav>
                                        <p:tav tm="100000">
                                          <p:val>
                                            <p:strVal val="#ppt_w"/>
                                          </p:val>
                                        </p:tav>
                                      </p:tavLst>
                                    </p:anim>
                                    <p:anim calcmode="lin" valueType="num">
                                      <p:cBhvr>
                                        <p:cTn id="8" dur="1000" fill="hold"/>
                                        <p:tgtEl>
                                          <p:spTgt spid="613378"/>
                                        </p:tgtEl>
                                        <p:attrNameLst>
                                          <p:attrName>ppt_h</p:attrName>
                                        </p:attrNameLst>
                                      </p:cBhvr>
                                      <p:tavLst>
                                        <p:tav tm="0">
                                          <p:val>
                                            <p:strVal val="#ppt_h"/>
                                          </p:val>
                                        </p:tav>
                                        <p:tav tm="100000">
                                          <p:val>
                                            <p:strVal val="#ppt_h"/>
                                          </p:val>
                                        </p:tav>
                                      </p:tavLst>
                                    </p:anim>
                                    <p:anim calcmode="lin" valueType="num">
                                      <p:cBhvr>
                                        <p:cTn id="9" dur="1000" fill="hold"/>
                                        <p:tgtEl>
                                          <p:spTgt spid="613378"/>
                                        </p:tgtEl>
                                        <p:attrNameLst>
                                          <p:attrName>ppt_x</p:attrName>
                                        </p:attrNameLst>
                                      </p:cBhvr>
                                      <p:tavLst>
                                        <p:tav tm="0">
                                          <p:val>
                                            <p:strVal val="#ppt_x-.2"/>
                                          </p:val>
                                        </p:tav>
                                        <p:tav tm="100000">
                                          <p:val>
                                            <p:strVal val="#ppt_x"/>
                                          </p:val>
                                        </p:tav>
                                      </p:tavLst>
                                    </p:anim>
                                    <p:anim calcmode="lin" valueType="num">
                                      <p:cBhvr>
                                        <p:cTn id="10" dur="1000" fill="hold"/>
                                        <p:tgtEl>
                                          <p:spTgt spid="613378"/>
                                        </p:tgtEl>
                                        <p:attrNameLst>
                                          <p:attrName>ppt_y</p:attrName>
                                        </p:attrNameLst>
                                      </p:cBhvr>
                                      <p:tavLst>
                                        <p:tav tm="0">
                                          <p:val>
                                            <p:strVal val="#ppt_y"/>
                                          </p:val>
                                        </p:tav>
                                        <p:tav tm="100000">
                                          <p:val>
                                            <p:strVal val="#ppt_y"/>
                                          </p:val>
                                        </p:tav>
                                      </p:tavLst>
                                    </p:anim>
                                    <p:animEffect transition="in" filter="fade">
                                      <p:cBhvr>
                                        <p:cTn id="11" dur="1000"/>
                                        <p:tgtEl>
                                          <p:spTgt spid="61337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13379">
                                            <p:txEl>
                                              <p:pRg st="0" end="0"/>
                                            </p:txEl>
                                          </p:spTgt>
                                        </p:tgtEl>
                                        <p:attrNameLst>
                                          <p:attrName>style.visibility</p:attrName>
                                        </p:attrNameLst>
                                      </p:cBhvr>
                                      <p:to>
                                        <p:strVal val="visible"/>
                                      </p:to>
                                    </p:set>
                                    <p:animEffect transition="in" filter="fade">
                                      <p:cBhvr>
                                        <p:cTn id="15" dur="1000"/>
                                        <p:tgtEl>
                                          <p:spTgt spid="613379">
                                            <p:txEl>
                                              <p:pRg st="0" end="0"/>
                                            </p:txEl>
                                          </p:spTgt>
                                        </p:tgtEl>
                                      </p:cBhvr>
                                    </p:animEffect>
                                    <p:anim calcmode="lin" valueType="num">
                                      <p:cBhvr>
                                        <p:cTn id="16" dur="1000" fill="hold"/>
                                        <p:tgtEl>
                                          <p:spTgt spid="61337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61337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613379">
                                            <p:txEl>
                                              <p:pRg st="1" end="1"/>
                                            </p:txEl>
                                          </p:spTgt>
                                        </p:tgtEl>
                                        <p:attrNameLst>
                                          <p:attrName>style.visibility</p:attrName>
                                        </p:attrNameLst>
                                      </p:cBhvr>
                                      <p:to>
                                        <p:strVal val="visible"/>
                                      </p:to>
                                    </p:set>
                                    <p:animEffect transition="in" filter="fade">
                                      <p:cBhvr>
                                        <p:cTn id="21" dur="1000"/>
                                        <p:tgtEl>
                                          <p:spTgt spid="613379">
                                            <p:txEl>
                                              <p:pRg st="1" end="1"/>
                                            </p:txEl>
                                          </p:spTgt>
                                        </p:tgtEl>
                                      </p:cBhvr>
                                    </p:animEffect>
                                    <p:anim calcmode="lin" valueType="num">
                                      <p:cBhvr>
                                        <p:cTn id="22" dur="1000" fill="hold"/>
                                        <p:tgtEl>
                                          <p:spTgt spid="613379">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613379">
                                            <p:txEl>
                                              <p:pRg st="1" end="1"/>
                                            </p:txEl>
                                          </p:spTgt>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613379">
                                            <p:txEl>
                                              <p:pRg st="2" end="2"/>
                                            </p:txEl>
                                          </p:spTgt>
                                        </p:tgtEl>
                                        <p:attrNameLst>
                                          <p:attrName>style.visibility</p:attrName>
                                        </p:attrNameLst>
                                      </p:cBhvr>
                                      <p:to>
                                        <p:strVal val="visible"/>
                                      </p:to>
                                    </p:set>
                                    <p:animEffect transition="in" filter="fade">
                                      <p:cBhvr>
                                        <p:cTn id="27" dur="1000"/>
                                        <p:tgtEl>
                                          <p:spTgt spid="613379">
                                            <p:txEl>
                                              <p:pRg st="2" end="2"/>
                                            </p:txEl>
                                          </p:spTgt>
                                        </p:tgtEl>
                                      </p:cBhvr>
                                    </p:animEffect>
                                    <p:anim calcmode="lin" valueType="num">
                                      <p:cBhvr>
                                        <p:cTn id="28" dur="1000" fill="hold"/>
                                        <p:tgtEl>
                                          <p:spTgt spid="613379">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613379">
                                            <p:txEl>
                                              <p:pRg st="2" end="2"/>
                                            </p:txEl>
                                          </p:spTgt>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613379">
                                            <p:txEl>
                                              <p:pRg st="3" end="3"/>
                                            </p:txEl>
                                          </p:spTgt>
                                        </p:tgtEl>
                                        <p:attrNameLst>
                                          <p:attrName>style.visibility</p:attrName>
                                        </p:attrNameLst>
                                      </p:cBhvr>
                                      <p:to>
                                        <p:strVal val="visible"/>
                                      </p:to>
                                    </p:set>
                                    <p:animEffect transition="in" filter="fade">
                                      <p:cBhvr>
                                        <p:cTn id="33" dur="1000"/>
                                        <p:tgtEl>
                                          <p:spTgt spid="613379">
                                            <p:txEl>
                                              <p:pRg st="3" end="3"/>
                                            </p:txEl>
                                          </p:spTgt>
                                        </p:tgtEl>
                                      </p:cBhvr>
                                    </p:animEffect>
                                    <p:anim calcmode="lin" valueType="num">
                                      <p:cBhvr>
                                        <p:cTn id="34" dur="1000" fill="hold"/>
                                        <p:tgtEl>
                                          <p:spTgt spid="613379">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613379">
                                            <p:txEl>
                                              <p:pRg st="3" end="3"/>
                                            </p:txEl>
                                          </p:spTgt>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613379">
                                            <p:txEl>
                                              <p:pRg st="4" end="4"/>
                                            </p:txEl>
                                          </p:spTgt>
                                        </p:tgtEl>
                                        <p:attrNameLst>
                                          <p:attrName>style.visibility</p:attrName>
                                        </p:attrNameLst>
                                      </p:cBhvr>
                                      <p:to>
                                        <p:strVal val="visible"/>
                                      </p:to>
                                    </p:set>
                                    <p:animEffect transition="in" filter="fade">
                                      <p:cBhvr>
                                        <p:cTn id="39" dur="1000"/>
                                        <p:tgtEl>
                                          <p:spTgt spid="613379">
                                            <p:txEl>
                                              <p:pRg st="4" end="4"/>
                                            </p:txEl>
                                          </p:spTgt>
                                        </p:tgtEl>
                                      </p:cBhvr>
                                    </p:animEffect>
                                    <p:anim calcmode="lin" valueType="num">
                                      <p:cBhvr>
                                        <p:cTn id="40" dur="1000" fill="hold"/>
                                        <p:tgtEl>
                                          <p:spTgt spid="613379">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613379">
                                            <p:txEl>
                                              <p:pRg st="4" end="4"/>
                                            </p:txEl>
                                          </p:spTgt>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nodeType="afterEffect">
                                  <p:stCondLst>
                                    <p:cond delay="0"/>
                                  </p:stCondLst>
                                  <p:childTnLst>
                                    <p:set>
                                      <p:cBhvr>
                                        <p:cTn id="44" dur="1" fill="hold">
                                          <p:stCondLst>
                                            <p:cond delay="0"/>
                                          </p:stCondLst>
                                        </p:cTn>
                                        <p:tgtEl>
                                          <p:spTgt spid="613379">
                                            <p:txEl>
                                              <p:pRg st="5" end="5"/>
                                            </p:txEl>
                                          </p:spTgt>
                                        </p:tgtEl>
                                        <p:attrNameLst>
                                          <p:attrName>style.visibility</p:attrName>
                                        </p:attrNameLst>
                                      </p:cBhvr>
                                      <p:to>
                                        <p:strVal val="visible"/>
                                      </p:to>
                                    </p:set>
                                    <p:animEffect transition="in" filter="fade">
                                      <p:cBhvr>
                                        <p:cTn id="45" dur="1000"/>
                                        <p:tgtEl>
                                          <p:spTgt spid="613379">
                                            <p:txEl>
                                              <p:pRg st="5" end="5"/>
                                            </p:txEl>
                                          </p:spTgt>
                                        </p:tgtEl>
                                      </p:cBhvr>
                                    </p:animEffect>
                                    <p:anim calcmode="lin" valueType="num">
                                      <p:cBhvr>
                                        <p:cTn id="46" dur="1000" fill="hold"/>
                                        <p:tgtEl>
                                          <p:spTgt spid="613379">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13379">
                                            <p:txEl>
                                              <p:pRg st="5" end="5"/>
                                            </p:txEl>
                                          </p:spTgt>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613379">
                                            <p:txEl>
                                              <p:pRg st="6" end="6"/>
                                            </p:txEl>
                                          </p:spTgt>
                                        </p:tgtEl>
                                        <p:attrNameLst>
                                          <p:attrName>style.visibility</p:attrName>
                                        </p:attrNameLst>
                                      </p:cBhvr>
                                      <p:to>
                                        <p:strVal val="visible"/>
                                      </p:to>
                                    </p:set>
                                    <p:animEffect transition="in" filter="fade">
                                      <p:cBhvr>
                                        <p:cTn id="51" dur="1000"/>
                                        <p:tgtEl>
                                          <p:spTgt spid="613379">
                                            <p:txEl>
                                              <p:pRg st="6" end="6"/>
                                            </p:txEl>
                                          </p:spTgt>
                                        </p:tgtEl>
                                      </p:cBhvr>
                                    </p:animEffect>
                                    <p:anim calcmode="lin" valueType="num">
                                      <p:cBhvr>
                                        <p:cTn id="52" dur="1000" fill="hold"/>
                                        <p:tgtEl>
                                          <p:spTgt spid="613379">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13379">
                                            <p:txEl>
                                              <p:pRg st="6" end="6"/>
                                            </p:txEl>
                                          </p:spTgt>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613379">
                                            <p:txEl>
                                              <p:pRg st="7" end="7"/>
                                            </p:txEl>
                                          </p:spTgt>
                                        </p:tgtEl>
                                        <p:attrNameLst>
                                          <p:attrName>style.visibility</p:attrName>
                                        </p:attrNameLst>
                                      </p:cBhvr>
                                      <p:to>
                                        <p:strVal val="visible"/>
                                      </p:to>
                                    </p:set>
                                    <p:animEffect transition="in" filter="fade">
                                      <p:cBhvr>
                                        <p:cTn id="57" dur="1000"/>
                                        <p:tgtEl>
                                          <p:spTgt spid="613379">
                                            <p:txEl>
                                              <p:pRg st="7" end="7"/>
                                            </p:txEl>
                                          </p:spTgt>
                                        </p:tgtEl>
                                      </p:cBhvr>
                                    </p:animEffect>
                                    <p:anim calcmode="lin" valueType="num">
                                      <p:cBhvr>
                                        <p:cTn id="58" dur="1000" fill="hold"/>
                                        <p:tgtEl>
                                          <p:spTgt spid="613379">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13379">
                                            <p:txEl>
                                              <p:pRg st="7" end="7"/>
                                            </p:txEl>
                                          </p:spTgt>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42" presetClass="entr" presetSubtype="0" fill="hold" nodeType="afterEffect">
                                  <p:stCondLst>
                                    <p:cond delay="0"/>
                                  </p:stCondLst>
                                  <p:childTnLst>
                                    <p:set>
                                      <p:cBhvr>
                                        <p:cTn id="62" dur="1" fill="hold">
                                          <p:stCondLst>
                                            <p:cond delay="0"/>
                                          </p:stCondLst>
                                        </p:cTn>
                                        <p:tgtEl>
                                          <p:spTgt spid="613379">
                                            <p:txEl>
                                              <p:pRg st="8" end="8"/>
                                            </p:txEl>
                                          </p:spTgt>
                                        </p:tgtEl>
                                        <p:attrNameLst>
                                          <p:attrName>style.visibility</p:attrName>
                                        </p:attrNameLst>
                                      </p:cBhvr>
                                      <p:to>
                                        <p:strVal val="visible"/>
                                      </p:to>
                                    </p:set>
                                    <p:animEffect transition="in" filter="fade">
                                      <p:cBhvr>
                                        <p:cTn id="63" dur="1000"/>
                                        <p:tgtEl>
                                          <p:spTgt spid="613379">
                                            <p:txEl>
                                              <p:pRg st="8" end="8"/>
                                            </p:txEl>
                                          </p:spTgt>
                                        </p:tgtEl>
                                      </p:cBhvr>
                                    </p:animEffect>
                                    <p:anim calcmode="lin" valueType="num">
                                      <p:cBhvr>
                                        <p:cTn id="64" dur="1000" fill="hold"/>
                                        <p:tgtEl>
                                          <p:spTgt spid="613379">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613379">
                                            <p:txEl>
                                              <p:pRg st="8" end="8"/>
                                            </p:txEl>
                                          </p:spTgt>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613379">
                                            <p:txEl>
                                              <p:pRg st="9" end="9"/>
                                            </p:txEl>
                                          </p:spTgt>
                                        </p:tgtEl>
                                        <p:attrNameLst>
                                          <p:attrName>style.visibility</p:attrName>
                                        </p:attrNameLst>
                                      </p:cBhvr>
                                      <p:to>
                                        <p:strVal val="visible"/>
                                      </p:to>
                                    </p:set>
                                    <p:animEffect transition="in" filter="fade">
                                      <p:cBhvr>
                                        <p:cTn id="68" dur="1000"/>
                                        <p:tgtEl>
                                          <p:spTgt spid="613379">
                                            <p:txEl>
                                              <p:pRg st="9" end="9"/>
                                            </p:txEl>
                                          </p:spTgt>
                                        </p:tgtEl>
                                      </p:cBhvr>
                                    </p:animEffect>
                                    <p:anim calcmode="lin" valueType="num">
                                      <p:cBhvr>
                                        <p:cTn id="69" dur="1000" fill="hold"/>
                                        <p:tgtEl>
                                          <p:spTgt spid="613379">
                                            <p:txEl>
                                              <p:pRg st="9" end="9"/>
                                            </p:txEl>
                                          </p:spTgt>
                                        </p:tgtEl>
                                        <p:attrNameLst>
                                          <p:attrName>ppt_x</p:attrName>
                                        </p:attrNameLst>
                                      </p:cBhvr>
                                      <p:tavLst>
                                        <p:tav tm="0">
                                          <p:val>
                                            <p:strVal val="#ppt_x"/>
                                          </p:val>
                                        </p:tav>
                                        <p:tav tm="100000">
                                          <p:val>
                                            <p:strVal val="#ppt_x"/>
                                          </p:val>
                                        </p:tav>
                                      </p:tavLst>
                                    </p:anim>
                                    <p:anim calcmode="lin" valueType="num">
                                      <p:cBhvr>
                                        <p:cTn id="70" dur="1000" fill="hold"/>
                                        <p:tgtEl>
                                          <p:spTgt spid="613379">
                                            <p:txEl>
                                              <p:pRg st="9" end="9"/>
                                            </p:txEl>
                                          </p:spTgt>
                                        </p:tgtEl>
                                        <p:attrNameLst>
                                          <p:attrName>ppt_y</p:attrName>
                                        </p:attrNameLst>
                                      </p:cBhvr>
                                      <p:tavLst>
                                        <p:tav tm="0">
                                          <p:val>
                                            <p:strVal val="#ppt_y+.1"/>
                                          </p:val>
                                        </p:tav>
                                        <p:tav tm="100000">
                                          <p:val>
                                            <p:strVal val="#ppt_y"/>
                                          </p:val>
                                        </p:tav>
                                      </p:tavLst>
                                    </p:anim>
                                  </p:childTnLst>
                                </p:cTn>
                              </p:par>
                            </p:childTnLst>
                          </p:cTn>
                        </p:par>
                        <p:par>
                          <p:cTn id="71" fill="hold">
                            <p:stCondLst>
                              <p:cond delay="10000"/>
                            </p:stCondLst>
                            <p:childTnLst>
                              <p:par>
                                <p:cTn id="72" presetID="42" presetClass="entr" presetSubtype="0" fill="hold" nodeType="afterEffect">
                                  <p:stCondLst>
                                    <p:cond delay="0"/>
                                  </p:stCondLst>
                                  <p:childTnLst>
                                    <p:set>
                                      <p:cBhvr>
                                        <p:cTn id="73" dur="1" fill="hold">
                                          <p:stCondLst>
                                            <p:cond delay="0"/>
                                          </p:stCondLst>
                                        </p:cTn>
                                        <p:tgtEl>
                                          <p:spTgt spid="613379">
                                            <p:txEl>
                                              <p:pRg st="10" end="10"/>
                                            </p:txEl>
                                          </p:spTgt>
                                        </p:tgtEl>
                                        <p:attrNameLst>
                                          <p:attrName>style.visibility</p:attrName>
                                        </p:attrNameLst>
                                      </p:cBhvr>
                                      <p:to>
                                        <p:strVal val="visible"/>
                                      </p:to>
                                    </p:set>
                                    <p:animEffect transition="in" filter="fade">
                                      <p:cBhvr>
                                        <p:cTn id="74" dur="1000"/>
                                        <p:tgtEl>
                                          <p:spTgt spid="613379">
                                            <p:txEl>
                                              <p:pRg st="10" end="10"/>
                                            </p:txEl>
                                          </p:spTgt>
                                        </p:tgtEl>
                                      </p:cBhvr>
                                    </p:animEffect>
                                    <p:anim calcmode="lin" valueType="num">
                                      <p:cBhvr>
                                        <p:cTn id="75" dur="1000" fill="hold"/>
                                        <p:tgtEl>
                                          <p:spTgt spid="613379">
                                            <p:txEl>
                                              <p:pRg st="10" end="10"/>
                                            </p:txEl>
                                          </p:spTgt>
                                        </p:tgtEl>
                                        <p:attrNameLst>
                                          <p:attrName>ppt_x</p:attrName>
                                        </p:attrNameLst>
                                      </p:cBhvr>
                                      <p:tavLst>
                                        <p:tav tm="0">
                                          <p:val>
                                            <p:strVal val="#ppt_x"/>
                                          </p:val>
                                        </p:tav>
                                        <p:tav tm="100000">
                                          <p:val>
                                            <p:strVal val="#ppt_x"/>
                                          </p:val>
                                        </p:tav>
                                      </p:tavLst>
                                    </p:anim>
                                    <p:anim calcmode="lin" valueType="num">
                                      <p:cBhvr>
                                        <p:cTn id="76" dur="1000" fill="hold"/>
                                        <p:tgtEl>
                                          <p:spTgt spid="613379">
                                            <p:txEl>
                                              <p:pRg st="10" end="10"/>
                                            </p:txEl>
                                          </p:spTgt>
                                        </p:tgtEl>
                                        <p:attrNameLst>
                                          <p:attrName>ppt_y</p:attrName>
                                        </p:attrNameLst>
                                      </p:cBhvr>
                                      <p:tavLst>
                                        <p:tav tm="0">
                                          <p:val>
                                            <p:strVal val="#ppt_y+.1"/>
                                          </p:val>
                                        </p:tav>
                                        <p:tav tm="100000">
                                          <p:val>
                                            <p:strVal val="#ppt_y"/>
                                          </p:val>
                                        </p:tav>
                                      </p:tavLst>
                                    </p:anim>
                                  </p:childTnLst>
                                </p:cTn>
                              </p:par>
                            </p:childTnLst>
                          </p:cTn>
                        </p:par>
                        <p:par>
                          <p:cTn id="77" fill="hold">
                            <p:stCondLst>
                              <p:cond delay="11000"/>
                            </p:stCondLst>
                            <p:childTnLst>
                              <p:par>
                                <p:cTn id="78" presetID="42" presetClass="entr" presetSubtype="0" fill="hold" nodeType="afterEffect">
                                  <p:stCondLst>
                                    <p:cond delay="0"/>
                                  </p:stCondLst>
                                  <p:childTnLst>
                                    <p:set>
                                      <p:cBhvr>
                                        <p:cTn id="79" dur="1" fill="hold">
                                          <p:stCondLst>
                                            <p:cond delay="0"/>
                                          </p:stCondLst>
                                        </p:cTn>
                                        <p:tgtEl>
                                          <p:spTgt spid="613379">
                                            <p:txEl>
                                              <p:pRg st="11" end="11"/>
                                            </p:txEl>
                                          </p:spTgt>
                                        </p:tgtEl>
                                        <p:attrNameLst>
                                          <p:attrName>style.visibility</p:attrName>
                                        </p:attrNameLst>
                                      </p:cBhvr>
                                      <p:to>
                                        <p:strVal val="visible"/>
                                      </p:to>
                                    </p:set>
                                    <p:animEffect transition="in" filter="fade">
                                      <p:cBhvr>
                                        <p:cTn id="80" dur="1000"/>
                                        <p:tgtEl>
                                          <p:spTgt spid="613379">
                                            <p:txEl>
                                              <p:pRg st="11" end="11"/>
                                            </p:txEl>
                                          </p:spTgt>
                                        </p:tgtEl>
                                      </p:cBhvr>
                                    </p:animEffect>
                                    <p:anim calcmode="lin" valueType="num">
                                      <p:cBhvr>
                                        <p:cTn id="81" dur="1000" fill="hold"/>
                                        <p:tgtEl>
                                          <p:spTgt spid="613379">
                                            <p:txEl>
                                              <p:pRg st="11" end="11"/>
                                            </p:txEl>
                                          </p:spTgt>
                                        </p:tgtEl>
                                        <p:attrNameLst>
                                          <p:attrName>ppt_x</p:attrName>
                                        </p:attrNameLst>
                                      </p:cBhvr>
                                      <p:tavLst>
                                        <p:tav tm="0">
                                          <p:val>
                                            <p:strVal val="#ppt_x"/>
                                          </p:val>
                                        </p:tav>
                                        <p:tav tm="100000">
                                          <p:val>
                                            <p:strVal val="#ppt_x"/>
                                          </p:val>
                                        </p:tav>
                                      </p:tavLst>
                                    </p:anim>
                                    <p:anim calcmode="lin" valueType="num">
                                      <p:cBhvr>
                                        <p:cTn id="82" dur="1000" fill="hold"/>
                                        <p:tgtEl>
                                          <p:spTgt spid="613379">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337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50" name="Rectangle 3"/>
          <p:cNvSpPr>
            <a:spLocks noChangeArrowheads="1"/>
          </p:cNvSpPr>
          <p:nvPr/>
        </p:nvSpPr>
        <p:spPr bwMode="auto">
          <a:xfrm>
            <a:off x="744682" y="228600"/>
            <a:ext cx="7353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4000" b="1" dirty="0">
                <a:ln>
                  <a:solidFill>
                    <a:srgbClr val="8142CE"/>
                  </a:solidFill>
                </a:ln>
                <a:latin typeface="Comic Sans MS" panose="030F0702030302020204" pitchFamily="66" charset="0"/>
              </a:rPr>
              <a:t>Co-Teaching</a:t>
            </a:r>
          </a:p>
          <a:p>
            <a:pPr algn="ctr">
              <a:spcBef>
                <a:spcPct val="0"/>
              </a:spcBef>
              <a:buFontTx/>
              <a:buNone/>
            </a:pPr>
            <a:r>
              <a:rPr lang="en-US" altLang="en-US" sz="4000" b="1" dirty="0">
                <a:ln>
                  <a:solidFill>
                    <a:srgbClr val="8142CE"/>
                  </a:solidFill>
                </a:ln>
                <a:latin typeface="Comic Sans MS" panose="030F0702030302020204" pitchFamily="66" charset="0"/>
              </a:rPr>
              <a:t>Strategies/Approaches</a:t>
            </a:r>
          </a:p>
        </p:txBody>
      </p:sp>
      <p:sp>
        <p:nvSpPr>
          <p:cNvPr id="38916" name="Rectangle 3"/>
          <p:cNvSpPr>
            <a:spLocks noChangeArrowheads="1"/>
          </p:cNvSpPr>
          <p:nvPr/>
        </p:nvSpPr>
        <p:spPr bwMode="auto">
          <a:xfrm>
            <a:off x="0" y="1517403"/>
            <a:ext cx="8153400" cy="4895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14400" indent="-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4200"/>
              </a:lnSpc>
              <a:spcBef>
                <a:spcPct val="0"/>
              </a:spcBef>
              <a:buClr>
                <a:srgbClr val="B5E65A"/>
              </a:buClr>
            </a:pPr>
            <a:r>
              <a:rPr lang="en-US" altLang="en-US" sz="2800" b="1" dirty="0">
                <a:latin typeface="Comic Sans MS" panose="030F0702030302020204" pitchFamily="66" charset="0"/>
              </a:rPr>
              <a:t>One Teach, One Observe</a:t>
            </a:r>
          </a:p>
          <a:p>
            <a:pPr eaLnBrk="1" hangingPunct="1">
              <a:lnSpc>
                <a:spcPts val="4200"/>
              </a:lnSpc>
              <a:spcBef>
                <a:spcPct val="0"/>
              </a:spcBef>
              <a:buClr>
                <a:srgbClr val="B5E65A"/>
              </a:buClr>
            </a:pPr>
            <a:r>
              <a:rPr lang="en-US" altLang="en-US" sz="2800" b="1" dirty="0">
                <a:latin typeface="Comic Sans MS" panose="030F0702030302020204" pitchFamily="66" charset="0"/>
              </a:rPr>
              <a:t>One Teach, One Assist</a:t>
            </a:r>
          </a:p>
          <a:p>
            <a:pPr eaLnBrk="1" hangingPunct="1">
              <a:lnSpc>
                <a:spcPts val="4200"/>
              </a:lnSpc>
              <a:spcBef>
                <a:spcPct val="0"/>
              </a:spcBef>
              <a:buClr>
                <a:srgbClr val="B5E65A"/>
              </a:buClr>
            </a:pPr>
            <a:r>
              <a:rPr lang="en-US" altLang="en-US" b="1" dirty="0">
                <a:ln>
                  <a:solidFill>
                    <a:srgbClr val="8142CE"/>
                  </a:solidFill>
                </a:ln>
                <a:latin typeface="Comic Sans MS" panose="030F0702030302020204" pitchFamily="66" charset="0"/>
              </a:rPr>
              <a:t>Station Teaching</a:t>
            </a:r>
          </a:p>
          <a:p>
            <a:pPr eaLnBrk="1" hangingPunct="1">
              <a:lnSpc>
                <a:spcPts val="4200"/>
              </a:lnSpc>
              <a:spcBef>
                <a:spcPct val="0"/>
              </a:spcBef>
              <a:buClr>
                <a:srgbClr val="B5E65A"/>
              </a:buClr>
            </a:pPr>
            <a:r>
              <a:rPr lang="en-US" altLang="en-US" b="1" dirty="0">
                <a:ln>
                  <a:solidFill>
                    <a:srgbClr val="8142CE"/>
                  </a:solidFill>
                </a:ln>
                <a:latin typeface="Comic Sans MS" panose="030F0702030302020204" pitchFamily="66" charset="0"/>
              </a:rPr>
              <a:t>Parallel Teaching</a:t>
            </a:r>
          </a:p>
          <a:p>
            <a:pPr eaLnBrk="1" hangingPunct="1">
              <a:lnSpc>
                <a:spcPts val="4200"/>
              </a:lnSpc>
              <a:spcBef>
                <a:spcPct val="0"/>
              </a:spcBef>
              <a:buClr>
                <a:srgbClr val="B5E65A"/>
              </a:buClr>
            </a:pPr>
            <a:r>
              <a:rPr lang="en-US" altLang="en-US" b="1" dirty="0">
                <a:ln>
                  <a:solidFill>
                    <a:srgbClr val="8142CE"/>
                  </a:solidFill>
                </a:ln>
                <a:latin typeface="Comic Sans MS" panose="030F0702030302020204" pitchFamily="66" charset="0"/>
              </a:rPr>
              <a:t>Supplemental Teaching</a:t>
            </a:r>
          </a:p>
          <a:p>
            <a:pPr eaLnBrk="1" hangingPunct="1">
              <a:lnSpc>
                <a:spcPts val="4200"/>
              </a:lnSpc>
              <a:spcBef>
                <a:spcPct val="0"/>
              </a:spcBef>
              <a:buClr>
                <a:srgbClr val="B5E65A"/>
              </a:buClr>
            </a:pPr>
            <a:r>
              <a:rPr lang="en-US" altLang="en-US" b="1" dirty="0">
                <a:ln>
                  <a:solidFill>
                    <a:srgbClr val="8142CE"/>
                  </a:solidFill>
                </a:ln>
                <a:latin typeface="Comic Sans MS" panose="030F0702030302020204" pitchFamily="66" charset="0"/>
              </a:rPr>
              <a:t>Alternative/Differentiated Teaching</a:t>
            </a:r>
          </a:p>
          <a:p>
            <a:pPr eaLnBrk="1" hangingPunct="1">
              <a:lnSpc>
                <a:spcPts val="4200"/>
              </a:lnSpc>
              <a:spcBef>
                <a:spcPct val="0"/>
              </a:spcBef>
              <a:buClr>
                <a:srgbClr val="B5E65A"/>
              </a:buClr>
            </a:pPr>
            <a:r>
              <a:rPr lang="en-US" altLang="en-US" b="1" dirty="0">
                <a:ln>
                  <a:solidFill>
                    <a:srgbClr val="8142CE"/>
                  </a:solidFill>
                </a:ln>
                <a:latin typeface="Comic Sans MS" panose="030F0702030302020204" pitchFamily="66" charset="0"/>
              </a:rPr>
              <a:t>Team Teaching</a:t>
            </a:r>
          </a:p>
          <a:p>
            <a:pPr eaLnBrk="1" hangingPunct="1">
              <a:lnSpc>
                <a:spcPts val="4200"/>
              </a:lnSpc>
              <a:spcBef>
                <a:spcPct val="0"/>
              </a:spcBef>
              <a:buClr>
                <a:srgbClr val="B5E65A"/>
              </a:buClr>
            </a:pPr>
            <a:r>
              <a:rPr lang="en-US" altLang="en-US" sz="2800" b="1" dirty="0">
                <a:latin typeface="Comic Sans MS" panose="030F0702030302020204" pitchFamily="66" charset="0"/>
              </a:rPr>
              <a:t>Variations and combinations </a:t>
            </a:r>
          </a:p>
        </p:txBody>
      </p:sp>
      <p:sp>
        <p:nvSpPr>
          <p:cNvPr id="3" name="Left Bracket 2"/>
          <p:cNvSpPr/>
          <p:nvPr/>
        </p:nvSpPr>
        <p:spPr>
          <a:xfrm>
            <a:off x="401782" y="2743200"/>
            <a:ext cx="342900" cy="2971800"/>
          </a:xfrm>
          <a:prstGeom prst="leftBracket">
            <a:avLst/>
          </a:prstGeom>
          <a:noFill/>
          <a:ln w="57150">
            <a:solidFill>
              <a:srgbClr val="92D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5"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916">
                                            <p:txEl>
                                              <p:pRg st="0" end="0"/>
                                            </p:txEl>
                                          </p:spTgt>
                                        </p:tgtEl>
                                        <p:attrNameLst>
                                          <p:attrName>style.visibility</p:attrName>
                                        </p:attrNameLst>
                                      </p:cBhvr>
                                      <p:to>
                                        <p:strVal val="visible"/>
                                      </p:to>
                                    </p:set>
                                    <p:animEffect transition="in" filter="fade">
                                      <p:cBhvr>
                                        <p:cTn id="7" dur="1000"/>
                                        <p:tgtEl>
                                          <p:spTgt spid="38916">
                                            <p:txEl>
                                              <p:pRg st="0" end="0"/>
                                            </p:txEl>
                                          </p:spTgt>
                                        </p:tgtEl>
                                      </p:cBhvr>
                                    </p:animEffect>
                                    <p:anim calcmode="lin" valueType="num">
                                      <p:cBhvr>
                                        <p:cTn id="8" dur="1000" fill="hold"/>
                                        <p:tgtEl>
                                          <p:spTgt spid="389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916">
                                            <p:txEl>
                                              <p:pRg st="1" end="1"/>
                                            </p:txEl>
                                          </p:spTgt>
                                        </p:tgtEl>
                                        <p:attrNameLst>
                                          <p:attrName>style.visibility</p:attrName>
                                        </p:attrNameLst>
                                      </p:cBhvr>
                                      <p:to>
                                        <p:strVal val="visible"/>
                                      </p:to>
                                    </p:set>
                                    <p:animEffect transition="in" filter="fade">
                                      <p:cBhvr>
                                        <p:cTn id="13" dur="1000"/>
                                        <p:tgtEl>
                                          <p:spTgt spid="38916">
                                            <p:txEl>
                                              <p:pRg st="1" end="1"/>
                                            </p:txEl>
                                          </p:spTgt>
                                        </p:tgtEl>
                                      </p:cBhvr>
                                    </p:animEffect>
                                    <p:anim calcmode="lin" valueType="num">
                                      <p:cBhvr>
                                        <p:cTn id="14" dur="1000" fill="hold"/>
                                        <p:tgtEl>
                                          <p:spTgt spid="38916">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8916">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8916">
                                            <p:txEl>
                                              <p:pRg st="2" end="2"/>
                                            </p:txEl>
                                          </p:spTgt>
                                        </p:tgtEl>
                                        <p:attrNameLst>
                                          <p:attrName>style.visibility</p:attrName>
                                        </p:attrNameLst>
                                      </p:cBhvr>
                                      <p:to>
                                        <p:strVal val="visible"/>
                                      </p:to>
                                    </p:set>
                                    <p:animEffect transition="in" filter="fade">
                                      <p:cBhvr>
                                        <p:cTn id="19" dur="1000"/>
                                        <p:tgtEl>
                                          <p:spTgt spid="38916">
                                            <p:txEl>
                                              <p:pRg st="2" end="2"/>
                                            </p:txEl>
                                          </p:spTgt>
                                        </p:tgtEl>
                                      </p:cBhvr>
                                    </p:animEffect>
                                    <p:anim calcmode="lin" valueType="num">
                                      <p:cBhvr>
                                        <p:cTn id="20" dur="1000" fill="hold"/>
                                        <p:tgtEl>
                                          <p:spTgt spid="38916">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8916">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8916">
                                            <p:txEl>
                                              <p:pRg st="3" end="3"/>
                                            </p:txEl>
                                          </p:spTgt>
                                        </p:tgtEl>
                                        <p:attrNameLst>
                                          <p:attrName>style.visibility</p:attrName>
                                        </p:attrNameLst>
                                      </p:cBhvr>
                                      <p:to>
                                        <p:strVal val="visible"/>
                                      </p:to>
                                    </p:set>
                                    <p:animEffect transition="in" filter="fade">
                                      <p:cBhvr>
                                        <p:cTn id="25" dur="1000"/>
                                        <p:tgtEl>
                                          <p:spTgt spid="38916">
                                            <p:txEl>
                                              <p:pRg st="3" end="3"/>
                                            </p:txEl>
                                          </p:spTgt>
                                        </p:tgtEl>
                                      </p:cBhvr>
                                    </p:animEffect>
                                    <p:anim calcmode="lin" valueType="num">
                                      <p:cBhvr>
                                        <p:cTn id="26" dur="1000" fill="hold"/>
                                        <p:tgtEl>
                                          <p:spTgt spid="38916">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8916">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8916">
                                            <p:txEl>
                                              <p:pRg st="4" end="4"/>
                                            </p:txEl>
                                          </p:spTgt>
                                        </p:tgtEl>
                                        <p:attrNameLst>
                                          <p:attrName>style.visibility</p:attrName>
                                        </p:attrNameLst>
                                      </p:cBhvr>
                                      <p:to>
                                        <p:strVal val="visible"/>
                                      </p:to>
                                    </p:set>
                                    <p:animEffect transition="in" filter="fade">
                                      <p:cBhvr>
                                        <p:cTn id="31" dur="1000"/>
                                        <p:tgtEl>
                                          <p:spTgt spid="38916">
                                            <p:txEl>
                                              <p:pRg st="4" end="4"/>
                                            </p:txEl>
                                          </p:spTgt>
                                        </p:tgtEl>
                                      </p:cBhvr>
                                    </p:animEffect>
                                    <p:anim calcmode="lin" valueType="num">
                                      <p:cBhvr>
                                        <p:cTn id="32" dur="1000" fill="hold"/>
                                        <p:tgtEl>
                                          <p:spTgt spid="38916">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8916">
                                            <p:txEl>
                                              <p:pRg st="4" end="4"/>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916">
                                            <p:txEl>
                                              <p:pRg st="5" end="5"/>
                                            </p:txEl>
                                          </p:spTgt>
                                        </p:tgtEl>
                                        <p:attrNameLst>
                                          <p:attrName>style.visibility</p:attrName>
                                        </p:attrNameLst>
                                      </p:cBhvr>
                                      <p:to>
                                        <p:strVal val="visible"/>
                                      </p:to>
                                    </p:set>
                                    <p:animEffect transition="in" filter="fade">
                                      <p:cBhvr>
                                        <p:cTn id="37" dur="1000"/>
                                        <p:tgtEl>
                                          <p:spTgt spid="38916">
                                            <p:txEl>
                                              <p:pRg st="5" end="5"/>
                                            </p:txEl>
                                          </p:spTgt>
                                        </p:tgtEl>
                                      </p:cBhvr>
                                    </p:animEffect>
                                    <p:anim calcmode="lin" valueType="num">
                                      <p:cBhvr>
                                        <p:cTn id="38" dur="1000" fill="hold"/>
                                        <p:tgtEl>
                                          <p:spTgt spid="3891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8916">
                                            <p:txEl>
                                              <p:pRg st="5" end="5"/>
                                            </p:tx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38916">
                                            <p:txEl>
                                              <p:pRg st="6" end="6"/>
                                            </p:txEl>
                                          </p:spTgt>
                                        </p:tgtEl>
                                        <p:attrNameLst>
                                          <p:attrName>style.visibility</p:attrName>
                                        </p:attrNameLst>
                                      </p:cBhvr>
                                      <p:to>
                                        <p:strVal val="visible"/>
                                      </p:to>
                                    </p:set>
                                    <p:animEffect transition="in" filter="fade">
                                      <p:cBhvr>
                                        <p:cTn id="43" dur="1000"/>
                                        <p:tgtEl>
                                          <p:spTgt spid="38916">
                                            <p:txEl>
                                              <p:pRg st="6" end="6"/>
                                            </p:txEl>
                                          </p:spTgt>
                                        </p:tgtEl>
                                      </p:cBhvr>
                                    </p:animEffect>
                                    <p:anim calcmode="lin" valueType="num">
                                      <p:cBhvr>
                                        <p:cTn id="44" dur="1000" fill="hold"/>
                                        <p:tgtEl>
                                          <p:spTgt spid="38916">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8916">
                                            <p:txEl>
                                              <p:pRg st="6" end="6"/>
                                            </p:txEl>
                                          </p:spTgt>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38916">
                                            <p:txEl>
                                              <p:pRg st="7" end="7"/>
                                            </p:txEl>
                                          </p:spTgt>
                                        </p:tgtEl>
                                        <p:attrNameLst>
                                          <p:attrName>style.visibility</p:attrName>
                                        </p:attrNameLst>
                                      </p:cBhvr>
                                      <p:to>
                                        <p:strVal val="visible"/>
                                      </p:to>
                                    </p:set>
                                    <p:animEffect transition="in" filter="fade">
                                      <p:cBhvr>
                                        <p:cTn id="49" dur="1000"/>
                                        <p:tgtEl>
                                          <p:spTgt spid="38916">
                                            <p:txEl>
                                              <p:pRg st="7" end="7"/>
                                            </p:txEl>
                                          </p:spTgt>
                                        </p:tgtEl>
                                      </p:cBhvr>
                                    </p:animEffect>
                                    <p:anim calcmode="lin" valueType="num">
                                      <p:cBhvr>
                                        <p:cTn id="50" dur="1000" fill="hold"/>
                                        <p:tgtEl>
                                          <p:spTgt spid="38916">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8916">
                                            <p:txEl>
                                              <p:pRg st="7" end="7"/>
                                            </p:txEl>
                                          </p:spTgt>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53" presetClass="entr" presetSubtype="16"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p:cTn id="55" dur="500" fill="hold"/>
                                        <p:tgtEl>
                                          <p:spTgt spid="3"/>
                                        </p:tgtEl>
                                        <p:attrNameLst>
                                          <p:attrName>ppt_w</p:attrName>
                                        </p:attrNameLst>
                                      </p:cBhvr>
                                      <p:tavLst>
                                        <p:tav tm="0">
                                          <p:val>
                                            <p:fltVal val="0"/>
                                          </p:val>
                                        </p:tav>
                                        <p:tav tm="100000">
                                          <p:val>
                                            <p:strVal val="#ppt_w"/>
                                          </p:val>
                                        </p:tav>
                                      </p:tavLst>
                                    </p:anim>
                                    <p:anim calcmode="lin" valueType="num">
                                      <p:cBhvr>
                                        <p:cTn id="56" dur="500" fill="hold"/>
                                        <p:tgtEl>
                                          <p:spTgt spid="3"/>
                                        </p:tgtEl>
                                        <p:attrNameLst>
                                          <p:attrName>ppt_h</p:attrName>
                                        </p:attrNameLst>
                                      </p:cBhvr>
                                      <p:tavLst>
                                        <p:tav tm="0">
                                          <p:val>
                                            <p:fltVal val="0"/>
                                          </p:val>
                                        </p:tav>
                                        <p:tav tm="100000">
                                          <p:val>
                                            <p:strVal val="#ppt_h"/>
                                          </p:val>
                                        </p:tav>
                                      </p:tavLst>
                                    </p:anim>
                                    <p:animEffect transition="in" filter="fade">
                                      <p:cBhvr>
                                        <p:cTn id="5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304800" y="176213"/>
            <a:ext cx="7848600" cy="1195387"/>
          </a:xfrm>
        </p:spPr>
        <p:txBody>
          <a:bodyPr/>
          <a:lstStyle/>
          <a:p>
            <a:pPr marL="0" indent="0" eaLnBrk="1" hangingPunct="1">
              <a:buFont typeface="Arial" panose="020B0604020202020204" pitchFamily="34" charset="0"/>
              <a:buNone/>
            </a:pPr>
            <a:r>
              <a:rPr lang="en-US" altLang="en-US" sz="3600" b="1" dirty="0" smtClean="0">
                <a:latin typeface="Comic Sans MS" panose="030F0702030302020204" pitchFamily="66" charset="0"/>
              </a:rPr>
              <a:t> One Teach, One Obse</a:t>
            </a:r>
            <a:r>
              <a:rPr lang="en-US" altLang="en-US" sz="4000" b="1" dirty="0" smtClean="0">
                <a:latin typeface="Comic Sans MS" panose="030F0702030302020204" pitchFamily="66" charset="0"/>
              </a:rPr>
              <a:t>rve</a:t>
            </a:r>
          </a:p>
        </p:txBody>
      </p:sp>
      <p:sp>
        <p:nvSpPr>
          <p:cNvPr id="2" name="Rectangle 1"/>
          <p:cNvSpPr>
            <a:spLocks noChangeArrowheads="1"/>
          </p:cNvSpPr>
          <p:nvPr/>
        </p:nvSpPr>
        <p:spPr bwMode="auto">
          <a:xfrm>
            <a:off x="1549400" y="1371600"/>
            <a:ext cx="6223000" cy="386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3500" indent="-635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4900"/>
              </a:lnSpc>
              <a:spcBef>
                <a:spcPct val="0"/>
              </a:spcBef>
              <a:buFontTx/>
              <a:buNone/>
            </a:pPr>
            <a:r>
              <a:rPr lang="en-US" altLang="en-US" sz="3400" dirty="0">
                <a:latin typeface="Comic Sans MS" panose="030F0702030302020204" pitchFamily="66" charset="0"/>
              </a:rPr>
              <a:t>One teacher has primary instructional responsibility </a:t>
            </a:r>
          </a:p>
          <a:p>
            <a:pPr algn="ctr" eaLnBrk="1" hangingPunct="1">
              <a:lnSpc>
                <a:spcPts val="4900"/>
              </a:lnSpc>
              <a:spcBef>
                <a:spcPct val="0"/>
              </a:spcBef>
              <a:buFontTx/>
              <a:buNone/>
            </a:pPr>
            <a:r>
              <a:rPr lang="en-US" altLang="en-US" sz="3400" dirty="0">
                <a:latin typeface="Comic Sans MS" panose="030F0702030302020204" pitchFamily="66" charset="0"/>
              </a:rPr>
              <a:t>while the other gathers specific observational information on students or the (instructing) teacher.</a:t>
            </a:r>
          </a:p>
        </p:txBody>
      </p:sp>
      <p:sp>
        <p:nvSpPr>
          <p:cNvPr id="4"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par>
                          <p:cTn id="10" fill="hold" nodeType="afterGroup">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152400" y="328612"/>
            <a:ext cx="7772400" cy="1119188"/>
          </a:xfrm>
        </p:spPr>
        <p:txBody>
          <a:bodyPr/>
          <a:lstStyle/>
          <a:p>
            <a:pPr marL="0" indent="0" eaLnBrk="1" hangingPunct="1">
              <a:buFont typeface="Arial" panose="020B0604020202020204" pitchFamily="34" charset="0"/>
              <a:buNone/>
            </a:pPr>
            <a:r>
              <a:rPr lang="en-US" altLang="en-US" sz="3600" b="1" dirty="0" smtClean="0">
                <a:solidFill>
                  <a:srgbClr val="8142CE"/>
                </a:solidFill>
                <a:latin typeface="Comic Sans MS" panose="030F0702030302020204" pitchFamily="66" charset="0"/>
              </a:rPr>
              <a:t>  </a:t>
            </a:r>
            <a:r>
              <a:rPr lang="en-US" altLang="en-US" sz="3600" b="1" dirty="0" smtClean="0">
                <a:latin typeface="Comic Sans MS" panose="030F0702030302020204" pitchFamily="66" charset="0"/>
              </a:rPr>
              <a:t>One Teach, One Ass</a:t>
            </a:r>
            <a:r>
              <a:rPr lang="en-US" altLang="en-US" sz="4000" b="1" dirty="0" smtClean="0">
                <a:latin typeface="Comic Sans MS" panose="030F0702030302020204" pitchFamily="66" charset="0"/>
              </a:rPr>
              <a:t>ist</a:t>
            </a:r>
          </a:p>
        </p:txBody>
      </p:sp>
      <p:sp>
        <p:nvSpPr>
          <p:cNvPr id="2" name="Rectangle 1"/>
          <p:cNvSpPr>
            <a:spLocks noChangeArrowheads="1"/>
          </p:cNvSpPr>
          <p:nvPr/>
        </p:nvSpPr>
        <p:spPr bwMode="auto">
          <a:xfrm>
            <a:off x="1524000" y="1447800"/>
            <a:ext cx="6210300" cy="386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3500" indent="-635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4900"/>
              </a:lnSpc>
              <a:spcBef>
                <a:spcPct val="0"/>
              </a:spcBef>
              <a:buFontTx/>
              <a:buNone/>
            </a:pPr>
            <a:r>
              <a:rPr lang="en-US" altLang="en-US" sz="3400">
                <a:latin typeface="Comic Sans MS" panose="030F0702030302020204" pitchFamily="66" charset="0"/>
              </a:rPr>
              <a:t>One teacher has primary instructional responsibility while the other assists students’ with their work, monitors behaviors, or </a:t>
            </a:r>
          </a:p>
          <a:p>
            <a:pPr algn="ctr" eaLnBrk="1" hangingPunct="1">
              <a:lnSpc>
                <a:spcPts val="4900"/>
              </a:lnSpc>
              <a:spcBef>
                <a:spcPct val="0"/>
              </a:spcBef>
              <a:buFontTx/>
              <a:buNone/>
            </a:pPr>
            <a:r>
              <a:rPr lang="en-US" altLang="en-US" sz="3400">
                <a:latin typeface="Comic Sans MS" panose="030F0702030302020204" pitchFamily="66" charset="0"/>
              </a:rPr>
              <a:t>corrects assignments.</a:t>
            </a:r>
            <a:r>
              <a:rPr lang="en-US" altLang="en-US" sz="3400">
                <a:solidFill>
                  <a:srgbClr val="7342CE"/>
                </a:solidFill>
                <a:latin typeface="Comic Sans MS" panose="030F0702030302020204" pitchFamily="66" charset="0"/>
              </a:rPr>
              <a:t> </a:t>
            </a:r>
          </a:p>
        </p:txBody>
      </p:sp>
      <p:sp>
        <p:nvSpPr>
          <p:cNvPr id="4"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1447800" y="228600"/>
            <a:ext cx="7772400" cy="890588"/>
          </a:xfrm>
        </p:spPr>
        <p:txBody>
          <a:bodyPr/>
          <a:lstStyle/>
          <a:p>
            <a:pPr marL="0" indent="0" algn="ctr" eaLnBrk="1" hangingPunct="1">
              <a:buFont typeface="Arial" panose="020B0604020202020204" pitchFamily="34" charset="0"/>
              <a:buNone/>
            </a:pPr>
            <a:r>
              <a:rPr lang="en-US" altLang="en-US" sz="3600" b="1" dirty="0" smtClean="0">
                <a:latin typeface="Comic Sans MS" panose="030F0702030302020204" pitchFamily="66" charset="0"/>
              </a:rPr>
              <a:t>Station Teaching</a:t>
            </a:r>
          </a:p>
        </p:txBody>
      </p:sp>
      <p:sp>
        <p:nvSpPr>
          <p:cNvPr id="4" name="Rectangle 3"/>
          <p:cNvSpPr>
            <a:spLocks noChangeArrowheads="1"/>
          </p:cNvSpPr>
          <p:nvPr/>
        </p:nvSpPr>
        <p:spPr bwMode="auto">
          <a:xfrm>
            <a:off x="1549400" y="1295400"/>
            <a:ext cx="6248400" cy="409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4500"/>
              </a:lnSpc>
              <a:spcBef>
                <a:spcPct val="0"/>
              </a:spcBef>
              <a:buFontTx/>
              <a:buNone/>
            </a:pPr>
            <a:r>
              <a:rPr lang="en-US" altLang="en-US" sz="3400">
                <a:latin typeface="Comic Sans MS" panose="030F0702030302020204" pitchFamily="66" charset="0"/>
              </a:rPr>
              <a:t>The co-teaching pair divide the instructional content into parts. Each teacher instructs one of the groups, groups then rotate or spend a designated amount of time</a:t>
            </a:r>
          </a:p>
          <a:p>
            <a:pPr algn="ctr" eaLnBrk="1" hangingPunct="1">
              <a:lnSpc>
                <a:spcPts val="4500"/>
              </a:lnSpc>
              <a:spcBef>
                <a:spcPct val="0"/>
              </a:spcBef>
              <a:buFontTx/>
              <a:buNone/>
            </a:pPr>
            <a:r>
              <a:rPr lang="en-US" altLang="en-US" sz="3400">
                <a:latin typeface="Comic Sans MS" panose="030F0702030302020204" pitchFamily="66" charset="0"/>
              </a:rPr>
              <a:t>at each station.</a:t>
            </a:r>
          </a:p>
        </p:txBody>
      </p:sp>
      <p:sp>
        <p:nvSpPr>
          <p:cNvPr id="5"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1600200" y="228600"/>
            <a:ext cx="7772400" cy="890588"/>
          </a:xfrm>
        </p:spPr>
        <p:txBody>
          <a:bodyPr/>
          <a:lstStyle/>
          <a:p>
            <a:pPr marL="0" indent="0" algn="ctr" eaLnBrk="1" hangingPunct="1">
              <a:buFont typeface="Arial" panose="020B0604020202020204" pitchFamily="34" charset="0"/>
              <a:buNone/>
            </a:pPr>
            <a:r>
              <a:rPr lang="en-US" altLang="en-US" sz="4400" dirty="0" smtClean="0">
                <a:latin typeface="Comic Sans MS" panose="030F0702030302020204" pitchFamily="66" charset="0"/>
              </a:rPr>
              <a:t> </a:t>
            </a:r>
            <a:r>
              <a:rPr lang="en-US" altLang="en-US" sz="3600" b="1" dirty="0" smtClean="0">
                <a:latin typeface="Comic Sans MS" panose="030F0702030302020204" pitchFamily="66" charset="0"/>
              </a:rPr>
              <a:t>Parallel Teaching</a:t>
            </a:r>
          </a:p>
        </p:txBody>
      </p:sp>
      <p:sp>
        <p:nvSpPr>
          <p:cNvPr id="4" name="Rectangle 3"/>
          <p:cNvSpPr>
            <a:spLocks noChangeArrowheads="1"/>
          </p:cNvSpPr>
          <p:nvPr/>
        </p:nvSpPr>
        <p:spPr bwMode="auto">
          <a:xfrm>
            <a:off x="1524000" y="1447800"/>
            <a:ext cx="6172200" cy="386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4900"/>
              </a:lnSpc>
              <a:spcBef>
                <a:spcPct val="0"/>
              </a:spcBef>
              <a:buFontTx/>
              <a:buNone/>
            </a:pPr>
            <a:r>
              <a:rPr lang="en-US" altLang="en-US" sz="3400">
                <a:latin typeface="Comic Sans MS" panose="030F0702030302020204" pitchFamily="66" charset="0"/>
              </a:rPr>
              <a:t>In this approach, each teacher instructs half the students. The two teachers address the same instructional material using the same teaching strategies.</a:t>
            </a:r>
          </a:p>
        </p:txBody>
      </p:sp>
      <p:sp>
        <p:nvSpPr>
          <p:cNvPr id="5"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533400" y="228600"/>
            <a:ext cx="7391400" cy="1042988"/>
          </a:xfrm>
        </p:spPr>
        <p:txBody>
          <a:bodyPr/>
          <a:lstStyle/>
          <a:p>
            <a:pPr marL="0" indent="0" algn="ctr" eaLnBrk="1" hangingPunct="1">
              <a:buFont typeface="Arial" panose="020B0604020202020204" pitchFamily="34" charset="0"/>
              <a:buNone/>
            </a:pPr>
            <a:r>
              <a:rPr lang="en-US" altLang="en-US" sz="3600" b="1" dirty="0" smtClean="0">
                <a:latin typeface="Comic Sans MS" panose="030F0702030302020204" pitchFamily="66" charset="0"/>
              </a:rPr>
              <a:t>Supplemental Teaching</a:t>
            </a:r>
          </a:p>
        </p:txBody>
      </p:sp>
      <p:sp>
        <p:nvSpPr>
          <p:cNvPr id="4" name="Rectangle 3"/>
          <p:cNvSpPr>
            <a:spLocks noChangeArrowheads="1"/>
          </p:cNvSpPr>
          <p:nvPr/>
        </p:nvSpPr>
        <p:spPr bwMode="auto">
          <a:xfrm>
            <a:off x="1600200" y="1295400"/>
            <a:ext cx="5867400" cy="419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4000"/>
              </a:lnSpc>
              <a:spcBef>
                <a:spcPct val="0"/>
              </a:spcBef>
              <a:buFontTx/>
              <a:buNone/>
            </a:pPr>
            <a:r>
              <a:rPr lang="en-US" altLang="en-US" dirty="0">
                <a:latin typeface="Comic Sans MS" panose="030F0702030302020204" pitchFamily="66" charset="0"/>
              </a:rPr>
              <a:t>This strategy allows one teacher to work with students at their expected grade level, while the other teacher works with those students who need the information and/or materials extended or remediated.</a:t>
            </a:r>
          </a:p>
        </p:txBody>
      </p:sp>
      <p:sp>
        <p:nvSpPr>
          <p:cNvPr id="5"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2000"/>
                                        <p:tgtEl>
                                          <p:spTgt spid="3">
                                            <p:txEl>
                                              <p:pRg st="0" end="0"/>
                                            </p:txEl>
                                          </p:spTgt>
                                        </p:tgtEl>
                                      </p:cBhvr>
                                    </p:animEffect>
                                  </p:childTnLst>
                                </p:cTn>
                              </p:par>
                            </p:childTnLst>
                          </p:cTn>
                        </p:par>
                        <p:par>
                          <p:cTn id="11" fill="hold" nodeType="afterGroup">
                            <p:stCondLst>
                              <p:cond delay="2000"/>
                            </p:stCondLst>
                            <p:childTnLst>
                              <p:par>
                                <p:cTn id="12" presetID="47"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bwMode="auto">
          <a:xfrm>
            <a:off x="692583" y="307831"/>
            <a:ext cx="797560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000" b="1" dirty="0">
                <a:latin typeface="Comic Sans MS" panose="030F0702030302020204" pitchFamily="66" charset="0"/>
              </a:rPr>
              <a:t>At The Heart Of</a:t>
            </a:r>
            <a:br>
              <a:rPr lang="en-US" altLang="en-US" sz="4000" b="1" dirty="0">
                <a:latin typeface="Comic Sans MS" panose="030F0702030302020204" pitchFamily="66" charset="0"/>
              </a:rPr>
            </a:br>
            <a:r>
              <a:rPr lang="en-US" altLang="en-US" sz="4000" b="1" dirty="0">
                <a:latin typeface="Comic Sans MS" panose="030F0702030302020204" pitchFamily="66" charset="0"/>
              </a:rPr>
              <a:t>Co-Teaching</a:t>
            </a:r>
            <a:r>
              <a:rPr lang="en-US" altLang="en-US" sz="4400" b="1" dirty="0">
                <a:latin typeface="Comic Sans MS" panose="030F0702030302020204" pitchFamily="66" charset="0"/>
              </a:rPr>
              <a:t>…</a:t>
            </a:r>
          </a:p>
        </p:txBody>
      </p:sp>
      <p:sp>
        <p:nvSpPr>
          <p:cNvPr id="3" name="Content Placeholder 2"/>
          <p:cNvSpPr txBox="1">
            <a:spLocks/>
          </p:cNvSpPr>
          <p:nvPr/>
        </p:nvSpPr>
        <p:spPr bwMode="auto">
          <a:xfrm>
            <a:off x="692583" y="2097809"/>
            <a:ext cx="7634288" cy="4074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Clr>
                <a:srgbClr val="B5E65A"/>
              </a:buClr>
            </a:pPr>
            <a:r>
              <a:rPr lang="en-US" altLang="en-US" sz="3000" dirty="0">
                <a:latin typeface="Comic Sans MS" panose="030F0702030302020204" pitchFamily="66" charset="0"/>
              </a:rPr>
              <a:t>Building Better Relationships</a:t>
            </a:r>
          </a:p>
          <a:p>
            <a:pPr eaLnBrk="1" hangingPunct="1">
              <a:buClr>
                <a:srgbClr val="B5E65A"/>
              </a:buClr>
            </a:pPr>
            <a:r>
              <a:rPr lang="en-US" altLang="en-US" sz="3000" dirty="0">
                <a:latin typeface="Comic Sans MS" panose="030F0702030302020204" pitchFamily="66" charset="0"/>
              </a:rPr>
              <a:t>Communication/Collaboration</a:t>
            </a:r>
          </a:p>
          <a:p>
            <a:pPr eaLnBrk="1" hangingPunct="1">
              <a:buClr>
                <a:srgbClr val="B5E65A"/>
              </a:buClr>
            </a:pPr>
            <a:r>
              <a:rPr lang="en-US" altLang="en-US" sz="3000" dirty="0">
                <a:latin typeface="Comic Sans MS" panose="030F0702030302020204" pitchFamily="66" charset="0"/>
              </a:rPr>
              <a:t>Co-Planning to Co-Teach</a:t>
            </a:r>
          </a:p>
          <a:p>
            <a:pPr eaLnBrk="1" hangingPunct="1">
              <a:buClr>
                <a:srgbClr val="B5E65A"/>
              </a:buClr>
            </a:pPr>
            <a:r>
              <a:rPr lang="en-US" altLang="en-US" sz="3000" dirty="0">
                <a:latin typeface="Comic Sans MS" panose="030F0702030302020204" pitchFamily="66" charset="0"/>
              </a:rPr>
              <a:t>Active vs. Passive Attitude</a:t>
            </a:r>
          </a:p>
          <a:p>
            <a:pPr eaLnBrk="1" hangingPunct="1">
              <a:buClr>
                <a:srgbClr val="B5E65A"/>
              </a:buClr>
            </a:pPr>
            <a:r>
              <a:rPr lang="en-US" altLang="en-US" sz="3000" dirty="0">
                <a:latin typeface="Comic Sans MS" panose="030F0702030302020204" pitchFamily="66" charset="0"/>
              </a:rPr>
              <a:t>Use Expertise of Both Teachers</a:t>
            </a:r>
          </a:p>
          <a:p>
            <a:pPr eaLnBrk="1" hangingPunct="1">
              <a:buClr>
                <a:srgbClr val="B5E65A"/>
              </a:buClr>
            </a:pPr>
            <a:r>
              <a:rPr lang="en-US" altLang="en-US" sz="3000" dirty="0">
                <a:latin typeface="Comic Sans MS" panose="030F0702030302020204" pitchFamily="66" charset="0"/>
              </a:rPr>
              <a:t>Best Way to Meet All Student Needs</a:t>
            </a:r>
          </a:p>
          <a:p>
            <a:pPr eaLnBrk="1" hangingPunct="1">
              <a:buClr>
                <a:srgbClr val="B5E65A"/>
              </a:buClr>
            </a:pPr>
            <a:r>
              <a:rPr lang="en-US" altLang="en-US" sz="3000" dirty="0">
                <a:latin typeface="Comic Sans MS" panose="030F0702030302020204" pitchFamily="66" charset="0"/>
              </a:rPr>
              <a:t>Data Driven Decision </a:t>
            </a:r>
            <a:r>
              <a:rPr lang="en-US" altLang="en-US" sz="3000" dirty="0" smtClean="0">
                <a:latin typeface="Comic Sans MS" panose="030F0702030302020204" pitchFamily="66" charset="0"/>
              </a:rPr>
              <a:t>Making</a:t>
            </a:r>
            <a:endParaRPr lang="en-US" altLang="en-US" sz="3000" dirty="0">
              <a:latin typeface="Comic Sans MS" panose="030F0702030302020204" pitchFamily="66" charset="0"/>
            </a:endParaRPr>
          </a:p>
        </p:txBody>
      </p:sp>
      <p:sp>
        <p:nvSpPr>
          <p:cNvPr id="5" name="Rectangle 4"/>
          <p:cNvSpPr/>
          <p:nvPr/>
        </p:nvSpPr>
        <p:spPr>
          <a:xfrm>
            <a:off x="0" y="0"/>
            <a:ext cx="9144000" cy="684212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7"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nodeType="afterGroup">
                            <p:stCondLst>
                              <p:cond delay="2000"/>
                            </p:stCondLst>
                            <p:childTnLst>
                              <p:par>
                                <p:cTn id="17" presetID="7" presetClass="entr" presetSubtype="4"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4000"/>
                            </p:stCondLst>
                            <p:childTnLst>
                              <p:par>
                                <p:cTn id="22" presetID="7" presetClass="entr" presetSubtype="4"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6000"/>
                            </p:stCondLst>
                            <p:childTnLst>
                              <p:par>
                                <p:cTn id="27" presetID="7" presetClass="entr" presetSubtype="4" fill="hold" nodeType="after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8000"/>
                            </p:stCondLst>
                            <p:childTnLst>
                              <p:par>
                                <p:cTn id="32" presetID="7" presetClass="entr" presetSubtype="4" fill="hold" nodeType="after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additive="base">
                                        <p:cTn id="34"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5"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0000"/>
                            </p:stCondLst>
                            <p:childTnLst>
                              <p:par>
                                <p:cTn id="37" presetID="7" presetClass="entr" presetSubtype="4" fill="hold" nodeType="after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12000"/>
                            </p:stCondLst>
                            <p:childTnLst>
                              <p:par>
                                <p:cTn id="42" presetID="7" presetClass="entr" presetSubtype="4" fill="hold" nodeType="after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 calcmode="lin" valueType="num">
                                      <p:cBhvr additive="base">
                                        <p:cTn id="44"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5"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228600" y="328613"/>
            <a:ext cx="6629400" cy="661987"/>
          </a:xfrm>
        </p:spPr>
        <p:txBody>
          <a:bodyPr/>
          <a:lstStyle/>
          <a:p>
            <a:pPr marL="0" indent="0" eaLnBrk="1" hangingPunct="1">
              <a:lnSpc>
                <a:spcPts val="3600"/>
              </a:lnSpc>
              <a:spcBef>
                <a:spcPct val="0"/>
              </a:spcBef>
              <a:buFont typeface="Arial" panose="020B0604020202020204" pitchFamily="34" charset="0"/>
              <a:buNone/>
            </a:pPr>
            <a:r>
              <a:rPr lang="en-US" altLang="en-US" sz="3600" b="1" dirty="0" smtClean="0">
                <a:latin typeface="Comic Sans MS" panose="030F0702030302020204" pitchFamily="66" charset="0"/>
              </a:rPr>
              <a:t>Alternative/Differentiated</a:t>
            </a:r>
          </a:p>
        </p:txBody>
      </p:sp>
      <p:sp>
        <p:nvSpPr>
          <p:cNvPr id="5" name="Rectangle 4"/>
          <p:cNvSpPr>
            <a:spLocks noChangeArrowheads="1"/>
          </p:cNvSpPr>
          <p:nvPr/>
        </p:nvSpPr>
        <p:spPr bwMode="auto">
          <a:xfrm>
            <a:off x="1524000" y="1524000"/>
            <a:ext cx="6019800" cy="377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lnSpc>
                <a:spcPts val="4100"/>
              </a:lnSpc>
              <a:spcBef>
                <a:spcPct val="0"/>
              </a:spcBef>
              <a:buFontTx/>
              <a:buNone/>
              <a:defRPr/>
            </a:pPr>
            <a:r>
              <a:rPr lang="en-US" altLang="en-US" spc="-60" dirty="0" smtClean="0">
                <a:latin typeface="Comic Sans MS" pitchFamily="66" charset="0"/>
              </a:rPr>
              <a:t>Alternative teaching strategies </a:t>
            </a:r>
            <a:r>
              <a:rPr lang="en-US" altLang="en-US" dirty="0" smtClean="0">
                <a:latin typeface="Comic Sans MS" pitchFamily="66" charset="0"/>
              </a:rPr>
              <a:t>provide two different approaches to teaching the same information.</a:t>
            </a:r>
            <a:r>
              <a:rPr lang="en-US" altLang="en-US" spc="-150" dirty="0" smtClean="0">
                <a:latin typeface="Comic Sans MS" pitchFamily="66" charset="0"/>
              </a:rPr>
              <a:t> </a:t>
            </a:r>
            <a:r>
              <a:rPr lang="en-US" altLang="en-US" dirty="0" smtClean="0">
                <a:latin typeface="Comic Sans MS" pitchFamily="66" charset="0"/>
              </a:rPr>
              <a:t>The learning outcome is the same for all students however the avenue for getting there is different.</a:t>
            </a:r>
            <a:endParaRPr lang="en-US" altLang="en-US" dirty="0" smtClean="0"/>
          </a:p>
        </p:txBody>
      </p:sp>
      <p:sp>
        <p:nvSpPr>
          <p:cNvPr id="4"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1000"/>
                                        <p:tgtEl>
                                          <p:spTgt spid="3">
                                            <p:txEl>
                                              <p:pRg st="0" end="0"/>
                                            </p:txEl>
                                          </p:spTgt>
                                        </p:tgtEl>
                                      </p:cBhvr>
                                    </p:animEffect>
                                  </p:childTnLst>
                                </p:cTn>
                              </p:par>
                            </p:childTnLst>
                          </p:cTn>
                        </p:par>
                        <p:par>
                          <p:cTn id="8" fill="hold" nodeType="afterGroup">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Scale>
                                      <p:cBhvr>
                                        <p:cTn id="1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5"/>
                                        </p:tgtEl>
                                        <p:attrNameLst>
                                          <p:attrName>ppt_x</p:attrName>
                                          <p:attrName>ppt_y</p:attrName>
                                        </p:attrNameLst>
                                      </p:cBhvr>
                                    </p:animMotion>
                                    <p:animEffect transition="in" filter="fad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228600" y="250825"/>
            <a:ext cx="6400800" cy="738188"/>
          </a:xfrm>
        </p:spPr>
        <p:txBody>
          <a:bodyPr/>
          <a:lstStyle/>
          <a:p>
            <a:pPr marL="0" indent="0" eaLnBrk="1" hangingPunct="1">
              <a:buFont typeface="Arial" panose="020B0604020202020204" pitchFamily="34" charset="0"/>
              <a:buNone/>
            </a:pPr>
            <a:r>
              <a:rPr lang="en-US" altLang="en-US" sz="3600" b="1" dirty="0" smtClean="0">
                <a:latin typeface="Comic Sans MS" panose="030F0702030302020204" pitchFamily="66" charset="0"/>
              </a:rPr>
              <a:t>Team Teaching</a:t>
            </a:r>
            <a:endParaRPr lang="en-US" altLang="en-US" sz="4400" b="1" dirty="0" smtClean="0">
              <a:latin typeface="Comic Sans MS" panose="030F0702030302020204" pitchFamily="66" charset="0"/>
            </a:endParaRPr>
          </a:p>
        </p:txBody>
      </p:sp>
      <p:sp>
        <p:nvSpPr>
          <p:cNvPr id="7" name="Rectangle 6"/>
          <p:cNvSpPr>
            <a:spLocks noChangeArrowheads="1"/>
          </p:cNvSpPr>
          <p:nvPr/>
        </p:nvSpPr>
        <p:spPr bwMode="auto">
          <a:xfrm>
            <a:off x="838200" y="1143000"/>
            <a:ext cx="7620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dirty="0">
                <a:latin typeface="Comic Sans MS" panose="030F0702030302020204" pitchFamily="66" charset="0"/>
              </a:rPr>
              <a:t>Well planned, team taught lessons, exhibit an invisible flow of instruction with no prescribed division of authority. Both teachers are actively involved in the lesson. From a student’s perspective, there is no clearly defined leader, as both teachers share the instruction, are free to interject information, and available to assist students and answer questions.</a:t>
            </a:r>
          </a:p>
        </p:txBody>
      </p:sp>
      <p:sp>
        <p:nvSpPr>
          <p:cNvPr id="5"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nodeType="afterGroup">
                            <p:stCondLst>
                              <p:cond delay="520"/>
                            </p:stCondLst>
                            <p:childTnLst>
                              <p:par>
                                <p:cTn id="11" presetID="1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2000" fill="hold"/>
                                        <p:tgtEl>
                                          <p:spTgt spid="7"/>
                                        </p:tgtEl>
                                        <p:attrNameLst>
                                          <p:attrName>ppt_w</p:attrName>
                                        </p:attrNameLst>
                                      </p:cBhvr>
                                      <p:tavLst>
                                        <p:tav tm="0">
                                          <p:val>
                                            <p:fltVal val="0"/>
                                          </p:val>
                                        </p:tav>
                                        <p:tav tm="100000">
                                          <p:val>
                                            <p:strVal val="#ppt_w"/>
                                          </p:val>
                                        </p:tav>
                                      </p:tavLst>
                                    </p:anim>
                                    <p:anim calcmode="lin" valueType="num">
                                      <p:cBhvr>
                                        <p:cTn id="14" dur="2000" fill="hold"/>
                                        <p:tgtEl>
                                          <p:spTgt spid="7"/>
                                        </p:tgtEl>
                                        <p:attrNameLst>
                                          <p:attrName>ppt_h</p:attrName>
                                        </p:attrNameLst>
                                      </p:cBhvr>
                                      <p:tavLst>
                                        <p:tav tm="0">
                                          <p:val>
                                            <p:fltVal val="0"/>
                                          </p:val>
                                        </p:tav>
                                        <p:tav tm="100000">
                                          <p:val>
                                            <p:strVal val="#ppt_h"/>
                                          </p:val>
                                        </p:tav>
                                      </p:tavLst>
                                    </p:anim>
                                    <p:anim calcmode="lin" valueType="num">
                                      <p:cBhvr>
                                        <p:cTn id="15" dur="2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50913" y="990600"/>
            <a:ext cx="7467600" cy="609600"/>
          </a:xfrm>
        </p:spPr>
        <p:txBody>
          <a:bodyPr/>
          <a:lstStyle/>
          <a:p>
            <a:pPr eaLnBrk="1" hangingPunct="1"/>
            <a:r>
              <a:rPr lang="en-US" altLang="en-US" sz="4000" b="1" dirty="0" smtClean="0">
                <a:latin typeface="Comic Sans MS" panose="030F0702030302020204" pitchFamily="66" charset="0"/>
              </a:rPr>
              <a:t>Variations and Combinations</a:t>
            </a:r>
          </a:p>
        </p:txBody>
      </p:sp>
      <p:sp>
        <p:nvSpPr>
          <p:cNvPr id="165891" name="Content Placeholder 2"/>
          <p:cNvSpPr>
            <a:spLocks noGrp="1"/>
          </p:cNvSpPr>
          <p:nvPr>
            <p:ph sz="quarter" idx="4294967295"/>
          </p:nvPr>
        </p:nvSpPr>
        <p:spPr>
          <a:xfrm>
            <a:off x="646113" y="2619374"/>
            <a:ext cx="7772400" cy="2105025"/>
          </a:xfrm>
        </p:spPr>
        <p:txBody>
          <a:bodyPr/>
          <a:lstStyle/>
          <a:p>
            <a:pPr marL="457200" indent="0" algn="ctr" eaLnBrk="1" hangingPunct="1">
              <a:spcBef>
                <a:spcPct val="0"/>
              </a:spcBef>
              <a:buFont typeface="Arial" panose="020B0604020202020204" pitchFamily="34" charset="0"/>
              <a:buNone/>
            </a:pPr>
            <a:r>
              <a:rPr lang="en-US" altLang="en-US" sz="4400" dirty="0" smtClean="0">
                <a:ln>
                  <a:solidFill>
                    <a:srgbClr val="8142CE"/>
                  </a:solidFill>
                </a:ln>
                <a:latin typeface="Comic Sans MS" panose="030F0702030302020204" pitchFamily="66" charset="0"/>
              </a:rPr>
              <a:t>Merging two or more strategies to better meet student needs</a:t>
            </a:r>
          </a:p>
          <a:p>
            <a:pPr marL="457200" indent="0" eaLnBrk="1" hangingPunct="1">
              <a:spcBef>
                <a:spcPct val="0"/>
              </a:spcBef>
              <a:buFont typeface="Arial" panose="020B0604020202020204" pitchFamily="34" charset="0"/>
              <a:buNone/>
            </a:pPr>
            <a:endParaRPr lang="en-US" altLang="en-US" sz="1400" dirty="0" smtClean="0">
              <a:solidFill>
                <a:srgbClr val="A6A6A6"/>
              </a:solidFill>
              <a:latin typeface="Comic Sans MS" panose="030F0702030302020204" pitchFamily="66" charset="0"/>
            </a:endParaRPr>
          </a:p>
          <a:p>
            <a:pPr marL="457200" indent="0" eaLnBrk="1" hangingPunct="1">
              <a:lnSpc>
                <a:spcPts val="4200"/>
              </a:lnSpc>
              <a:spcBef>
                <a:spcPct val="0"/>
              </a:spcBef>
              <a:buFont typeface="Arial" panose="020B0604020202020204" pitchFamily="34" charset="0"/>
              <a:buNone/>
            </a:pPr>
            <a:endParaRPr lang="en-US" altLang="en-US" dirty="0" smtClean="0">
              <a:solidFill>
                <a:srgbClr val="FF0000"/>
              </a:solidFill>
              <a:latin typeface="Comic Sans MS" panose="030F0702030302020204" pitchFamily="66" charset="0"/>
            </a:endParaRPr>
          </a:p>
          <a:p>
            <a:pPr marL="457200" indent="0" algn="ctr" eaLnBrk="1" hangingPunct="1">
              <a:buFont typeface="Arial" panose="020B0604020202020204" pitchFamily="34" charset="0"/>
              <a:buNone/>
            </a:pPr>
            <a:endParaRPr lang="en-US" altLang="en-US" dirty="0" smtClean="0">
              <a:solidFill>
                <a:srgbClr val="FF0000"/>
              </a:solidFill>
              <a:latin typeface="Comic Sans MS" panose="030F0702030302020204" pitchFamily="66" charset="0"/>
            </a:endParaRPr>
          </a:p>
        </p:txBody>
      </p:sp>
      <p:sp>
        <p:nvSpPr>
          <p:cNvPr id="4"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5891">
                                            <p:txEl>
                                              <p:pRg st="0" end="0"/>
                                            </p:txEl>
                                          </p:spTgt>
                                        </p:tgtEl>
                                        <p:attrNameLst>
                                          <p:attrName>style.visibility</p:attrName>
                                        </p:attrNameLst>
                                      </p:cBhvr>
                                      <p:to>
                                        <p:strVal val="visible"/>
                                      </p:to>
                                    </p:set>
                                    <p:animEffect transition="in" filter="fade">
                                      <p:cBhvr>
                                        <p:cTn id="13" dur="1000"/>
                                        <p:tgtEl>
                                          <p:spTgt spid="165891">
                                            <p:txEl>
                                              <p:pRg st="0" end="0"/>
                                            </p:txEl>
                                          </p:spTgt>
                                        </p:tgtEl>
                                      </p:cBhvr>
                                    </p:animEffect>
                                    <p:anim calcmode="lin" valueType="num">
                                      <p:cBhvr>
                                        <p:cTn id="14" dur="1000" fill="hold"/>
                                        <p:tgtEl>
                                          <p:spTgt spid="165891">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6589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5891"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
            <a:ext cx="7394575" cy="533400"/>
          </a:xfrm>
        </p:spPr>
        <p:txBody>
          <a:bodyPr/>
          <a:lstStyle/>
          <a:p>
            <a:pPr algn="l" eaLnBrk="1" hangingPunct="1"/>
            <a:r>
              <a:rPr lang="en-US" altLang="en-US" sz="3600" b="1" dirty="0" smtClean="0">
                <a:solidFill>
                  <a:schemeClr val="bg1"/>
                </a:solidFill>
                <a:latin typeface="Comic Sans MS" panose="030F0702030302020204" pitchFamily="66" charset="0"/>
              </a:rPr>
              <a:t> </a:t>
            </a:r>
            <a:r>
              <a:rPr lang="en-US" altLang="en-US" sz="3600" b="1" dirty="0" smtClean="0">
                <a:latin typeface="Comic Sans MS" panose="030F0702030302020204" pitchFamily="66" charset="0"/>
              </a:rPr>
              <a:t>What Does This Look Like…</a:t>
            </a:r>
          </a:p>
        </p:txBody>
      </p:sp>
      <p:sp>
        <p:nvSpPr>
          <p:cNvPr id="3" name="Content Placeholder 2"/>
          <p:cNvSpPr>
            <a:spLocks noGrp="1"/>
          </p:cNvSpPr>
          <p:nvPr>
            <p:ph idx="4294967295"/>
          </p:nvPr>
        </p:nvSpPr>
        <p:spPr>
          <a:xfrm>
            <a:off x="152400" y="1524000"/>
            <a:ext cx="8763000" cy="4648200"/>
          </a:xfrm>
        </p:spPr>
        <p:txBody>
          <a:bodyPr>
            <a:noAutofit/>
          </a:bodyPr>
          <a:lstStyle/>
          <a:p>
            <a:pPr marL="0" indent="0" algn="ctr" eaLnBrk="1" hangingPunct="1">
              <a:buClr>
                <a:schemeClr val="tx2">
                  <a:lumMod val="50000"/>
                  <a:lumOff val="50000"/>
                </a:schemeClr>
              </a:buClr>
              <a:buFont typeface="Arial" panose="020B0604020202020204" pitchFamily="34" charset="0"/>
              <a:buNone/>
              <a:defRPr/>
            </a:pPr>
            <a:r>
              <a:rPr lang="en-US" sz="3600" b="1" dirty="0">
                <a:latin typeface="Comic Sans MS" pitchFamily="66" charset="0"/>
              </a:rPr>
              <a:t>Both Teachers are expected to</a:t>
            </a:r>
            <a:r>
              <a:rPr lang="en-US" sz="3600" b="1" dirty="0" smtClean="0">
                <a:latin typeface="Comic Sans MS" pitchFamily="66" charset="0"/>
              </a:rPr>
              <a:t>:</a:t>
            </a:r>
          </a:p>
          <a:p>
            <a:pPr marL="0" indent="0" algn="ctr" eaLnBrk="1" hangingPunct="1">
              <a:buClr>
                <a:schemeClr val="tx2">
                  <a:lumMod val="50000"/>
                  <a:lumOff val="50000"/>
                </a:schemeClr>
              </a:buClr>
              <a:buFont typeface="Arial" panose="020B0604020202020204" pitchFamily="34" charset="0"/>
              <a:buNone/>
              <a:defRPr/>
            </a:pPr>
            <a:endParaRPr lang="en-US" sz="1600" b="1" dirty="0">
              <a:solidFill>
                <a:srgbClr val="7342CE"/>
              </a:solidFill>
              <a:latin typeface="Comic Sans MS" pitchFamily="66" charset="0"/>
            </a:endParaRPr>
          </a:p>
          <a:p>
            <a:pPr marL="0" indent="0" algn="ctr" eaLnBrk="1" hangingPunct="1">
              <a:buClr>
                <a:schemeClr val="tx2">
                  <a:lumMod val="50000"/>
                  <a:lumOff val="50000"/>
                </a:schemeClr>
              </a:buClr>
              <a:buFont typeface="Arial" panose="020B0604020202020204" pitchFamily="34" charset="0"/>
              <a:buNone/>
              <a:defRPr/>
            </a:pPr>
            <a:endParaRPr lang="en-US" sz="800" b="1" dirty="0">
              <a:solidFill>
                <a:srgbClr val="7342CE"/>
              </a:solidFill>
              <a:latin typeface="Comic Sans MS" pitchFamily="66" charset="0"/>
            </a:endParaRPr>
          </a:p>
          <a:p>
            <a:pPr marL="628650" indent="-396875" eaLnBrk="1" hangingPunct="1">
              <a:spcBef>
                <a:spcPts val="0"/>
              </a:spcBef>
              <a:buSzPct val="101000"/>
              <a:defRPr/>
            </a:pPr>
            <a:r>
              <a:rPr lang="en-US" sz="2800" dirty="0">
                <a:latin typeface="Comic Sans MS" pitchFamily="66" charset="0"/>
              </a:rPr>
              <a:t>Contribute ideas from the very beginning </a:t>
            </a:r>
            <a:endParaRPr lang="en-US" sz="2800" dirty="0" smtClean="0">
              <a:latin typeface="Comic Sans MS" pitchFamily="66" charset="0"/>
            </a:endParaRPr>
          </a:p>
          <a:p>
            <a:pPr marL="628650" indent="-396875" eaLnBrk="1" hangingPunct="1">
              <a:spcBef>
                <a:spcPts val="0"/>
              </a:spcBef>
              <a:buSzPct val="101000"/>
              <a:defRPr/>
            </a:pPr>
            <a:endParaRPr lang="en-US" sz="1400" dirty="0">
              <a:latin typeface="Comic Sans MS" pitchFamily="66" charset="0"/>
            </a:endParaRPr>
          </a:p>
          <a:p>
            <a:pPr marL="628650" indent="-396875" eaLnBrk="1" hangingPunct="1">
              <a:spcBef>
                <a:spcPts val="0"/>
              </a:spcBef>
              <a:buSzPct val="101000"/>
              <a:defRPr/>
            </a:pPr>
            <a:r>
              <a:rPr lang="en-US" sz="2800" dirty="0">
                <a:latin typeface="Comic Sans MS" pitchFamily="66" charset="0"/>
              </a:rPr>
              <a:t>Engage with all students assisting with their learning  from the very first </a:t>
            </a:r>
            <a:r>
              <a:rPr lang="en-US" sz="2800" dirty="0" smtClean="0">
                <a:latin typeface="Comic Sans MS" pitchFamily="66" charset="0"/>
              </a:rPr>
              <a:t>day</a:t>
            </a:r>
          </a:p>
          <a:p>
            <a:pPr marL="628650" indent="-396875" eaLnBrk="1" hangingPunct="1">
              <a:spcBef>
                <a:spcPts val="0"/>
              </a:spcBef>
              <a:buSzPct val="101000"/>
              <a:defRPr/>
            </a:pPr>
            <a:endParaRPr lang="en-US" sz="1400" dirty="0">
              <a:latin typeface="Comic Sans MS" pitchFamily="66" charset="0"/>
            </a:endParaRPr>
          </a:p>
          <a:p>
            <a:pPr marL="628650" indent="-396875" eaLnBrk="1" hangingPunct="1">
              <a:spcBef>
                <a:spcPts val="0"/>
              </a:spcBef>
              <a:buSzPct val="101000"/>
              <a:defRPr/>
            </a:pPr>
            <a:r>
              <a:rPr lang="en-US" sz="2800" spc="-60" dirty="0">
                <a:latin typeface="Comic Sans MS" pitchFamily="66" charset="0"/>
              </a:rPr>
              <a:t>Identify </a:t>
            </a:r>
            <a:r>
              <a:rPr lang="en-US" sz="2800" spc="-60" dirty="0" smtClean="0">
                <a:latin typeface="Comic Sans MS" pitchFamily="66" charset="0"/>
              </a:rPr>
              <a:t>and hold </a:t>
            </a:r>
            <a:r>
              <a:rPr lang="en-US" sz="2800" spc="-50" dirty="0" smtClean="0">
                <a:latin typeface="Comic Sans MS" pitchFamily="66" charset="0"/>
              </a:rPr>
              <a:t>“sacred</a:t>
            </a:r>
            <a:r>
              <a:rPr lang="en-US" sz="2800" spc="-50" dirty="0">
                <a:latin typeface="Comic Sans MS" pitchFamily="66" charset="0"/>
              </a:rPr>
              <a:t>” </a:t>
            </a:r>
            <a:r>
              <a:rPr lang="en-US" sz="2800" spc="-50" dirty="0" smtClean="0">
                <a:latin typeface="Comic Sans MS" pitchFamily="66" charset="0"/>
              </a:rPr>
              <a:t>co-planning </a:t>
            </a:r>
            <a:r>
              <a:rPr lang="en-US" sz="2800" dirty="0" smtClean="0">
                <a:latin typeface="Comic Sans MS" pitchFamily="66" charset="0"/>
              </a:rPr>
              <a:t>time</a:t>
            </a:r>
          </a:p>
          <a:p>
            <a:pPr marL="628650" indent="-396875" eaLnBrk="1" hangingPunct="1">
              <a:spcBef>
                <a:spcPts val="0"/>
              </a:spcBef>
              <a:buSzPct val="101000"/>
              <a:defRPr/>
            </a:pPr>
            <a:endParaRPr lang="en-US" sz="1400" dirty="0">
              <a:latin typeface="Comic Sans MS" pitchFamily="66" charset="0"/>
            </a:endParaRPr>
          </a:p>
          <a:p>
            <a:pPr marL="628650" indent="-396875" eaLnBrk="1" hangingPunct="1">
              <a:spcBef>
                <a:spcPts val="0"/>
              </a:spcBef>
              <a:buSzPct val="101000"/>
              <a:defRPr/>
            </a:pPr>
            <a:r>
              <a:rPr lang="en-US" sz="2800" dirty="0">
                <a:latin typeface="Comic Sans MS" pitchFamily="66" charset="0"/>
              </a:rPr>
              <a:t>Reflect individually and as a </a:t>
            </a:r>
            <a:r>
              <a:rPr lang="en-US" sz="2800" dirty="0" smtClean="0">
                <a:latin typeface="Comic Sans MS" pitchFamily="66" charset="0"/>
              </a:rPr>
              <a:t>co-teaching pair</a:t>
            </a:r>
          </a:p>
          <a:p>
            <a:pPr marL="628650" indent="-396875" eaLnBrk="1" hangingPunct="1">
              <a:spcBef>
                <a:spcPts val="0"/>
              </a:spcBef>
              <a:buSzPct val="101000"/>
              <a:defRPr/>
            </a:pPr>
            <a:endParaRPr lang="en-US" sz="1400" dirty="0">
              <a:latin typeface="Comic Sans MS" pitchFamily="66" charset="0"/>
            </a:endParaRPr>
          </a:p>
          <a:p>
            <a:pPr marL="628650" indent="-396875" eaLnBrk="1" hangingPunct="1">
              <a:spcBef>
                <a:spcPts val="0"/>
              </a:spcBef>
              <a:buSzPct val="101000"/>
              <a:defRPr/>
            </a:pPr>
            <a:r>
              <a:rPr lang="en-US" sz="2800" dirty="0" smtClean="0">
                <a:latin typeface="Comic Sans MS" pitchFamily="66" charset="0"/>
              </a:rPr>
              <a:t>Try each strategy at least 3 times</a:t>
            </a:r>
            <a:endParaRPr lang="en-US" sz="2800" dirty="0">
              <a:latin typeface="Comic Sans MS" pitchFamily="66"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nodeType="afterGroup">
                            <p:stCondLst>
                              <p:cond delay="500"/>
                            </p:stCondLst>
                            <p:childTnLst>
                              <p:par>
                                <p:cTn id="12" presetID="29"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2000"/>
                                        <p:tgtEl>
                                          <p:spTgt spid="3">
                                            <p:txEl>
                                              <p:pRg st="0" end="0"/>
                                            </p:txEl>
                                          </p:spTgt>
                                        </p:tgtEl>
                                      </p:cBhvr>
                                    </p:animEffect>
                                  </p:childTnLst>
                                </p:cTn>
                              </p:par>
                            </p:childTnLst>
                          </p:cTn>
                        </p:par>
                        <p:par>
                          <p:cTn id="17" fill="hold" nodeType="afterGroup">
                            <p:stCondLst>
                              <p:cond delay="2500"/>
                            </p:stCondLst>
                            <p:childTnLst>
                              <p:par>
                                <p:cTn id="18" presetID="12" presetClass="entr" presetSubtype="4"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lide(fromBottom)">
                                      <p:cBhvr>
                                        <p:cTn id="20" dur="1000"/>
                                        <p:tgtEl>
                                          <p:spTgt spid="3">
                                            <p:txEl>
                                              <p:pRg st="3" end="3"/>
                                            </p:txEl>
                                          </p:spTgt>
                                        </p:tgtEl>
                                      </p:cBhvr>
                                    </p:animEffect>
                                  </p:childTnLst>
                                </p:cTn>
                              </p:par>
                            </p:childTnLst>
                          </p:cTn>
                        </p:par>
                        <p:par>
                          <p:cTn id="21" fill="hold" nodeType="afterGroup">
                            <p:stCondLst>
                              <p:cond delay="3500"/>
                            </p:stCondLst>
                            <p:childTnLst>
                              <p:par>
                                <p:cTn id="22" presetID="12" presetClass="entr" presetSubtype="4" fill="hold" nodeType="after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slide(fromBottom)">
                                      <p:cBhvr>
                                        <p:cTn id="24" dur="1000"/>
                                        <p:tgtEl>
                                          <p:spTgt spid="3">
                                            <p:txEl>
                                              <p:pRg st="5" end="5"/>
                                            </p:txEl>
                                          </p:spTgt>
                                        </p:tgtEl>
                                      </p:cBhvr>
                                    </p:animEffect>
                                  </p:childTnLst>
                                </p:cTn>
                              </p:par>
                            </p:childTnLst>
                          </p:cTn>
                        </p:par>
                        <p:par>
                          <p:cTn id="25" fill="hold" nodeType="afterGroup">
                            <p:stCondLst>
                              <p:cond delay="4500"/>
                            </p:stCondLst>
                            <p:childTnLst>
                              <p:par>
                                <p:cTn id="26" presetID="12" presetClass="entr" presetSubtype="4" fill="hold" nodeType="after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slide(fromBottom)">
                                      <p:cBhvr>
                                        <p:cTn id="28" dur="1000"/>
                                        <p:tgtEl>
                                          <p:spTgt spid="3">
                                            <p:txEl>
                                              <p:pRg st="7" end="7"/>
                                            </p:txEl>
                                          </p:spTgt>
                                        </p:tgtEl>
                                      </p:cBhvr>
                                    </p:animEffect>
                                  </p:childTnLst>
                                </p:cTn>
                              </p:par>
                            </p:childTnLst>
                          </p:cTn>
                        </p:par>
                        <p:par>
                          <p:cTn id="29" fill="hold" nodeType="afterGroup">
                            <p:stCondLst>
                              <p:cond delay="5500"/>
                            </p:stCondLst>
                            <p:childTnLst>
                              <p:par>
                                <p:cTn id="30" presetID="12" presetClass="entr" presetSubtype="4" fill="hold" nodeType="after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slide(fromBottom)">
                                      <p:cBhvr>
                                        <p:cTn id="32" dur="1000"/>
                                        <p:tgtEl>
                                          <p:spTgt spid="3">
                                            <p:txEl>
                                              <p:pRg st="9" end="9"/>
                                            </p:txEl>
                                          </p:spTgt>
                                        </p:tgtEl>
                                      </p:cBhvr>
                                    </p:animEffect>
                                  </p:childTnLst>
                                </p:cTn>
                              </p:par>
                            </p:childTnLst>
                          </p:cTn>
                        </p:par>
                        <p:par>
                          <p:cTn id="33" fill="hold" nodeType="afterGroup">
                            <p:stCondLst>
                              <p:cond delay="6500"/>
                            </p:stCondLst>
                            <p:childTnLst>
                              <p:par>
                                <p:cTn id="34" presetID="12" presetClass="entr" presetSubtype="4" fill="hold" nodeType="afterEffect">
                                  <p:stCondLst>
                                    <p:cond delay="0"/>
                                  </p:stCondLst>
                                  <p:childTnLst>
                                    <p:set>
                                      <p:cBhvr>
                                        <p:cTn id="35" dur="1" fill="hold">
                                          <p:stCondLst>
                                            <p:cond delay="0"/>
                                          </p:stCondLst>
                                        </p:cTn>
                                        <p:tgtEl>
                                          <p:spTgt spid="3">
                                            <p:txEl>
                                              <p:pRg st="11" end="11"/>
                                            </p:txEl>
                                          </p:spTgt>
                                        </p:tgtEl>
                                        <p:attrNameLst>
                                          <p:attrName>style.visibility</p:attrName>
                                        </p:attrNameLst>
                                      </p:cBhvr>
                                      <p:to>
                                        <p:strVal val="visible"/>
                                      </p:to>
                                    </p:set>
                                    <p:animEffect transition="in" filter="slide(fromBottom)">
                                      <p:cBhvr>
                                        <p:cTn id="36"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38200" y="381000"/>
            <a:ext cx="7315200" cy="609600"/>
          </a:xfrm>
        </p:spPr>
        <p:txBody>
          <a:bodyPr/>
          <a:lstStyle/>
          <a:p>
            <a:pPr eaLnBrk="1" hangingPunct="1"/>
            <a:r>
              <a:rPr lang="en-US" altLang="en-US" sz="3600" dirty="0" smtClean="0">
                <a:latin typeface="Comic Sans MS" panose="030F0702030302020204" pitchFamily="66" charset="0"/>
              </a:rPr>
              <a:t>Program Expecta</a:t>
            </a:r>
            <a:r>
              <a:rPr lang="en-US" altLang="en-US" sz="4000" dirty="0" smtClean="0">
                <a:latin typeface="Comic Sans MS" panose="030F0702030302020204" pitchFamily="66" charset="0"/>
              </a:rPr>
              <a:t>tions</a:t>
            </a:r>
          </a:p>
        </p:txBody>
      </p:sp>
      <p:sp>
        <p:nvSpPr>
          <p:cNvPr id="3" name="Content Placeholder 2"/>
          <p:cNvSpPr>
            <a:spLocks noGrp="1"/>
          </p:cNvSpPr>
          <p:nvPr>
            <p:ph idx="4294967295"/>
          </p:nvPr>
        </p:nvSpPr>
        <p:spPr>
          <a:xfrm>
            <a:off x="228600" y="1628775"/>
            <a:ext cx="8763000" cy="5029200"/>
          </a:xfrm>
          <a:extLst/>
        </p:spPr>
        <p:txBody>
          <a:bodyPr>
            <a:normAutofit/>
          </a:bodyPr>
          <a:lstStyle/>
          <a:p>
            <a:pPr eaLnBrk="1" hangingPunct="1">
              <a:buClr>
                <a:schemeClr val="tx1"/>
              </a:buClr>
              <a:defRPr/>
            </a:pPr>
            <a:r>
              <a:rPr lang="en-US" b="1" dirty="0">
                <a:latin typeface="Comic Sans MS" pitchFamily="66" charset="0"/>
              </a:rPr>
              <a:t>Decisions will be data </a:t>
            </a:r>
            <a:r>
              <a:rPr lang="en-US" b="1" dirty="0" smtClean="0">
                <a:latin typeface="Comic Sans MS" pitchFamily="66" charset="0"/>
              </a:rPr>
              <a:t>driven</a:t>
            </a:r>
          </a:p>
          <a:p>
            <a:pPr marL="863600" lvl="5" indent="-114300">
              <a:buClr>
                <a:schemeClr val="tx1"/>
              </a:buClr>
              <a:buFont typeface="Arial" panose="020B0604020202020204" pitchFamily="34" charset="0"/>
              <a:buNone/>
              <a:defRPr/>
            </a:pPr>
            <a:r>
              <a:rPr lang="en-US" sz="2800" dirty="0" smtClean="0">
                <a:latin typeface="Comic Sans MS" pitchFamily="66" charset="0"/>
              </a:rPr>
              <a:t>Pairs will collect and utilize student data</a:t>
            </a:r>
          </a:p>
          <a:p>
            <a:pPr eaLnBrk="1" hangingPunct="1">
              <a:buClr>
                <a:schemeClr val="tx1"/>
              </a:buClr>
              <a:defRPr/>
            </a:pPr>
            <a:r>
              <a:rPr lang="en-US" b="1" spc="-90" dirty="0" smtClean="0">
                <a:latin typeface="Comic Sans MS" pitchFamily="66" charset="0"/>
              </a:rPr>
              <a:t>Both </a:t>
            </a:r>
            <a:r>
              <a:rPr lang="en-US" b="1" spc="-90" dirty="0">
                <a:latin typeface="Comic Sans MS" pitchFamily="66" charset="0"/>
              </a:rPr>
              <a:t>teachers are aware of student needs</a:t>
            </a:r>
          </a:p>
          <a:p>
            <a:pPr marL="1028700" lvl="5">
              <a:buClr>
                <a:schemeClr val="tx1"/>
              </a:buClr>
              <a:buFont typeface="Arial" panose="020B0604020202020204" pitchFamily="34" charset="0"/>
              <a:buNone/>
              <a:defRPr/>
            </a:pPr>
            <a:r>
              <a:rPr lang="en-US" sz="2800" dirty="0">
                <a:latin typeface="Comic Sans MS" pitchFamily="66" charset="0"/>
              </a:rPr>
              <a:t>IEP Goals, 504 Plans, Family </a:t>
            </a:r>
            <a:r>
              <a:rPr lang="en-US" sz="2800" dirty="0" smtClean="0">
                <a:latin typeface="Comic Sans MS" pitchFamily="66" charset="0"/>
              </a:rPr>
              <a:t>situation</a:t>
            </a:r>
            <a:r>
              <a:rPr lang="en-US" sz="2800" dirty="0">
                <a:latin typeface="Comic Sans MS" pitchFamily="66" charset="0"/>
              </a:rPr>
              <a:t>, etc</a:t>
            </a:r>
            <a:r>
              <a:rPr lang="en-US" sz="3300" dirty="0">
                <a:latin typeface="Comic Sans MS" pitchFamily="66" charset="0"/>
              </a:rPr>
              <a:t>.</a:t>
            </a:r>
          </a:p>
          <a:p>
            <a:pPr eaLnBrk="1" hangingPunct="1">
              <a:buClr>
                <a:schemeClr val="tx1"/>
              </a:buClr>
              <a:defRPr/>
            </a:pPr>
            <a:r>
              <a:rPr lang="en-US" b="1" dirty="0">
                <a:latin typeface="Comic Sans MS" pitchFamily="66" charset="0"/>
              </a:rPr>
              <a:t>Co-Teachers will participate in:</a:t>
            </a:r>
          </a:p>
          <a:p>
            <a:pPr marL="1028700" lvl="4" eaLnBrk="1" hangingPunct="1">
              <a:buClr>
                <a:schemeClr val="tx1"/>
              </a:buClr>
              <a:buFont typeface="Arial" panose="020B0604020202020204" pitchFamily="34" charset="0"/>
              <a:buNone/>
              <a:defRPr/>
            </a:pPr>
            <a:r>
              <a:rPr lang="en-US" sz="2800" dirty="0" smtClean="0">
                <a:latin typeface="Comic Sans MS" pitchFamily="66" charset="0"/>
              </a:rPr>
              <a:t>Coaching/Observations/Training</a:t>
            </a:r>
            <a:endParaRPr lang="en-US" sz="2800" dirty="0">
              <a:latin typeface="Comic Sans MS" pitchFamily="66" charset="0"/>
            </a:endParaRPr>
          </a:p>
          <a:p>
            <a:pPr eaLnBrk="1" hangingPunct="1">
              <a:buClr>
                <a:schemeClr val="tx1"/>
              </a:buClr>
              <a:defRPr/>
            </a:pPr>
            <a:r>
              <a:rPr lang="en-US" b="1" dirty="0" smtClean="0">
                <a:latin typeface="Comic Sans MS" pitchFamily="66" charset="0"/>
              </a:rPr>
              <a:t>Pairs </a:t>
            </a:r>
            <a:r>
              <a:rPr lang="en-US" b="1" dirty="0">
                <a:latin typeface="Comic Sans MS" pitchFamily="66" charset="0"/>
              </a:rPr>
              <a:t>will focus on using </a:t>
            </a:r>
            <a:r>
              <a:rPr lang="en-US" b="1" dirty="0" smtClean="0">
                <a:latin typeface="Comic Sans MS" pitchFamily="66" charset="0"/>
              </a:rPr>
              <a:t>“The Big 5”</a:t>
            </a:r>
          </a:p>
          <a:p>
            <a:pPr marL="0" indent="0" eaLnBrk="1" hangingPunct="1">
              <a:lnSpc>
                <a:spcPts val="3500"/>
              </a:lnSpc>
              <a:spcBef>
                <a:spcPts val="0"/>
              </a:spcBef>
              <a:buClr>
                <a:schemeClr val="tx1"/>
              </a:buClr>
              <a:buFont typeface="Arial" panose="020B0604020202020204" pitchFamily="34" charset="0"/>
              <a:buNone/>
              <a:defRPr/>
            </a:pPr>
            <a:r>
              <a:rPr lang="en-US" b="1" dirty="0">
                <a:latin typeface="Comic Sans MS" pitchFamily="66" charset="0"/>
              </a:rPr>
              <a:t> </a:t>
            </a:r>
            <a:r>
              <a:rPr lang="en-US" b="1" dirty="0" smtClean="0">
                <a:latin typeface="Comic Sans MS" pitchFamily="66" charset="0"/>
              </a:rPr>
              <a:t> co-teaching </a:t>
            </a:r>
            <a:r>
              <a:rPr lang="en-US" b="1" dirty="0">
                <a:latin typeface="Comic Sans MS" pitchFamily="66" charset="0"/>
              </a:rPr>
              <a:t>strategies</a:t>
            </a:r>
          </a:p>
          <a:p>
            <a:pPr lvl="1" eaLnBrk="1" hangingPunct="1">
              <a:buClr>
                <a:schemeClr val="tx1"/>
              </a:buClr>
              <a:buFont typeface="Arial" panose="020B0604020202020204" pitchFamily="34" charset="0"/>
              <a:buNone/>
              <a:defRPr/>
            </a:pPr>
            <a:endParaRPr lang="en-US" sz="1200" dirty="0">
              <a:latin typeface="Comic Sans MS" pitchFamily="66"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2" presetClass="entr" presetSubtype="0" fill="hold" nodeType="after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1000"/>
                                        <p:tgtEl>
                                          <p:spTgt spid="3">
                                            <p:txEl>
                                              <p:pRg st="6" end="6"/>
                                            </p:txEl>
                                          </p:spTgt>
                                        </p:tgtEl>
                                      </p:cBhvr>
                                    </p:animEffect>
                                    <p:anim calcmode="lin" valueType="num">
                                      <p:cBhvr>
                                        <p:cTn id="4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Effect transition="in" filter="fade">
                                      <p:cBhvr>
                                        <p:cTn id="51" dur="1000"/>
                                        <p:tgtEl>
                                          <p:spTgt spid="3">
                                            <p:txEl>
                                              <p:pRg st="7" end="7"/>
                                            </p:txEl>
                                          </p:spTgt>
                                        </p:tgtEl>
                                      </p:cBhvr>
                                    </p:animEffect>
                                    <p:anim calcmode="lin" valueType="num">
                                      <p:cBhvr>
                                        <p:cTn id="5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1490" name="Title 1"/>
          <p:cNvSpPr txBox="1">
            <a:spLocks/>
          </p:cNvSpPr>
          <p:nvPr/>
        </p:nvSpPr>
        <p:spPr bwMode="auto">
          <a:xfrm>
            <a:off x="0" y="25400"/>
            <a:ext cx="9144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 typeface="Arial" panose="020B0604020202020204" pitchFamily="34" charset="0"/>
              <a:buNone/>
            </a:pPr>
            <a:r>
              <a:rPr lang="en-US" altLang="en-US" sz="3800" b="1" dirty="0">
                <a:latin typeface="Comic Sans MS" panose="030F0702030302020204" pitchFamily="66" charset="0"/>
              </a:rPr>
              <a:t>Building Your Program</a:t>
            </a:r>
          </a:p>
        </p:txBody>
      </p:sp>
      <p:sp>
        <p:nvSpPr>
          <p:cNvPr id="191491" name="Content Placeholder 2"/>
          <p:cNvSpPr txBox="1">
            <a:spLocks/>
          </p:cNvSpPr>
          <p:nvPr/>
        </p:nvSpPr>
        <p:spPr bwMode="auto">
          <a:xfrm>
            <a:off x="762000" y="1290638"/>
            <a:ext cx="8382000" cy="522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2" eaLnBrk="1" hangingPunct="1"/>
            <a:endParaRPr lang="en-US" altLang="en-US">
              <a:latin typeface="Comic Sans MS" panose="030F0702030302020204" pitchFamily="66" charset="0"/>
            </a:endParaRPr>
          </a:p>
          <a:p>
            <a:pPr lvl="2" eaLnBrk="1" hangingPunct="1"/>
            <a:endParaRPr lang="en-US" altLang="en-US"/>
          </a:p>
        </p:txBody>
      </p:sp>
      <p:sp>
        <p:nvSpPr>
          <p:cNvPr id="2" name="TextBox 1"/>
          <p:cNvSpPr txBox="1"/>
          <p:nvPr/>
        </p:nvSpPr>
        <p:spPr>
          <a:xfrm>
            <a:off x="215900" y="790575"/>
            <a:ext cx="8686800" cy="5602288"/>
          </a:xfrm>
          <a:prstGeom prst="rect">
            <a:avLst/>
          </a:prstGeom>
          <a:noFill/>
        </p:spPr>
        <p:txBody>
          <a:bodyPr>
            <a:spAutoFit/>
          </a:bodyPr>
          <a:lstStyle/>
          <a:p>
            <a:pPr>
              <a:buFont typeface="Arial" pitchFamily="34" charset="0"/>
              <a:buNone/>
              <a:defRPr/>
            </a:pPr>
            <a:r>
              <a:rPr lang="en-US" sz="2800" dirty="0">
                <a:latin typeface="Comic Sans MS" panose="030F0702030302020204" pitchFamily="66" charset="0"/>
              </a:rPr>
              <a:t>   </a:t>
            </a:r>
            <a:r>
              <a:rPr lang="en-US" sz="2800" b="1" dirty="0">
                <a:latin typeface="Comic Sans MS" panose="030F0702030302020204" pitchFamily="66" charset="0"/>
              </a:rPr>
              <a:t>Pairing Considerations – </a:t>
            </a:r>
            <a:endParaRPr lang="en-US" sz="2800" b="1" dirty="0" smtClean="0">
              <a:latin typeface="Comic Sans MS" panose="030F0702030302020204" pitchFamily="66" charset="0"/>
            </a:endParaRPr>
          </a:p>
          <a:p>
            <a:pPr>
              <a:buFont typeface="Arial" pitchFamily="34" charset="0"/>
              <a:buNone/>
              <a:defRPr/>
            </a:pPr>
            <a:endParaRPr lang="en-US" sz="1000" b="1" dirty="0">
              <a:latin typeface="Comic Sans MS" panose="030F0702030302020204" pitchFamily="66" charset="0"/>
            </a:endParaRPr>
          </a:p>
          <a:p>
            <a:pPr marL="1028700" lvl="2" indent="-457200">
              <a:spcBef>
                <a:spcPts val="0"/>
              </a:spcBef>
              <a:buClr>
                <a:srgbClr val="92D050"/>
              </a:buClr>
              <a:buSzPct val="106000"/>
              <a:buFont typeface="Wingdings" panose="05000000000000000000" pitchFamily="2" charset="2"/>
              <a:buChar char="ü"/>
              <a:defRPr/>
            </a:pPr>
            <a:r>
              <a:rPr lang="en-US" sz="2800" spc="-30" dirty="0">
                <a:latin typeface="Comic Sans MS" panose="030F0702030302020204" pitchFamily="66" charset="0"/>
              </a:rPr>
              <a:t>Do we know what is expected of us? </a:t>
            </a:r>
            <a:r>
              <a:rPr lang="en-US" sz="2400" spc="-30" dirty="0">
                <a:latin typeface="Comic Sans MS" panose="030F0702030302020204" pitchFamily="66" charset="0"/>
              </a:rPr>
              <a:t>(partners)</a:t>
            </a:r>
            <a:endParaRPr lang="en-US" sz="900" spc="-30" dirty="0">
              <a:latin typeface="Comic Sans MS" panose="030F0702030302020204" pitchFamily="66" charset="0"/>
            </a:endParaRPr>
          </a:p>
          <a:p>
            <a:pPr marL="742950" lvl="2" indent="-171450">
              <a:spcBef>
                <a:spcPts val="0"/>
              </a:spcBef>
              <a:buClr>
                <a:srgbClr val="92D050"/>
              </a:buClr>
              <a:buSzPct val="106000"/>
              <a:buFont typeface="Wingdings" panose="05000000000000000000" pitchFamily="2" charset="2"/>
              <a:buChar char="ü"/>
              <a:defRPr/>
            </a:pPr>
            <a:endParaRPr lang="en-US" sz="1000" spc="-30" dirty="0">
              <a:latin typeface="Comic Sans MS" panose="030F0702030302020204" pitchFamily="66" charset="0"/>
            </a:endParaRPr>
          </a:p>
          <a:p>
            <a:pPr marL="1028700" lvl="2" indent="-457200">
              <a:spcBef>
                <a:spcPts val="0"/>
              </a:spcBef>
              <a:buClr>
                <a:srgbClr val="92D050"/>
              </a:buClr>
              <a:buSzPct val="106000"/>
              <a:buFont typeface="Wingdings" panose="05000000000000000000" pitchFamily="2" charset="2"/>
              <a:buChar char="ü"/>
              <a:defRPr/>
            </a:pPr>
            <a:r>
              <a:rPr lang="en-US" sz="2800" spc="-30" dirty="0">
                <a:latin typeface="Comic Sans MS" panose="030F0702030302020204" pitchFamily="66" charset="0"/>
              </a:rPr>
              <a:t>What are the expectations for Co-Teaching </a:t>
            </a:r>
          </a:p>
          <a:p>
            <a:pPr marL="571500" lvl="2">
              <a:spcBef>
                <a:spcPts val="0"/>
              </a:spcBef>
              <a:buClr>
                <a:srgbClr val="92D050"/>
              </a:buClr>
              <a:buSzPct val="106000"/>
              <a:defRPr/>
            </a:pPr>
            <a:r>
              <a:rPr lang="en-US" sz="2800" spc="-30" dirty="0">
                <a:latin typeface="Comic Sans MS" panose="030F0702030302020204" pitchFamily="66" charset="0"/>
              </a:rPr>
              <a:t>     Training</a:t>
            </a:r>
            <a:endParaRPr lang="en-US" sz="1000" spc="-30" dirty="0">
              <a:latin typeface="Comic Sans MS" panose="030F0702030302020204" pitchFamily="66" charset="0"/>
            </a:endParaRPr>
          </a:p>
          <a:p>
            <a:pPr marL="742950" lvl="2" indent="-171450">
              <a:spcBef>
                <a:spcPts val="0"/>
              </a:spcBef>
              <a:buClr>
                <a:srgbClr val="92D050"/>
              </a:buClr>
              <a:buSzPct val="106000"/>
              <a:buFont typeface="Wingdings" panose="05000000000000000000" pitchFamily="2" charset="2"/>
              <a:buChar char="ü"/>
              <a:defRPr/>
            </a:pPr>
            <a:endParaRPr lang="en-US" sz="1000" spc="-30" dirty="0">
              <a:latin typeface="Comic Sans MS" panose="030F0702030302020204" pitchFamily="66" charset="0"/>
            </a:endParaRPr>
          </a:p>
          <a:p>
            <a:pPr marL="1028700" lvl="2" indent="-457200">
              <a:spcBef>
                <a:spcPts val="0"/>
              </a:spcBef>
              <a:buClr>
                <a:srgbClr val="92D050"/>
              </a:buClr>
              <a:buSzPct val="106000"/>
              <a:buFont typeface="Wingdings" panose="05000000000000000000" pitchFamily="2" charset="2"/>
              <a:buChar char="ü"/>
              <a:defRPr/>
            </a:pPr>
            <a:r>
              <a:rPr lang="en-US" sz="2800" spc="-30" dirty="0">
                <a:latin typeface="Comic Sans MS" panose="030F0702030302020204" pitchFamily="66" charset="0"/>
              </a:rPr>
              <a:t>What are the ongoing Planning, Instructional, </a:t>
            </a:r>
          </a:p>
          <a:p>
            <a:pPr marL="571500" lvl="2">
              <a:spcBef>
                <a:spcPts val="0"/>
              </a:spcBef>
              <a:buClr>
                <a:srgbClr val="92D050"/>
              </a:buClr>
              <a:buSzPct val="106000"/>
              <a:defRPr/>
            </a:pPr>
            <a:r>
              <a:rPr lang="en-US" sz="2800" spc="-30" dirty="0">
                <a:latin typeface="Comic Sans MS" panose="030F0702030302020204" pitchFamily="66" charset="0"/>
              </a:rPr>
              <a:t>     and Assessment Expectations?</a:t>
            </a:r>
          </a:p>
          <a:p>
            <a:pPr marL="742950" lvl="2" indent="-171450">
              <a:spcBef>
                <a:spcPts val="0"/>
              </a:spcBef>
              <a:buClr>
                <a:srgbClr val="92D050"/>
              </a:buClr>
              <a:buSzPct val="106000"/>
              <a:buFont typeface="Wingdings" panose="05000000000000000000" pitchFamily="2" charset="2"/>
              <a:buChar char="ü"/>
              <a:defRPr/>
            </a:pPr>
            <a:endParaRPr lang="en-US" sz="1000" spc="-30" dirty="0">
              <a:latin typeface="Comic Sans MS" panose="030F0702030302020204" pitchFamily="66" charset="0"/>
            </a:endParaRPr>
          </a:p>
          <a:p>
            <a:pPr marL="1028700" lvl="2" indent="-457200">
              <a:spcBef>
                <a:spcPts val="0"/>
              </a:spcBef>
              <a:buClr>
                <a:srgbClr val="92D050"/>
              </a:buClr>
              <a:buSzPct val="106000"/>
              <a:buFont typeface="Wingdings" panose="05000000000000000000" pitchFamily="2" charset="2"/>
              <a:buChar char="ü"/>
              <a:defRPr/>
            </a:pPr>
            <a:r>
              <a:rPr lang="en-US" sz="2800" spc="-30" dirty="0">
                <a:latin typeface="Comic Sans MS" panose="030F0702030302020204" pitchFamily="66" charset="0"/>
              </a:rPr>
              <a:t>Do we have a Positive Attitude? Do we want</a:t>
            </a:r>
          </a:p>
          <a:p>
            <a:pPr marL="571500" lvl="2">
              <a:spcBef>
                <a:spcPts val="0"/>
              </a:spcBef>
              <a:buClr>
                <a:srgbClr val="92D050"/>
              </a:buClr>
              <a:buSzPct val="106000"/>
              <a:defRPr/>
            </a:pPr>
            <a:r>
              <a:rPr lang="en-US" sz="2800" spc="-30" dirty="0">
                <a:latin typeface="Comic Sans MS" panose="030F0702030302020204" pitchFamily="66" charset="0"/>
              </a:rPr>
              <a:t>     to Co-Teach?</a:t>
            </a:r>
          </a:p>
          <a:p>
            <a:pPr marL="742950" lvl="2" indent="-171450">
              <a:spcBef>
                <a:spcPts val="0"/>
              </a:spcBef>
              <a:buClr>
                <a:srgbClr val="92D050"/>
              </a:buClr>
              <a:buSzPct val="106000"/>
              <a:buFont typeface="Wingdings" panose="05000000000000000000" pitchFamily="2" charset="2"/>
              <a:buChar char="ü"/>
              <a:defRPr/>
            </a:pPr>
            <a:endParaRPr lang="en-US" sz="1000" spc="-30" dirty="0">
              <a:latin typeface="Comic Sans MS" panose="030F0702030302020204" pitchFamily="66" charset="0"/>
            </a:endParaRPr>
          </a:p>
          <a:p>
            <a:pPr marL="1028700" lvl="2" indent="-457200">
              <a:spcBef>
                <a:spcPts val="0"/>
              </a:spcBef>
              <a:buClr>
                <a:srgbClr val="92D050"/>
              </a:buClr>
              <a:buSzPct val="106000"/>
              <a:buFont typeface="Wingdings" panose="05000000000000000000" pitchFamily="2" charset="2"/>
              <a:buChar char="ü"/>
              <a:defRPr/>
            </a:pPr>
            <a:r>
              <a:rPr lang="en-US" sz="2800" spc="-30" dirty="0">
                <a:latin typeface="Comic Sans MS" panose="030F0702030302020204" pitchFamily="66" charset="0"/>
              </a:rPr>
              <a:t>Are we willing to learn new concepts?</a:t>
            </a:r>
          </a:p>
          <a:p>
            <a:pPr marL="571500" lvl="2">
              <a:spcBef>
                <a:spcPts val="0"/>
              </a:spcBef>
              <a:buClr>
                <a:srgbClr val="92D050"/>
              </a:buClr>
              <a:buSzPct val="106000"/>
              <a:defRPr/>
            </a:pPr>
            <a:r>
              <a:rPr lang="en-US" sz="2800" spc="-30" dirty="0">
                <a:latin typeface="Comic Sans MS" panose="030F0702030302020204" pitchFamily="66" charset="0"/>
              </a:rPr>
              <a:t>    </a:t>
            </a:r>
            <a:r>
              <a:rPr lang="en-US" sz="2400" spc="-30" dirty="0">
                <a:latin typeface="Comic Sans MS" panose="030F0702030302020204" pitchFamily="66" charset="0"/>
              </a:rPr>
              <a:t>(Content and IEPs)</a:t>
            </a:r>
            <a:endParaRPr lang="en-US" sz="2800" spc="-30" dirty="0">
              <a:latin typeface="Comic Sans MS" panose="030F0702030302020204" pitchFamily="66" charset="0"/>
            </a:endParaRPr>
          </a:p>
          <a:p>
            <a:pPr>
              <a:defRPr/>
            </a:pPr>
            <a:endParaRPr lang="en-US" sz="2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3400" y="990600"/>
            <a:ext cx="8458200" cy="5355312"/>
          </a:xfrm>
          <a:prstGeom prst="rect">
            <a:avLst/>
          </a:prstGeom>
          <a:noFill/>
        </p:spPr>
        <p:txBody>
          <a:bodyPr>
            <a:spAutoFit/>
          </a:bodyPr>
          <a:lstStyle/>
          <a:p>
            <a:pPr>
              <a:buFont typeface="Arial" pitchFamily="34" charset="0"/>
              <a:buNone/>
              <a:defRPr/>
            </a:pPr>
            <a:r>
              <a:rPr lang="en-US" sz="2800" b="1" dirty="0">
                <a:latin typeface="Comic Sans MS" panose="030F0702030302020204" pitchFamily="66" charset="0"/>
              </a:rPr>
              <a:t>Scheduling/Planning Considerations </a:t>
            </a:r>
            <a:endParaRPr lang="en-US" b="1" dirty="0">
              <a:latin typeface="Comic Sans MS" panose="030F0702030302020204" pitchFamily="66" charset="0"/>
            </a:endParaRPr>
          </a:p>
          <a:p>
            <a:pPr marL="228600" lvl="2">
              <a:spcBef>
                <a:spcPts val="0"/>
              </a:spcBef>
              <a:buClr>
                <a:srgbClr val="7342CE"/>
              </a:buClr>
              <a:buSzPct val="106000"/>
              <a:defRPr/>
            </a:pPr>
            <a:endParaRPr lang="en-US" sz="2400" dirty="0" smtClean="0">
              <a:latin typeface="Comic Sans MS" panose="030F0702030302020204" pitchFamily="66" charset="0"/>
            </a:endParaRPr>
          </a:p>
          <a:p>
            <a:pPr marL="228600" lvl="2">
              <a:spcBef>
                <a:spcPts val="0"/>
              </a:spcBef>
              <a:buClr>
                <a:srgbClr val="7342CE"/>
              </a:buClr>
              <a:buSzPct val="106000"/>
              <a:defRPr/>
            </a:pPr>
            <a:r>
              <a:rPr lang="en-US" sz="2400" dirty="0" smtClean="0">
                <a:latin typeface="Comic Sans MS" panose="030F0702030302020204" pitchFamily="66" charset="0"/>
              </a:rPr>
              <a:t>How </a:t>
            </a:r>
            <a:r>
              <a:rPr lang="en-US" sz="2400" dirty="0">
                <a:latin typeface="Comic Sans MS" panose="030F0702030302020204" pitchFamily="66" charset="0"/>
              </a:rPr>
              <a:t>many Co-Teachers can 1 person Co-Teach with in one day? What is realistic?</a:t>
            </a:r>
          </a:p>
          <a:p>
            <a:pPr marL="228600" lvl="2">
              <a:spcBef>
                <a:spcPts val="0"/>
              </a:spcBef>
              <a:buClr>
                <a:srgbClr val="7342CE"/>
              </a:buClr>
              <a:buSzPct val="106000"/>
              <a:defRPr/>
            </a:pPr>
            <a:endParaRPr lang="en-US" sz="900" dirty="0">
              <a:latin typeface="Comic Sans MS" panose="030F0702030302020204" pitchFamily="66" charset="0"/>
            </a:endParaRPr>
          </a:p>
          <a:p>
            <a:pPr marL="228600" lvl="2">
              <a:spcBef>
                <a:spcPts val="0"/>
              </a:spcBef>
              <a:buClr>
                <a:srgbClr val="7342CE"/>
              </a:buClr>
              <a:buSzPct val="106000"/>
              <a:defRPr/>
            </a:pPr>
            <a:r>
              <a:rPr lang="en-US" sz="2400" dirty="0">
                <a:latin typeface="Comic Sans MS" panose="030F0702030302020204" pitchFamily="66" charset="0"/>
              </a:rPr>
              <a:t>Should the interventionist stay with the same co-teacher or move with the students?</a:t>
            </a:r>
          </a:p>
          <a:p>
            <a:pPr marL="228600" lvl="2">
              <a:spcBef>
                <a:spcPts val="0"/>
              </a:spcBef>
              <a:buClr>
                <a:srgbClr val="7342CE"/>
              </a:buClr>
              <a:buSzPct val="106000"/>
              <a:defRPr/>
            </a:pPr>
            <a:endParaRPr lang="en-US" sz="900" dirty="0">
              <a:latin typeface="Comic Sans MS" panose="030F0702030302020204" pitchFamily="66" charset="0"/>
            </a:endParaRPr>
          </a:p>
          <a:p>
            <a:pPr marL="228600" lvl="2">
              <a:spcBef>
                <a:spcPts val="0"/>
              </a:spcBef>
              <a:buClr>
                <a:srgbClr val="7342CE"/>
              </a:buClr>
              <a:buSzPct val="106000"/>
              <a:defRPr/>
            </a:pPr>
            <a:r>
              <a:rPr lang="en-US" sz="2400" dirty="0">
                <a:latin typeface="Comic Sans MS" panose="030F0702030302020204" pitchFamily="66" charset="0"/>
              </a:rPr>
              <a:t>Should we have the interventionist specialize in a specific content area? (Language Arts? Math? Science?)</a:t>
            </a:r>
          </a:p>
          <a:p>
            <a:pPr marL="228600" lvl="2">
              <a:spcBef>
                <a:spcPts val="0"/>
              </a:spcBef>
              <a:buClr>
                <a:srgbClr val="7342CE"/>
              </a:buClr>
              <a:buSzPct val="106000"/>
              <a:defRPr/>
            </a:pPr>
            <a:endParaRPr lang="en-US" sz="900" dirty="0">
              <a:latin typeface="Comic Sans MS" panose="030F0702030302020204" pitchFamily="66" charset="0"/>
            </a:endParaRPr>
          </a:p>
          <a:p>
            <a:pPr marL="228600" lvl="2">
              <a:spcBef>
                <a:spcPts val="0"/>
              </a:spcBef>
              <a:buClr>
                <a:srgbClr val="7342CE"/>
              </a:buClr>
              <a:buSzPct val="106000"/>
              <a:defRPr/>
            </a:pPr>
            <a:r>
              <a:rPr lang="en-US" sz="2400" dirty="0">
                <a:latin typeface="Comic Sans MS" panose="030F0702030302020204" pitchFamily="66" charset="0"/>
              </a:rPr>
              <a:t>When will we set aside time for Co-Planning?</a:t>
            </a:r>
          </a:p>
          <a:p>
            <a:pPr marL="228600" lvl="2">
              <a:spcBef>
                <a:spcPts val="0"/>
              </a:spcBef>
              <a:buClr>
                <a:srgbClr val="7342CE"/>
              </a:buClr>
              <a:buSzPct val="106000"/>
              <a:defRPr/>
            </a:pPr>
            <a:endParaRPr lang="en-US" sz="900" dirty="0">
              <a:latin typeface="Comic Sans MS" panose="030F0702030302020204" pitchFamily="66" charset="0"/>
            </a:endParaRPr>
          </a:p>
          <a:p>
            <a:pPr marL="228600" lvl="2">
              <a:spcBef>
                <a:spcPts val="0"/>
              </a:spcBef>
              <a:buClr>
                <a:srgbClr val="7342CE"/>
              </a:buClr>
              <a:buSzPct val="106000"/>
              <a:defRPr/>
            </a:pPr>
            <a:r>
              <a:rPr lang="en-US" sz="2400" dirty="0">
                <a:latin typeface="Comic Sans MS" panose="030F0702030302020204" pitchFamily="66" charset="0"/>
              </a:rPr>
              <a:t>When will we set aside time for discussions on specific student data?</a:t>
            </a:r>
          </a:p>
          <a:p>
            <a:pPr marL="822960">
              <a:spcBef>
                <a:spcPts val="1200"/>
              </a:spcBef>
              <a:defRPr/>
            </a:pPr>
            <a:endParaRPr lang="en-US" sz="2800" dirty="0"/>
          </a:p>
        </p:txBody>
      </p:sp>
      <p:sp>
        <p:nvSpPr>
          <p:cNvPr id="192515" name="Title 1"/>
          <p:cNvSpPr txBox="1">
            <a:spLocks/>
          </p:cNvSpPr>
          <p:nvPr/>
        </p:nvSpPr>
        <p:spPr bwMode="auto">
          <a:xfrm>
            <a:off x="0" y="25400"/>
            <a:ext cx="9144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 typeface="Arial" panose="020B0604020202020204" pitchFamily="34" charset="0"/>
              <a:buNone/>
            </a:pPr>
            <a:r>
              <a:rPr lang="en-US" altLang="en-US" sz="3800" b="1" dirty="0">
                <a:latin typeface="Comic Sans MS" panose="030F0702030302020204" pitchFamily="66" charset="0"/>
              </a:rPr>
              <a:t>Building Your Program</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0" y="914400"/>
            <a:ext cx="8610600" cy="5213350"/>
          </a:xfrm>
          <a:prstGeom prst="rect">
            <a:avLst/>
          </a:prstGeom>
        </p:spPr>
        <p:txBody>
          <a:bodyPr>
            <a:normAutofit fontScale="92500"/>
          </a:bodyPr>
          <a:lst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itchFamily="34" charset="0"/>
              <a:buNone/>
              <a:defRPr/>
            </a:pPr>
            <a:r>
              <a:rPr lang="en-US" sz="3500" b="1" dirty="0" smtClean="0">
                <a:latin typeface="Comic Sans MS" panose="030F0702030302020204" pitchFamily="66" charset="0"/>
              </a:rPr>
              <a:t>  Classroom Configuration Considerations</a:t>
            </a:r>
          </a:p>
          <a:p>
            <a:pPr marL="0" indent="0" algn="ctr">
              <a:buFont typeface="Arial" pitchFamily="34" charset="0"/>
              <a:buNone/>
              <a:defRPr/>
            </a:pPr>
            <a:endParaRPr lang="en-US" sz="900" b="1" dirty="0" smtClean="0">
              <a:latin typeface="Comic Sans MS" panose="030F0702030302020204" pitchFamily="66" charset="0"/>
            </a:endParaRPr>
          </a:p>
          <a:p>
            <a:pPr marL="292100" lvl="1" indent="0">
              <a:buFont typeface="Arial" pitchFamily="34" charset="0"/>
              <a:buNone/>
              <a:defRPr/>
            </a:pPr>
            <a:endParaRPr lang="en-US" sz="1200" dirty="0" smtClean="0">
              <a:latin typeface="Comic Sans MS" panose="030F0702030302020204" pitchFamily="66" charset="0"/>
            </a:endParaRPr>
          </a:p>
          <a:p>
            <a:pPr marL="1031875" lvl="2" indent="-457200">
              <a:lnSpc>
                <a:spcPct val="110000"/>
              </a:lnSpc>
              <a:spcBef>
                <a:spcPts val="1200"/>
              </a:spcBef>
              <a:buClr>
                <a:srgbClr val="B5E61D"/>
              </a:buClr>
              <a:buSzPct val="106000"/>
              <a:buFont typeface="Wingdings" panose="05000000000000000000" pitchFamily="2" charset="2"/>
              <a:buChar char="ü"/>
              <a:defRPr/>
            </a:pPr>
            <a:r>
              <a:rPr lang="en-US" sz="2800" dirty="0" smtClean="0">
                <a:latin typeface="Comic Sans MS" panose="030F0702030302020204" pitchFamily="66" charset="0"/>
              </a:rPr>
              <a:t>What is the make up of your classroom?</a:t>
            </a:r>
          </a:p>
          <a:p>
            <a:pPr marL="1031875" lvl="2" indent="-457200">
              <a:lnSpc>
                <a:spcPct val="110000"/>
              </a:lnSpc>
              <a:spcBef>
                <a:spcPts val="1200"/>
              </a:spcBef>
              <a:buClr>
                <a:srgbClr val="B5E61D"/>
              </a:buClr>
              <a:buSzPct val="106000"/>
              <a:buFont typeface="Wingdings" panose="05000000000000000000" pitchFamily="2" charset="2"/>
              <a:buChar char="ü"/>
              <a:defRPr/>
            </a:pPr>
            <a:r>
              <a:rPr lang="en-US" sz="2800" dirty="0" smtClean="0">
                <a:latin typeface="Comic Sans MS" panose="030F0702030302020204" pitchFamily="66" charset="0"/>
              </a:rPr>
              <a:t>What percentage of high needs students will be in a classroom?</a:t>
            </a:r>
          </a:p>
          <a:p>
            <a:pPr marL="1031875" lvl="2" indent="-457200">
              <a:lnSpc>
                <a:spcPct val="110000"/>
              </a:lnSpc>
              <a:spcBef>
                <a:spcPts val="1200"/>
              </a:spcBef>
              <a:buClr>
                <a:srgbClr val="B5E61D"/>
              </a:buClr>
              <a:buSzPct val="106000"/>
              <a:buFont typeface="Wingdings" panose="05000000000000000000" pitchFamily="2" charset="2"/>
              <a:buChar char="ü"/>
              <a:defRPr/>
            </a:pPr>
            <a:r>
              <a:rPr lang="en-US" sz="2800" dirty="0" smtClean="0">
                <a:latin typeface="Comic Sans MS" panose="030F0702030302020204" pitchFamily="66" charset="0"/>
              </a:rPr>
              <a:t>Do we have smaller class sizes to really make a difference?</a:t>
            </a:r>
          </a:p>
          <a:p>
            <a:pPr marL="1031875" lvl="2" indent="-457200">
              <a:lnSpc>
                <a:spcPct val="110000"/>
              </a:lnSpc>
              <a:spcBef>
                <a:spcPts val="1200"/>
              </a:spcBef>
              <a:buClr>
                <a:srgbClr val="B5E61D"/>
              </a:buClr>
              <a:buSzPct val="106000"/>
              <a:buFont typeface="Wingdings" panose="05000000000000000000" pitchFamily="2" charset="2"/>
              <a:buChar char="ü"/>
              <a:defRPr/>
            </a:pPr>
            <a:r>
              <a:rPr lang="en-US" sz="2800" dirty="0" smtClean="0">
                <a:latin typeface="Comic Sans MS" panose="030F0702030302020204" pitchFamily="66" charset="0"/>
              </a:rPr>
              <a:t>Do we have children who when put together in the same room will create a problem for the whole class?</a:t>
            </a:r>
          </a:p>
          <a:p>
            <a:pPr lvl="2">
              <a:buClr>
                <a:srgbClr val="B5E61D"/>
              </a:buClr>
              <a:buFont typeface="Wingdings" panose="05000000000000000000" pitchFamily="2" charset="2"/>
              <a:buChar char="þ"/>
              <a:defRPr/>
            </a:pPr>
            <a:endParaRPr lang="en-US" sz="3000" dirty="0" smtClean="0">
              <a:solidFill>
                <a:srgbClr val="7342CE"/>
              </a:solidFill>
            </a:endParaRPr>
          </a:p>
          <a:p>
            <a:pPr marL="0" indent="0">
              <a:buFont typeface="Arial" pitchFamily="34" charset="0"/>
              <a:buNone/>
              <a:defRPr/>
            </a:pPr>
            <a:endParaRPr lang="en-US" dirty="0"/>
          </a:p>
        </p:txBody>
      </p:sp>
      <p:sp>
        <p:nvSpPr>
          <p:cNvPr id="193539" name="Title 1"/>
          <p:cNvSpPr txBox="1">
            <a:spLocks/>
          </p:cNvSpPr>
          <p:nvPr/>
        </p:nvSpPr>
        <p:spPr bwMode="auto">
          <a:xfrm>
            <a:off x="0" y="25400"/>
            <a:ext cx="9144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 typeface="Arial" panose="020B0604020202020204" pitchFamily="34" charset="0"/>
              <a:buNone/>
            </a:pPr>
            <a:r>
              <a:rPr lang="en-US" altLang="en-US" sz="3800" b="1" dirty="0">
                <a:latin typeface="Comic Sans MS" panose="030F0702030302020204" pitchFamily="66" charset="0"/>
              </a:rPr>
              <a:t>Building Your Program</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62" name="Title 1"/>
          <p:cNvSpPr txBox="1">
            <a:spLocks/>
          </p:cNvSpPr>
          <p:nvPr/>
        </p:nvSpPr>
        <p:spPr bwMode="auto">
          <a:xfrm>
            <a:off x="381000" y="0"/>
            <a:ext cx="84328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000" b="1" dirty="0">
                <a:latin typeface="Comic Sans MS" panose="030F0702030302020204" pitchFamily="66" charset="0"/>
              </a:rPr>
              <a:t>Building Your Program</a:t>
            </a:r>
          </a:p>
        </p:txBody>
      </p:sp>
      <p:sp>
        <p:nvSpPr>
          <p:cNvPr id="3" name="Content Placeholder 2"/>
          <p:cNvSpPr txBox="1">
            <a:spLocks/>
          </p:cNvSpPr>
          <p:nvPr/>
        </p:nvSpPr>
        <p:spPr>
          <a:xfrm>
            <a:off x="228600" y="1295400"/>
            <a:ext cx="10821988" cy="5213350"/>
          </a:xfrm>
          <a:prstGeom prst="rect">
            <a:avLst/>
          </a:prstGeom>
        </p:spPr>
        <p:txBody>
          <a:bodyPr>
            <a:normAutofit/>
          </a:bodyPr>
          <a:lst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itchFamily="34" charset="0"/>
              <a:buNone/>
              <a:defRPr/>
            </a:pPr>
            <a:r>
              <a:rPr lang="en-US" sz="3600" dirty="0" smtClean="0">
                <a:latin typeface="Comic Sans MS" panose="030F0702030302020204" pitchFamily="66" charset="0"/>
              </a:rPr>
              <a:t>   Communication</a:t>
            </a:r>
            <a:endParaRPr lang="en-US" sz="1800" b="1" spc="-50" dirty="0" smtClean="0">
              <a:latin typeface="Comic Sans MS" panose="030F0702030302020204" pitchFamily="66" charset="0"/>
            </a:endParaRPr>
          </a:p>
          <a:p>
            <a:pPr marL="1371600" lvl="2" indent="0">
              <a:lnSpc>
                <a:spcPct val="150000"/>
              </a:lnSpc>
              <a:buClr>
                <a:srgbClr val="7342CE"/>
              </a:buClr>
              <a:buSzPct val="106000"/>
              <a:buFont typeface="Arial" pitchFamily="34" charset="0"/>
              <a:buNone/>
              <a:defRPr/>
            </a:pPr>
            <a:r>
              <a:rPr lang="en-US" sz="3000" dirty="0" smtClean="0">
                <a:latin typeface="Comic Sans MS" panose="030F0702030302020204" pitchFamily="66" charset="0"/>
              </a:rPr>
              <a:t>Leadership Team</a:t>
            </a:r>
          </a:p>
          <a:p>
            <a:pPr marL="1371600" lvl="2" indent="0">
              <a:lnSpc>
                <a:spcPct val="150000"/>
              </a:lnSpc>
              <a:buClr>
                <a:srgbClr val="7342CE"/>
              </a:buClr>
              <a:buSzPct val="106000"/>
              <a:buFont typeface="Arial" pitchFamily="34" charset="0"/>
              <a:buNone/>
              <a:defRPr/>
            </a:pPr>
            <a:r>
              <a:rPr lang="en-US" sz="3000" dirty="0" smtClean="0">
                <a:latin typeface="Comic Sans MS" panose="030F0702030302020204" pitchFamily="66" charset="0"/>
              </a:rPr>
              <a:t>Advisory Group</a:t>
            </a:r>
          </a:p>
          <a:p>
            <a:pPr marL="1371600" lvl="2" indent="0">
              <a:lnSpc>
                <a:spcPct val="150000"/>
              </a:lnSpc>
              <a:buClr>
                <a:srgbClr val="7342CE"/>
              </a:buClr>
              <a:buSzPct val="106000"/>
              <a:buFont typeface="Arial" pitchFamily="34" charset="0"/>
              <a:buNone/>
              <a:defRPr/>
            </a:pPr>
            <a:r>
              <a:rPr lang="en-US" sz="3000" dirty="0" smtClean="0">
                <a:latin typeface="Comic Sans MS" panose="030F0702030302020204" pitchFamily="66" charset="0"/>
              </a:rPr>
              <a:t>Resources</a:t>
            </a:r>
          </a:p>
          <a:p>
            <a:pPr marL="457200" lvl="2" indent="0">
              <a:lnSpc>
                <a:spcPct val="150000"/>
              </a:lnSpc>
              <a:buClr>
                <a:srgbClr val="7342CE"/>
              </a:buClr>
              <a:buSzPct val="106000"/>
              <a:buFont typeface="Arial" pitchFamily="34" charset="0"/>
              <a:buNone/>
              <a:defRPr/>
            </a:pPr>
            <a:r>
              <a:rPr lang="en-US" sz="3000" dirty="0" smtClean="0">
                <a:latin typeface="Comic Sans MS" panose="030F0702030302020204" pitchFamily="66" charset="0"/>
              </a:rPr>
              <a:t>Communication Map…</a:t>
            </a:r>
          </a:p>
          <a:p>
            <a:pPr>
              <a:buSzPct val="106000"/>
              <a:buFont typeface="Wingdings" panose="05000000000000000000" pitchFamily="2" charset="2"/>
              <a:buChar char="þ"/>
              <a:defRPr/>
            </a:pPr>
            <a:endParaRPr lang="en-US" dirty="0"/>
          </a:p>
        </p:txBody>
      </p:sp>
      <p:sp>
        <p:nvSpPr>
          <p:cNvPr id="194564" name="TextBox 3"/>
          <p:cNvSpPr txBox="1">
            <a:spLocks noChangeArrowheads="1"/>
          </p:cNvSpPr>
          <p:nvPr/>
        </p:nvSpPr>
        <p:spPr bwMode="auto">
          <a:xfrm>
            <a:off x="-2171700" y="297180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a:t>Activity specifics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0" name="Picture 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0167" y="619542"/>
            <a:ext cx="3236955" cy="2961858"/>
          </a:xfrm>
          <a:prstGeom prst="rect">
            <a:avLst/>
          </a:prstGeom>
          <a:ln w="88900" cap="sq" cmpd="thickThin">
            <a:solidFill>
              <a:srgbClr val="00B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2102" name="Picture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3245" y="602326"/>
            <a:ext cx="3236955" cy="2979074"/>
          </a:xfrm>
          <a:prstGeom prst="rect">
            <a:avLst/>
          </a:prstGeom>
          <a:ln w="88900" cap="sq" cmpd="thickThin">
            <a:solidFill>
              <a:srgbClr val="0070C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82" name="TextBox 81"/>
          <p:cNvSpPr txBox="1">
            <a:spLocks noChangeArrowheads="1"/>
          </p:cNvSpPr>
          <p:nvPr/>
        </p:nvSpPr>
        <p:spPr bwMode="auto">
          <a:xfrm>
            <a:off x="2200275" y="609600"/>
            <a:ext cx="3146425" cy="2940050"/>
          </a:xfrm>
          <a:prstGeom prst="rect">
            <a:avLst/>
          </a:prstGeom>
          <a:solidFill>
            <a:schemeClr val="bg1"/>
          </a:solidFill>
          <a:ln w="38100">
            <a:solidFill>
              <a:srgbClr val="0070C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800" b="1" dirty="0">
              <a:solidFill>
                <a:srgbClr val="0000FF"/>
              </a:solidFill>
              <a:latin typeface="Comic Sans MS" panose="030F0702030302020204" pitchFamily="66" charset="0"/>
            </a:endParaRPr>
          </a:p>
          <a:p>
            <a:pPr algn="ctr">
              <a:spcBef>
                <a:spcPct val="0"/>
              </a:spcBef>
              <a:buFontTx/>
              <a:buNone/>
            </a:pPr>
            <a:endParaRPr lang="en-US" altLang="en-US" sz="300" b="1" dirty="0">
              <a:solidFill>
                <a:srgbClr val="0000FF"/>
              </a:solidFill>
              <a:latin typeface="Comic Sans MS" panose="030F0702030302020204" pitchFamily="66" charset="0"/>
            </a:endParaRPr>
          </a:p>
          <a:p>
            <a:pPr algn="ctr">
              <a:spcBef>
                <a:spcPct val="0"/>
              </a:spcBef>
              <a:buFontTx/>
              <a:buNone/>
            </a:pPr>
            <a:endParaRPr lang="en-US" altLang="en-US" sz="300" b="1" dirty="0">
              <a:solidFill>
                <a:srgbClr val="0000FF"/>
              </a:solidFill>
              <a:latin typeface="Comic Sans MS" panose="030F0702030302020204" pitchFamily="66" charset="0"/>
            </a:endParaRPr>
          </a:p>
          <a:p>
            <a:pPr algn="ctr">
              <a:spcBef>
                <a:spcPct val="0"/>
              </a:spcBef>
              <a:buFontTx/>
              <a:buNone/>
            </a:pPr>
            <a:r>
              <a:rPr lang="en-US" altLang="en-US" b="1" dirty="0">
                <a:latin typeface="Comic Sans MS" panose="030F0702030302020204" pitchFamily="66" charset="0"/>
              </a:rPr>
              <a:t>Silent/ Traditionalist</a:t>
            </a:r>
          </a:p>
          <a:p>
            <a:pPr algn="ctr">
              <a:spcBef>
                <a:spcPct val="0"/>
              </a:spcBef>
              <a:buFontTx/>
              <a:buNone/>
            </a:pPr>
            <a:r>
              <a:rPr lang="en-US" altLang="en-US" b="1" dirty="0">
                <a:latin typeface="Comic Sans MS" panose="030F0702030302020204" pitchFamily="66" charset="0"/>
              </a:rPr>
              <a:t> 1925-1942</a:t>
            </a:r>
          </a:p>
          <a:p>
            <a:pPr algn="ctr">
              <a:spcBef>
                <a:spcPct val="0"/>
              </a:spcBef>
              <a:buFontTx/>
              <a:buNone/>
            </a:pPr>
            <a:endParaRPr lang="en-US" altLang="en-US" sz="800" b="1" dirty="0">
              <a:latin typeface="Comic Sans MS" panose="030F0702030302020204" pitchFamily="66" charset="0"/>
            </a:endParaRPr>
          </a:p>
          <a:p>
            <a:pPr algn="ctr">
              <a:spcBef>
                <a:spcPct val="0"/>
              </a:spcBef>
              <a:buFontTx/>
              <a:buNone/>
            </a:pPr>
            <a:endParaRPr lang="en-US" altLang="en-US" sz="800" b="1" dirty="0">
              <a:latin typeface="Comic Sans MS" panose="030F0702030302020204" pitchFamily="66" charset="0"/>
            </a:endParaRPr>
          </a:p>
          <a:p>
            <a:pPr algn="ctr">
              <a:spcBef>
                <a:spcPct val="0"/>
              </a:spcBef>
              <a:buFontTx/>
              <a:buNone/>
            </a:pPr>
            <a:r>
              <a:rPr lang="en-US" altLang="en-US" sz="2000" b="1" dirty="0">
                <a:latin typeface="Comic Sans MS" panose="030F0702030302020204" pitchFamily="66" charset="0"/>
              </a:rPr>
              <a:t>Today:</a:t>
            </a:r>
          </a:p>
          <a:p>
            <a:pPr algn="ctr">
              <a:spcBef>
                <a:spcPct val="0"/>
              </a:spcBef>
              <a:buFontTx/>
              <a:buNone/>
            </a:pPr>
            <a:r>
              <a:rPr lang="en-US" altLang="en-US" sz="2000" b="1" dirty="0">
                <a:latin typeface="Comic Sans MS" panose="030F0702030302020204" pitchFamily="66" charset="0"/>
              </a:rPr>
              <a:t> 76 or older</a:t>
            </a:r>
          </a:p>
          <a:p>
            <a:pPr algn="ctr">
              <a:spcBef>
                <a:spcPct val="0"/>
              </a:spcBef>
              <a:buFontTx/>
              <a:buNone/>
            </a:pPr>
            <a:endParaRPr lang="en-US" altLang="en-US" sz="1200" b="1" dirty="0">
              <a:latin typeface="Comic Sans MS" panose="030F0702030302020204" pitchFamily="66" charset="0"/>
            </a:endParaRPr>
          </a:p>
          <a:p>
            <a:pPr algn="ctr">
              <a:spcBef>
                <a:spcPct val="0"/>
              </a:spcBef>
              <a:buFontTx/>
              <a:buNone/>
            </a:pPr>
            <a:endParaRPr lang="en-US" altLang="en-US" sz="600" b="1" dirty="0">
              <a:solidFill>
                <a:srgbClr val="0000FF"/>
              </a:solidFill>
              <a:latin typeface="Comic Sans MS" panose="030F0702030302020204" pitchFamily="66" charset="0"/>
            </a:endParaRPr>
          </a:p>
          <a:p>
            <a:pPr algn="ctr">
              <a:spcBef>
                <a:spcPct val="0"/>
              </a:spcBef>
              <a:buFontTx/>
              <a:buNone/>
            </a:pPr>
            <a:endParaRPr lang="en-US" altLang="en-US" sz="100" b="1" dirty="0">
              <a:solidFill>
                <a:srgbClr val="0000FF"/>
              </a:solidFill>
              <a:latin typeface="Comic Sans MS" panose="030F0702030302020204" pitchFamily="66" charset="0"/>
            </a:endParaRPr>
          </a:p>
        </p:txBody>
      </p:sp>
      <p:sp>
        <p:nvSpPr>
          <p:cNvPr id="62" name="TextBox 61"/>
          <p:cNvSpPr txBox="1">
            <a:spLocks noChangeArrowheads="1"/>
          </p:cNvSpPr>
          <p:nvPr/>
        </p:nvSpPr>
        <p:spPr bwMode="auto">
          <a:xfrm>
            <a:off x="5715000" y="627063"/>
            <a:ext cx="3200400" cy="2908300"/>
          </a:xfrm>
          <a:prstGeom prst="rect">
            <a:avLst/>
          </a:prstGeom>
          <a:solidFill>
            <a:schemeClr val="bg1"/>
          </a:solidFill>
          <a:ln w="57150">
            <a:solidFill>
              <a:srgbClr val="00B050"/>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endParaRPr lang="en-US" altLang="en-US" sz="200" b="1">
              <a:solidFill>
                <a:srgbClr val="0000FF"/>
              </a:solidFill>
              <a:latin typeface="Comic Sans MS" panose="030F0702030302020204" pitchFamily="66" charset="0"/>
            </a:endParaRPr>
          </a:p>
          <a:p>
            <a:pPr algn="ctr"/>
            <a:endParaRPr lang="en-US" altLang="en-US" sz="800" b="1">
              <a:solidFill>
                <a:srgbClr val="0000FF"/>
              </a:solidFill>
              <a:latin typeface="Comic Sans MS" panose="030F0702030302020204" pitchFamily="66" charset="0"/>
            </a:endParaRPr>
          </a:p>
          <a:p>
            <a:pPr algn="ctr"/>
            <a:endParaRPr lang="en-US" altLang="en-US" sz="2000" b="1">
              <a:solidFill>
                <a:srgbClr val="0000FF"/>
              </a:solidFill>
              <a:latin typeface="Comic Sans MS" panose="030F0702030302020204" pitchFamily="66" charset="0"/>
            </a:endParaRPr>
          </a:p>
          <a:p>
            <a:pPr algn="ctr"/>
            <a:endParaRPr lang="en-US" altLang="en-US" sz="800" b="1">
              <a:solidFill>
                <a:srgbClr val="0000FF"/>
              </a:solidFill>
              <a:latin typeface="Comic Sans MS" panose="030F0702030302020204" pitchFamily="66" charset="0"/>
            </a:endParaRPr>
          </a:p>
          <a:p>
            <a:pPr algn="ctr"/>
            <a:endParaRPr lang="en-US" altLang="en-US" sz="800" b="1">
              <a:solidFill>
                <a:srgbClr val="0000FF"/>
              </a:solidFill>
              <a:latin typeface="Comic Sans MS" panose="030F0702030302020204" pitchFamily="66" charset="0"/>
            </a:endParaRPr>
          </a:p>
          <a:p>
            <a:pPr algn="ctr"/>
            <a:r>
              <a:rPr lang="en-US" altLang="en-US" sz="3200" b="1">
                <a:latin typeface="Comic Sans MS" panose="030F0702030302020204" pitchFamily="66" charset="0"/>
              </a:rPr>
              <a:t>Baby Boomers</a:t>
            </a:r>
          </a:p>
          <a:p>
            <a:pPr algn="ctr"/>
            <a:r>
              <a:rPr lang="en-US" altLang="en-US" sz="3200" b="1">
                <a:latin typeface="Comic Sans MS" panose="030F0702030302020204" pitchFamily="66" charset="0"/>
              </a:rPr>
              <a:t> 1943-1964</a:t>
            </a:r>
          </a:p>
          <a:p>
            <a:pPr algn="ctr"/>
            <a:endParaRPr lang="en-US" altLang="en-US" sz="1200" b="1">
              <a:latin typeface="Comic Sans MS" panose="030F0702030302020204" pitchFamily="66" charset="0"/>
            </a:endParaRPr>
          </a:p>
          <a:p>
            <a:pPr algn="ctr"/>
            <a:r>
              <a:rPr lang="en-US" altLang="en-US" sz="2000" b="1">
                <a:latin typeface="Comic Sans MS" panose="030F0702030302020204" pitchFamily="66" charset="0"/>
              </a:rPr>
              <a:t>Today:  </a:t>
            </a:r>
          </a:p>
          <a:p>
            <a:pPr algn="ctr"/>
            <a:r>
              <a:rPr lang="en-US" altLang="en-US" sz="2000" b="1">
                <a:latin typeface="Comic Sans MS" panose="030F0702030302020204" pitchFamily="66" charset="0"/>
              </a:rPr>
              <a:t>54 - 75 years old</a:t>
            </a:r>
            <a:endParaRPr lang="en-US" altLang="en-US" sz="20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800" b="1">
              <a:solidFill>
                <a:srgbClr val="0000FF"/>
              </a:solidFill>
              <a:latin typeface="Comic Sans MS" panose="030F0702030302020204" pitchFamily="66" charset="0"/>
            </a:endParaRPr>
          </a:p>
          <a:p>
            <a:pPr algn="ctr"/>
            <a:endParaRPr lang="en-US" altLang="en-US" sz="400" b="1">
              <a:solidFill>
                <a:srgbClr val="0000FF"/>
              </a:solidFill>
              <a:latin typeface="Comic Sans MS" panose="030F0702030302020204" pitchFamily="66" charset="0"/>
            </a:endParaRPr>
          </a:p>
        </p:txBody>
      </p:sp>
      <p:pic>
        <p:nvPicPr>
          <p:cNvPr id="2106" name="Picture 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67" y="3810000"/>
            <a:ext cx="3325633" cy="2945604"/>
          </a:xfrm>
          <a:prstGeom prst="rect">
            <a:avLst/>
          </a:prstGeom>
          <a:ln w="88900" cap="sq" cmpd="thickThin">
            <a:solidFill>
              <a:srgbClr val="FFC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95" name="TextBox 94"/>
          <p:cNvSpPr txBox="1">
            <a:spLocks noChangeArrowheads="1"/>
          </p:cNvSpPr>
          <p:nvPr/>
        </p:nvSpPr>
        <p:spPr bwMode="auto">
          <a:xfrm>
            <a:off x="180975" y="3841750"/>
            <a:ext cx="3324225" cy="2862263"/>
          </a:xfrm>
          <a:prstGeom prst="rect">
            <a:avLst/>
          </a:prstGeom>
          <a:solidFill>
            <a:schemeClr val="bg1"/>
          </a:solidFill>
          <a:ln w="57150">
            <a:solidFill>
              <a:srgbClr val="FFC0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600" b="1">
              <a:solidFill>
                <a:srgbClr val="0000FF"/>
              </a:solidFill>
              <a:latin typeface="Comic Sans MS" panose="030F0702030302020204" pitchFamily="66" charset="0"/>
            </a:endParaRPr>
          </a:p>
          <a:p>
            <a:pPr algn="ctr">
              <a:spcBef>
                <a:spcPct val="0"/>
              </a:spcBef>
              <a:buFontTx/>
              <a:buNone/>
            </a:pPr>
            <a:endParaRPr lang="en-US" altLang="en-US" sz="400" b="1">
              <a:solidFill>
                <a:srgbClr val="0000FF"/>
              </a:solidFill>
              <a:latin typeface="Comic Sans MS" panose="030F0702030302020204" pitchFamily="66" charset="0"/>
            </a:endParaRPr>
          </a:p>
          <a:p>
            <a:pPr algn="ctr">
              <a:spcBef>
                <a:spcPct val="0"/>
              </a:spcBef>
              <a:buFontTx/>
              <a:buNone/>
            </a:pPr>
            <a:endParaRPr lang="en-US" altLang="en-US" sz="1200" b="1">
              <a:latin typeface="Comic Sans MS" panose="030F0702030302020204" pitchFamily="66" charset="0"/>
            </a:endParaRPr>
          </a:p>
          <a:p>
            <a:pPr algn="ctr">
              <a:spcBef>
                <a:spcPct val="0"/>
              </a:spcBef>
              <a:buFontTx/>
              <a:buNone/>
            </a:pPr>
            <a:endParaRPr lang="en-US" altLang="en-US" sz="1200" b="1">
              <a:latin typeface="Comic Sans MS" panose="030F0702030302020204" pitchFamily="66" charset="0"/>
            </a:endParaRPr>
          </a:p>
          <a:p>
            <a:pPr algn="ctr">
              <a:spcBef>
                <a:spcPct val="0"/>
              </a:spcBef>
              <a:buFontTx/>
              <a:buNone/>
            </a:pPr>
            <a:endParaRPr lang="en-US" altLang="en-US" sz="1200" b="1">
              <a:latin typeface="Comic Sans MS" panose="030F0702030302020204" pitchFamily="66" charset="0"/>
            </a:endParaRPr>
          </a:p>
          <a:p>
            <a:pPr algn="ctr">
              <a:spcBef>
                <a:spcPct val="0"/>
              </a:spcBef>
              <a:buFontTx/>
              <a:buNone/>
            </a:pPr>
            <a:r>
              <a:rPr lang="en-US" altLang="en-US" b="1">
                <a:latin typeface="Comic Sans MS" panose="030F0702030302020204" pitchFamily="66" charset="0"/>
              </a:rPr>
              <a:t>Generation X</a:t>
            </a:r>
          </a:p>
          <a:p>
            <a:pPr algn="ctr">
              <a:spcBef>
                <a:spcPct val="0"/>
              </a:spcBef>
              <a:buFontTx/>
              <a:buNone/>
            </a:pPr>
            <a:r>
              <a:rPr lang="en-US" altLang="en-US" b="1">
                <a:latin typeface="Comic Sans MS" panose="030F0702030302020204" pitchFamily="66" charset="0"/>
              </a:rPr>
              <a:t> 1965-1980</a:t>
            </a:r>
          </a:p>
          <a:p>
            <a:pPr algn="ctr">
              <a:spcBef>
                <a:spcPct val="0"/>
              </a:spcBef>
              <a:buFontTx/>
              <a:buNone/>
            </a:pPr>
            <a:endParaRPr lang="en-US" altLang="en-US" sz="500" b="1">
              <a:latin typeface="Comic Sans MS" panose="030F0702030302020204" pitchFamily="66" charset="0"/>
            </a:endParaRPr>
          </a:p>
          <a:p>
            <a:pPr algn="ctr">
              <a:lnSpc>
                <a:spcPts val="2700"/>
              </a:lnSpc>
              <a:spcBef>
                <a:spcPct val="0"/>
              </a:spcBef>
              <a:buFontTx/>
              <a:buNone/>
            </a:pPr>
            <a:r>
              <a:rPr lang="en-US" altLang="en-US" sz="2000" b="1">
                <a:latin typeface="Comic Sans MS" panose="030F0702030302020204" pitchFamily="66" charset="0"/>
              </a:rPr>
              <a:t>Today: </a:t>
            </a:r>
          </a:p>
          <a:p>
            <a:pPr algn="ctr">
              <a:lnSpc>
                <a:spcPts val="2700"/>
              </a:lnSpc>
              <a:spcBef>
                <a:spcPct val="0"/>
              </a:spcBef>
              <a:buFontTx/>
              <a:buNone/>
            </a:pPr>
            <a:r>
              <a:rPr lang="en-US" altLang="en-US" sz="2000" b="1">
                <a:latin typeface="Comic Sans MS" panose="030F0702030302020204" pitchFamily="66" charset="0"/>
              </a:rPr>
              <a:t>38 – 53 years old</a:t>
            </a:r>
          </a:p>
          <a:p>
            <a:pPr algn="ctr">
              <a:spcBef>
                <a:spcPct val="0"/>
              </a:spcBef>
              <a:buFontTx/>
              <a:buNone/>
            </a:pPr>
            <a:endParaRPr lang="en-US" altLang="en-US" sz="2000" b="1">
              <a:solidFill>
                <a:srgbClr val="0000FF"/>
              </a:solidFill>
              <a:latin typeface="Comic Sans MS" panose="030F0702030302020204" pitchFamily="66" charset="0"/>
            </a:endParaRPr>
          </a:p>
        </p:txBody>
      </p:sp>
      <p:pic>
        <p:nvPicPr>
          <p:cNvPr id="2110" name="Picture 6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3800" y="3810000"/>
            <a:ext cx="3224595" cy="2945604"/>
          </a:xfrm>
          <a:prstGeom prst="rect">
            <a:avLst/>
          </a:prstGeom>
          <a:ln w="88900" cap="sq" cmpd="thickThin">
            <a:solidFill>
              <a:srgbClr val="7030A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103" name="TextBox 102"/>
          <p:cNvSpPr txBox="1">
            <a:spLocks noChangeArrowheads="1"/>
          </p:cNvSpPr>
          <p:nvPr/>
        </p:nvSpPr>
        <p:spPr bwMode="auto">
          <a:xfrm>
            <a:off x="3733800" y="3835400"/>
            <a:ext cx="3200400" cy="2870200"/>
          </a:xfrm>
          <a:prstGeom prst="rect">
            <a:avLst/>
          </a:prstGeom>
          <a:solidFill>
            <a:schemeClr val="bg1"/>
          </a:solidFill>
          <a:ln w="57150">
            <a:solidFill>
              <a:srgbClr val="7030A0"/>
            </a:solidFill>
            <a:miter lim="800000"/>
            <a:headEnd/>
            <a:tailEnd/>
          </a:ln>
        </p:spPr>
        <p:txBody>
          <a:bodyPr>
            <a:spAutoFit/>
          </a:bodyPr>
          <a:lstStyle>
            <a:lvl1pPr eaLnBrk="0" hangingPunct="0">
              <a:spcBef>
                <a:spcPct val="20000"/>
              </a:spcBef>
              <a:buFont typeface="Arial" pitchFamily="34" charset="0"/>
              <a:buChar char="•"/>
              <a:defRPr sz="3200">
                <a:solidFill>
                  <a:schemeClr val="tx1"/>
                </a:solidFill>
                <a:latin typeface="Calibri" charset="0"/>
              </a:defRPr>
            </a:lvl1pPr>
            <a:lvl2pPr marL="742950" indent="-285750" eaLnBrk="0" hangingPunct="0">
              <a:spcBef>
                <a:spcPct val="20000"/>
              </a:spcBef>
              <a:buFont typeface="Arial" pitchFamily="34" charset="0"/>
              <a:buChar char="–"/>
              <a:defRPr sz="2800">
                <a:solidFill>
                  <a:schemeClr val="tx1"/>
                </a:solidFill>
                <a:latin typeface="Calibri" charset="0"/>
              </a:defRPr>
            </a:lvl2pPr>
            <a:lvl3pPr marL="1143000" indent="-228600" eaLnBrk="0" hangingPunct="0">
              <a:spcBef>
                <a:spcPct val="20000"/>
              </a:spcBef>
              <a:buFont typeface="Arial" pitchFamily="34" charset="0"/>
              <a:buChar char="•"/>
              <a:defRPr sz="2400">
                <a:solidFill>
                  <a:schemeClr val="tx1"/>
                </a:solidFill>
                <a:latin typeface="Calibri" charset="0"/>
              </a:defRPr>
            </a:lvl3pPr>
            <a:lvl4pPr marL="1600200" indent="-228600" eaLnBrk="0" hangingPunct="0">
              <a:spcBef>
                <a:spcPct val="20000"/>
              </a:spcBef>
              <a:buFont typeface="Arial" pitchFamily="34" charset="0"/>
              <a:buChar char="–"/>
              <a:defRPr sz="2000">
                <a:solidFill>
                  <a:schemeClr val="tx1"/>
                </a:solidFill>
                <a:latin typeface="Calibri" charset="0"/>
              </a:defRPr>
            </a:lvl4pPr>
            <a:lvl5pPr marL="2057400" indent="-228600" eaLnBrk="0" hangingPunct="0">
              <a:spcBef>
                <a:spcPct val="20000"/>
              </a:spcBef>
              <a:buFont typeface="Arial" pitchFamily="34"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charset="0"/>
              </a:defRPr>
            </a:lvl9pPr>
          </a:lstStyle>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r>
              <a:rPr lang="en-US" altLang="en-US" b="1" dirty="0" smtClean="0">
                <a:latin typeface="Comic Sans MS" panose="030F0702030302020204" pitchFamily="66" charset="0"/>
                <a:cs typeface="+mn-cs"/>
              </a:rPr>
              <a:t>Millennials</a:t>
            </a:r>
          </a:p>
          <a:p>
            <a:pPr algn="ctr" eaLnBrk="1" fontAlgn="auto" hangingPunct="1">
              <a:spcBef>
                <a:spcPct val="0"/>
              </a:spcBef>
              <a:spcAft>
                <a:spcPts val="0"/>
              </a:spcAft>
              <a:buFontTx/>
              <a:buNone/>
              <a:defRPr/>
            </a:pPr>
            <a:r>
              <a:rPr lang="en-US" altLang="en-US" b="1" dirty="0" smtClean="0">
                <a:latin typeface="Comic Sans MS" panose="030F0702030302020204" pitchFamily="66" charset="0"/>
                <a:cs typeface="+mn-cs"/>
              </a:rPr>
              <a:t> 1981-1995</a:t>
            </a:r>
          </a:p>
          <a:p>
            <a:pPr algn="ctr" eaLnBrk="1" fontAlgn="auto" hangingPunct="1">
              <a:spcBef>
                <a:spcPct val="0"/>
              </a:spcBef>
              <a:spcAft>
                <a:spcPts val="0"/>
              </a:spcAft>
              <a:buFontTx/>
              <a:buNone/>
              <a:defRPr/>
            </a:pPr>
            <a:endParaRPr lang="en-US" altLang="en-US" sz="800" b="1" dirty="0" smtClean="0">
              <a:latin typeface="Comic Sans MS" panose="030F0702030302020204" pitchFamily="66" charset="0"/>
              <a:cs typeface="+mn-cs"/>
            </a:endParaRPr>
          </a:p>
          <a:p>
            <a:pPr algn="ctr" eaLnBrk="1" fontAlgn="auto" hangingPunct="1">
              <a:spcBef>
                <a:spcPct val="0"/>
              </a:spcBef>
              <a:spcAft>
                <a:spcPts val="0"/>
              </a:spcAft>
              <a:buFontTx/>
              <a:buNone/>
              <a:defRPr/>
            </a:pPr>
            <a:r>
              <a:rPr lang="en-US" altLang="en-US" sz="2000" b="1" dirty="0" smtClean="0">
                <a:latin typeface="Comic Sans MS" panose="030F0702030302020204" pitchFamily="66" charset="0"/>
                <a:cs typeface="+mn-cs"/>
              </a:rPr>
              <a:t>Today:  </a:t>
            </a:r>
          </a:p>
          <a:p>
            <a:pPr algn="ctr" eaLnBrk="1" fontAlgn="auto" hangingPunct="1">
              <a:spcBef>
                <a:spcPct val="0"/>
              </a:spcBef>
              <a:spcAft>
                <a:spcPts val="0"/>
              </a:spcAft>
              <a:buFontTx/>
              <a:buNone/>
              <a:defRPr/>
            </a:pPr>
            <a:r>
              <a:rPr lang="en-US" altLang="en-US" sz="2000" b="1" dirty="0" smtClean="0">
                <a:latin typeface="Comic Sans MS" panose="030F0702030302020204" pitchFamily="66" charset="0"/>
                <a:cs typeface="+mn-cs"/>
              </a:rPr>
              <a:t>18 – 37 years old.</a:t>
            </a:r>
            <a:endParaRPr lang="en-US" altLang="en-US" sz="2000" b="1" dirty="0" smtClean="0">
              <a:solidFill>
                <a:srgbClr val="0000FF"/>
              </a:solidFill>
              <a:latin typeface="Comic Sans MS" panose="030F0702030302020204" pitchFamily="66" charset="0"/>
              <a:cs typeface="+mn-cs"/>
            </a:endParaRPr>
          </a:p>
          <a:p>
            <a:pPr algn="ctr" eaLnBrk="1" fontAlgn="auto" hangingPunct="1">
              <a:spcBef>
                <a:spcPct val="0"/>
              </a:spcBef>
              <a:spcAft>
                <a:spcPts val="0"/>
              </a:spcAft>
              <a:buFontTx/>
              <a:buNone/>
              <a:defRPr/>
            </a:pPr>
            <a:endParaRPr lang="en-US" altLang="en-US" sz="1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1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105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p:txBody>
      </p:sp>
      <p:sp>
        <p:nvSpPr>
          <p:cNvPr id="3" name="Rounded Rectangle 2"/>
          <p:cNvSpPr/>
          <p:nvPr/>
        </p:nvSpPr>
        <p:spPr>
          <a:xfrm>
            <a:off x="152400" y="1119188"/>
            <a:ext cx="1728788" cy="2005012"/>
          </a:xfrm>
          <a:prstGeom prst="roundRect">
            <a:avLst/>
          </a:prstGeom>
          <a:noFill/>
          <a:ln w="76200" cmpd="thickThi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563" name="Rectangle 3"/>
          <p:cNvSpPr>
            <a:spLocks noChangeArrowheads="1"/>
          </p:cNvSpPr>
          <p:nvPr/>
        </p:nvSpPr>
        <p:spPr bwMode="auto">
          <a:xfrm>
            <a:off x="152400" y="1335088"/>
            <a:ext cx="16097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b="1">
                <a:latin typeface="Comic Sans MS" panose="030F0702030302020204" pitchFamily="66" charset="0"/>
              </a:rPr>
              <a:t>GI/Greatest</a:t>
            </a:r>
          </a:p>
          <a:p>
            <a:pPr algn="ctr"/>
            <a:r>
              <a:rPr lang="en-US" altLang="en-US" b="1">
                <a:latin typeface="Comic Sans MS" panose="030F0702030302020204" pitchFamily="66" charset="0"/>
              </a:rPr>
              <a:t> 1900-1924</a:t>
            </a:r>
            <a:endParaRPr lang="en-US" altLang="en-US" sz="800" b="1">
              <a:solidFill>
                <a:srgbClr val="0000FF"/>
              </a:solidFill>
              <a:latin typeface="Comic Sans MS" panose="030F0702030302020204" pitchFamily="66" charset="0"/>
            </a:endParaRPr>
          </a:p>
        </p:txBody>
      </p:sp>
      <p:sp>
        <p:nvSpPr>
          <p:cNvPr id="23564" name="TextBox 2"/>
          <p:cNvSpPr txBox="1">
            <a:spLocks noChangeArrowheads="1"/>
          </p:cNvSpPr>
          <p:nvPr/>
        </p:nvSpPr>
        <p:spPr bwMode="auto">
          <a:xfrm>
            <a:off x="304800" y="2051050"/>
            <a:ext cx="14097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a:latin typeface="Comic Sans MS" panose="030F0702030302020204" pitchFamily="66" charset="0"/>
              </a:rPr>
              <a:t> </a:t>
            </a:r>
            <a:r>
              <a:rPr lang="en-US" altLang="en-US" sz="1600" b="1">
                <a:latin typeface="Comic Sans MS" panose="030F0702030302020204" pitchFamily="66" charset="0"/>
              </a:rPr>
              <a:t>Today:</a:t>
            </a:r>
          </a:p>
          <a:p>
            <a:pPr algn="ctr">
              <a:spcBef>
                <a:spcPct val="0"/>
              </a:spcBef>
              <a:buFontTx/>
              <a:buNone/>
            </a:pPr>
            <a:r>
              <a:rPr lang="en-US" altLang="en-US" sz="1600" b="1">
                <a:latin typeface="Comic Sans MS" panose="030F0702030302020204" pitchFamily="66" charset="0"/>
              </a:rPr>
              <a:t> 90 or older</a:t>
            </a:r>
            <a:endParaRPr lang="en-US" altLang="en-US" sz="1600" b="1"/>
          </a:p>
        </p:txBody>
      </p:sp>
      <p:sp>
        <p:nvSpPr>
          <p:cNvPr id="19" name="Rounded Rectangle 18"/>
          <p:cNvSpPr/>
          <p:nvPr/>
        </p:nvSpPr>
        <p:spPr>
          <a:xfrm>
            <a:off x="7175500" y="3797300"/>
            <a:ext cx="1728788" cy="1384300"/>
          </a:xfrm>
          <a:prstGeom prst="roundRect">
            <a:avLst/>
          </a:prstGeom>
          <a:noFill/>
          <a:ln w="76200" cmpd="thickThi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566" name="Rectangle 19"/>
          <p:cNvSpPr>
            <a:spLocks noChangeArrowheads="1"/>
          </p:cNvSpPr>
          <p:nvPr/>
        </p:nvSpPr>
        <p:spPr bwMode="auto">
          <a:xfrm>
            <a:off x="7069138" y="3841750"/>
            <a:ext cx="19415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b="1">
                <a:latin typeface="Comic Sans MS" panose="030F0702030302020204" pitchFamily="66" charset="0"/>
              </a:rPr>
              <a:t>Generation Z</a:t>
            </a:r>
          </a:p>
          <a:p>
            <a:pPr algn="ctr"/>
            <a:r>
              <a:rPr lang="en-US" altLang="en-US" b="1">
                <a:latin typeface="Comic Sans MS" panose="030F0702030302020204" pitchFamily="66" charset="0"/>
              </a:rPr>
              <a:t> 1996- 2010</a:t>
            </a:r>
            <a:endParaRPr lang="en-US" altLang="en-US" sz="800" b="1">
              <a:solidFill>
                <a:srgbClr val="0000FF"/>
              </a:solidFill>
              <a:latin typeface="Comic Sans MS" panose="030F0702030302020204" pitchFamily="66" charset="0"/>
            </a:endParaRPr>
          </a:p>
        </p:txBody>
      </p:sp>
      <p:sp>
        <p:nvSpPr>
          <p:cNvPr id="23567" name="TextBox 2"/>
          <p:cNvSpPr txBox="1">
            <a:spLocks noChangeArrowheads="1"/>
          </p:cNvSpPr>
          <p:nvPr/>
        </p:nvSpPr>
        <p:spPr bwMode="auto">
          <a:xfrm>
            <a:off x="7334250" y="4427538"/>
            <a:ext cx="1409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600" b="1">
                <a:latin typeface="Comic Sans MS" panose="030F0702030302020204" pitchFamily="66" charset="0"/>
              </a:rPr>
              <a:t>Today:</a:t>
            </a:r>
          </a:p>
          <a:p>
            <a:pPr algn="ctr">
              <a:spcBef>
                <a:spcPct val="0"/>
              </a:spcBef>
              <a:buFontTx/>
              <a:buNone/>
            </a:pPr>
            <a:r>
              <a:rPr lang="en-US" altLang="en-US" sz="1600" b="1">
                <a:latin typeface="Comic Sans MS" panose="030F0702030302020204" pitchFamily="66" charset="0"/>
              </a:rPr>
              <a:t>8 -22</a:t>
            </a:r>
            <a:endParaRPr lang="en-US" altLang="en-US" sz="1600" b="1"/>
          </a:p>
        </p:txBody>
      </p:sp>
      <p:sp>
        <p:nvSpPr>
          <p:cNvPr id="8" name="TextBox 7"/>
          <p:cNvSpPr txBox="1"/>
          <p:nvPr/>
        </p:nvSpPr>
        <p:spPr>
          <a:xfrm>
            <a:off x="0" y="-76200"/>
            <a:ext cx="9144000" cy="584775"/>
          </a:xfrm>
          <a:prstGeom prst="rect">
            <a:avLst/>
          </a:prstGeom>
          <a:noFill/>
        </p:spPr>
        <p:txBody>
          <a:bodyPr>
            <a:spAutoFit/>
          </a:bodyPr>
          <a:lstStyle/>
          <a:p>
            <a:pPr algn="ctr" fontAlgn="auto">
              <a:spcBef>
                <a:spcPts val="0"/>
              </a:spcBef>
              <a:spcAft>
                <a:spcPts val="0"/>
              </a:spcAft>
              <a:defRPr/>
            </a:pPr>
            <a:r>
              <a:rPr lang="en-US" sz="3200" b="1" dirty="0">
                <a:ln w="6350">
                  <a:solidFill>
                    <a:schemeClr val="tx1"/>
                  </a:solidFill>
                </a:ln>
                <a:latin typeface="Comic Sans MS" panose="030F0702030302020204" pitchFamily="66" charset="0"/>
                <a:cs typeface="+mn-cs"/>
              </a:rPr>
              <a:t>Generations at Work Together</a:t>
            </a:r>
          </a:p>
        </p:txBody>
      </p:sp>
      <p:sp>
        <p:nvSpPr>
          <p:cNvPr id="23569" name="TextBox 8"/>
          <p:cNvSpPr txBox="1">
            <a:spLocks noChangeArrowheads="1"/>
          </p:cNvSpPr>
          <p:nvPr/>
        </p:nvSpPr>
        <p:spPr bwMode="auto">
          <a:xfrm>
            <a:off x="-3733800" y="1119188"/>
            <a:ext cx="2819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b="1"/>
              <a:t>born 1996 - 2010)</a:t>
            </a:r>
            <a:endParaRPr lang="en-US" altLang="en-US"/>
          </a:p>
        </p:txBody>
      </p:sp>
      <p:sp>
        <p:nvSpPr>
          <p:cNvPr id="32" name="Rounded Rectangle 31"/>
          <p:cNvSpPr/>
          <p:nvPr/>
        </p:nvSpPr>
        <p:spPr>
          <a:xfrm>
            <a:off x="7186613" y="5318125"/>
            <a:ext cx="1728787" cy="1385888"/>
          </a:xfrm>
          <a:prstGeom prst="roundRect">
            <a:avLst/>
          </a:prstGeom>
          <a:noFill/>
          <a:ln w="76200" cmpd="thickThi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571" name="Rectangle 9"/>
          <p:cNvSpPr>
            <a:spLocks noChangeArrowheads="1"/>
          </p:cNvSpPr>
          <p:nvPr/>
        </p:nvSpPr>
        <p:spPr bwMode="auto">
          <a:xfrm>
            <a:off x="9677400" y="2482850"/>
            <a:ext cx="2516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b="1"/>
              <a:t>Generation Alpha (born)</a:t>
            </a:r>
            <a:endParaRPr lang="en-US" altLang="en-US"/>
          </a:p>
        </p:txBody>
      </p:sp>
      <p:sp>
        <p:nvSpPr>
          <p:cNvPr id="23572" name="Rectangle 10"/>
          <p:cNvSpPr>
            <a:spLocks noChangeArrowheads="1"/>
          </p:cNvSpPr>
          <p:nvPr/>
        </p:nvSpPr>
        <p:spPr bwMode="auto">
          <a:xfrm>
            <a:off x="7262813" y="5321300"/>
            <a:ext cx="16525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b="1">
                <a:latin typeface="Comic Sans MS" panose="030F0702030302020204" pitchFamily="66" charset="0"/>
              </a:rPr>
              <a:t>Generation </a:t>
            </a:r>
          </a:p>
          <a:p>
            <a:pPr algn="ctr"/>
            <a:r>
              <a:rPr lang="en-US" altLang="en-US" b="1">
                <a:latin typeface="Comic Sans MS" panose="030F0702030302020204" pitchFamily="66" charset="0"/>
              </a:rPr>
              <a:t>Alpha </a:t>
            </a:r>
          </a:p>
          <a:p>
            <a:pPr algn="ctr"/>
            <a:r>
              <a:rPr lang="en-US" altLang="en-US" b="1">
                <a:latin typeface="Comic Sans MS" panose="030F0702030302020204" pitchFamily="66" charset="0"/>
              </a:rPr>
              <a:t>2011 - 2025</a:t>
            </a:r>
            <a:endParaRPr lang="en-US" altLang="en-US">
              <a:latin typeface="Comic Sans MS" panose="030F0702030302020204" pitchFamily="66" charset="0"/>
            </a:endParaRPr>
          </a:p>
        </p:txBody>
      </p:sp>
      <p:sp>
        <p:nvSpPr>
          <p:cNvPr id="23573" name="TextBox 2"/>
          <p:cNvSpPr txBox="1">
            <a:spLocks noChangeArrowheads="1"/>
          </p:cNvSpPr>
          <p:nvPr/>
        </p:nvSpPr>
        <p:spPr bwMode="auto">
          <a:xfrm>
            <a:off x="7234238" y="6164263"/>
            <a:ext cx="1670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600" b="1">
                <a:latin typeface="Comic Sans MS" panose="030F0702030302020204" pitchFamily="66" charset="0"/>
              </a:rPr>
              <a:t>Today:</a:t>
            </a:r>
          </a:p>
          <a:p>
            <a:pPr algn="ctr">
              <a:spcBef>
                <a:spcPct val="0"/>
              </a:spcBef>
              <a:buFontTx/>
              <a:buNone/>
            </a:pPr>
            <a:r>
              <a:rPr lang="en-US" altLang="en-US" sz="1600" b="1">
                <a:latin typeface="Comic Sans MS" panose="030F0702030302020204" pitchFamily="66" charset="0"/>
              </a:rPr>
              <a:t>7 or younger</a:t>
            </a:r>
            <a:endParaRPr lang="en-US" altLang="en-US" sz="1600" b="1"/>
          </a:p>
        </p:txBody>
      </p:sp>
    </p:spTree>
    <p:extLst>
      <p:ext uri="{BB962C8B-B14F-4D97-AF65-F5344CB8AC3E}">
        <p14:creationId xmlns:p14="http://schemas.microsoft.com/office/powerpoint/2010/main" val="38033450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1000"/>
                                        <p:tgtEl>
                                          <p:spTgt spid="82"/>
                                        </p:tgtEl>
                                      </p:cBhvr>
                                    </p:animEffect>
                                    <p:set>
                                      <p:cBhvr>
                                        <p:cTn id="7" dur="1" fill="hold">
                                          <p:stCondLst>
                                            <p:cond delay="999"/>
                                          </p:stCondLst>
                                        </p:cTn>
                                        <p:tgtEl>
                                          <p:spTgt spid="82"/>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xit" presetSubtype="0" fill="hold" nodeType="clickEffect">
                                  <p:stCondLst>
                                    <p:cond delay="0"/>
                                  </p:stCondLst>
                                  <p:childTnLst>
                                    <p:animEffect transition="out" filter="dissolve">
                                      <p:cBhvr>
                                        <p:cTn id="11" dur="1000"/>
                                        <p:tgtEl>
                                          <p:spTgt spid="62"/>
                                        </p:tgtEl>
                                      </p:cBhvr>
                                    </p:animEffect>
                                    <p:set>
                                      <p:cBhvr>
                                        <p:cTn id="12" dur="1" fill="hold">
                                          <p:stCondLst>
                                            <p:cond delay="999"/>
                                          </p:stCondLst>
                                        </p:cTn>
                                        <p:tgtEl>
                                          <p:spTgt spid="6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xit" presetSubtype="0" fill="hold" grpId="0" nodeType="clickEffect">
                                  <p:stCondLst>
                                    <p:cond delay="0"/>
                                  </p:stCondLst>
                                  <p:childTnLst>
                                    <p:animEffect transition="out" filter="dissolve">
                                      <p:cBhvr>
                                        <p:cTn id="16" dur="1000"/>
                                        <p:tgtEl>
                                          <p:spTgt spid="95"/>
                                        </p:tgtEl>
                                      </p:cBhvr>
                                    </p:animEffect>
                                    <p:set>
                                      <p:cBhvr>
                                        <p:cTn id="17" dur="1" fill="hold">
                                          <p:stCondLst>
                                            <p:cond delay="999"/>
                                          </p:stCondLst>
                                        </p:cTn>
                                        <p:tgtEl>
                                          <p:spTgt spid="95"/>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xit" presetSubtype="0" fill="hold" grpId="0" nodeType="clickEffect">
                                  <p:stCondLst>
                                    <p:cond delay="0"/>
                                  </p:stCondLst>
                                  <p:childTnLst>
                                    <p:animEffect transition="out" filter="dissolve">
                                      <p:cBhvr>
                                        <p:cTn id="21" dur="1000"/>
                                        <p:tgtEl>
                                          <p:spTgt spid="103"/>
                                        </p:tgtEl>
                                      </p:cBhvr>
                                    </p:animEffect>
                                    <p:set>
                                      <p:cBhvr>
                                        <p:cTn id="22" dur="1" fill="hold">
                                          <p:stCondLst>
                                            <p:cond delay="999"/>
                                          </p:stCondLst>
                                        </p:cTn>
                                        <p:tgtEl>
                                          <p:spTgt spid="10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95" grpId="0" animBg="1"/>
      <p:bldP spid="10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838200" y="1752600"/>
            <a:ext cx="7458075" cy="33147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Bef>
                <a:spcPts val="0"/>
              </a:spcBef>
              <a:spcAft>
                <a:spcPts val="0"/>
              </a:spcAft>
              <a:defRPr/>
            </a:pPr>
            <a:r>
              <a:rPr lang="en-US" sz="6600" b="1" dirty="0" smtClean="0">
                <a:ln w="38100">
                  <a:solidFill>
                    <a:schemeClr val="tx1"/>
                  </a:solidFill>
                </a:ln>
                <a:latin typeface="Comic Sans MS" pitchFamily="66" charset="0"/>
              </a:rPr>
              <a:t>Foundational Workshop</a:t>
            </a:r>
            <a:endParaRPr lang="en-US" sz="6600" b="1" dirty="0">
              <a:ln w="38100">
                <a:solidFill>
                  <a:schemeClr val="tx1"/>
                </a:solidFill>
              </a:ln>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extBox 3"/>
          <p:cNvSpPr txBox="1">
            <a:spLocks noChangeArrowheads="1"/>
          </p:cNvSpPr>
          <p:nvPr/>
        </p:nvSpPr>
        <p:spPr bwMode="auto">
          <a:xfrm>
            <a:off x="239713" y="593725"/>
            <a:ext cx="8331200" cy="5854700"/>
          </a:xfrm>
          <a:prstGeom prst="rect">
            <a:avLst/>
          </a:prstGeom>
          <a:noFill/>
          <a:ln w="762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fontAlgn="auto" hangingPunct="1">
              <a:spcBef>
                <a:spcPct val="0"/>
              </a:spcBef>
              <a:spcAft>
                <a:spcPts val="0"/>
              </a:spcAft>
              <a:buFontTx/>
              <a:buNone/>
              <a:defRPr/>
            </a:pPr>
            <a:endParaRPr lang="en-US" altLang="en-US" sz="1050" b="1" dirty="0" smtClean="0">
              <a:latin typeface="Comic Sans MS" pitchFamily="66" charset="0"/>
              <a:cs typeface="+mn-cs"/>
            </a:endParaRPr>
          </a:p>
          <a:p>
            <a:pPr marL="231775" eaLnBrk="1" fontAlgn="auto" hangingPunct="1">
              <a:spcBef>
                <a:spcPct val="0"/>
              </a:spcBef>
              <a:spcAft>
                <a:spcPts val="0"/>
              </a:spcAft>
              <a:buFontTx/>
              <a:buNone/>
              <a:defRPr/>
            </a:pPr>
            <a:r>
              <a:rPr lang="en-US" altLang="en-US" sz="4000" b="1" dirty="0" smtClean="0">
                <a:latin typeface="Comic Sans MS" pitchFamily="66" charset="0"/>
                <a:cs typeface="+mn-cs"/>
              </a:rPr>
              <a:t>Silent /Traditionalist</a:t>
            </a:r>
          </a:p>
          <a:p>
            <a:pPr marL="231775" eaLnBrk="1" fontAlgn="auto" hangingPunct="1">
              <a:spcBef>
                <a:spcPct val="0"/>
              </a:spcBef>
              <a:spcAft>
                <a:spcPts val="0"/>
              </a:spcAft>
              <a:buFontTx/>
              <a:buNone/>
              <a:defRPr/>
            </a:pPr>
            <a:r>
              <a:rPr lang="en-US" altLang="en-US" sz="2800" b="1" dirty="0" smtClean="0">
                <a:latin typeface="Comic Sans MS" pitchFamily="66" charset="0"/>
                <a:cs typeface="+mn-cs"/>
              </a:rPr>
              <a:t>1925-1942 </a:t>
            </a:r>
          </a:p>
          <a:p>
            <a:pPr marL="517525" indent="-285750" algn="ctr" eaLnBrk="1" fontAlgn="auto" hangingPunct="1">
              <a:spcBef>
                <a:spcPct val="0"/>
              </a:spcBef>
              <a:spcAft>
                <a:spcPts val="0"/>
              </a:spcAft>
              <a:defRPr/>
            </a:pPr>
            <a:endParaRPr lang="en-US" altLang="en-US" sz="1800" b="1" dirty="0" smtClean="0">
              <a:latin typeface="Comic Sans MS" pitchFamily="66" charset="0"/>
              <a:cs typeface="+mn-cs"/>
            </a:endParaRPr>
          </a:p>
          <a:p>
            <a:pPr marL="688975" indent="-457200" eaLnBrk="1" fontAlgn="auto" hangingPunct="1">
              <a:lnSpc>
                <a:spcPct val="150000"/>
              </a:lnSpc>
              <a:spcBef>
                <a:spcPct val="0"/>
              </a:spcBef>
              <a:spcAft>
                <a:spcPts val="0"/>
              </a:spcAft>
              <a:buClr>
                <a:schemeClr val="tx1"/>
              </a:buClr>
              <a:defRPr/>
            </a:pPr>
            <a:r>
              <a:rPr lang="en-US" altLang="en-US" sz="2800" b="1" dirty="0">
                <a:latin typeface="Comic Sans MS" panose="030F0702030302020204" pitchFamily="66" charset="0"/>
                <a:cs typeface="+mn-cs"/>
              </a:rPr>
              <a:t>Raised in hard times</a:t>
            </a:r>
          </a:p>
          <a:p>
            <a:pPr marL="688975" indent="-457200" eaLnBrk="1" fontAlgn="auto" hangingPunct="1">
              <a:lnSpc>
                <a:spcPct val="150000"/>
              </a:lnSpc>
              <a:spcBef>
                <a:spcPct val="0"/>
              </a:spcBef>
              <a:spcAft>
                <a:spcPts val="0"/>
              </a:spcAft>
              <a:buClr>
                <a:schemeClr val="tx1"/>
              </a:buClr>
              <a:defRPr/>
            </a:pPr>
            <a:r>
              <a:rPr lang="en-US" altLang="en-US" sz="2800" b="1" dirty="0" smtClean="0">
                <a:latin typeface="Comic Sans MS" panose="030F0702030302020204" pitchFamily="66" charset="0"/>
                <a:cs typeface="+mn-cs"/>
              </a:rPr>
              <a:t>Patriotic and loyal</a:t>
            </a:r>
          </a:p>
          <a:p>
            <a:pPr marL="231775" eaLnBrk="1" fontAlgn="auto" hangingPunct="1">
              <a:lnSpc>
                <a:spcPct val="150000"/>
              </a:lnSpc>
              <a:spcBef>
                <a:spcPct val="0"/>
              </a:spcBef>
              <a:spcAft>
                <a:spcPts val="0"/>
              </a:spcAft>
              <a:buClr>
                <a:schemeClr val="tx1"/>
              </a:buClr>
              <a:defRPr/>
            </a:pPr>
            <a:r>
              <a:rPr lang="en-US" altLang="en-US" sz="2800" b="1" dirty="0" smtClean="0">
                <a:latin typeface="Comic Sans MS" panose="030F0702030302020204" pitchFamily="66" charset="0"/>
                <a:cs typeface="+mn-cs"/>
              </a:rPr>
              <a:t>  Family oriented</a:t>
            </a:r>
          </a:p>
          <a:p>
            <a:pPr marL="231775" eaLnBrk="1" fontAlgn="auto" hangingPunct="1">
              <a:lnSpc>
                <a:spcPct val="150000"/>
              </a:lnSpc>
              <a:spcBef>
                <a:spcPct val="0"/>
              </a:spcBef>
              <a:spcAft>
                <a:spcPts val="0"/>
              </a:spcAft>
              <a:buClr>
                <a:schemeClr val="tx1"/>
              </a:buClr>
              <a:defRPr/>
            </a:pPr>
            <a:r>
              <a:rPr lang="en-US" altLang="en-US" sz="2800" b="1" dirty="0" smtClean="0">
                <a:latin typeface="Comic Sans MS" panose="030F0702030302020204" pitchFamily="66" charset="0"/>
                <a:cs typeface="+mn-cs"/>
              </a:rPr>
              <a:t>  Learned to do more with less</a:t>
            </a:r>
          </a:p>
          <a:p>
            <a:pPr marL="231775" eaLnBrk="1" fontAlgn="auto" hangingPunct="1">
              <a:lnSpc>
                <a:spcPct val="150000"/>
              </a:lnSpc>
              <a:spcBef>
                <a:spcPct val="0"/>
              </a:spcBef>
              <a:spcAft>
                <a:spcPts val="0"/>
              </a:spcAft>
              <a:buClr>
                <a:schemeClr val="tx1"/>
              </a:buClr>
              <a:defRPr/>
            </a:pPr>
            <a:r>
              <a:rPr lang="en-US" altLang="en-US" sz="2800" b="1" dirty="0" smtClean="0">
                <a:latin typeface="Comic Sans MS" panose="030F0702030302020204" pitchFamily="66" charset="0"/>
                <a:cs typeface="+mn-cs"/>
              </a:rPr>
              <a:t>  Respect for authority and elders</a:t>
            </a:r>
          </a:p>
          <a:p>
            <a:pPr marL="231775" eaLnBrk="1" fontAlgn="auto" hangingPunct="1">
              <a:lnSpc>
                <a:spcPct val="150000"/>
              </a:lnSpc>
              <a:spcBef>
                <a:spcPct val="0"/>
              </a:spcBef>
              <a:spcAft>
                <a:spcPts val="0"/>
              </a:spcAft>
              <a:buClr>
                <a:schemeClr val="tx1"/>
              </a:buClr>
              <a:defRPr/>
            </a:pPr>
            <a:endParaRPr lang="en-US" altLang="en-US" sz="800" b="1" dirty="0" smtClean="0">
              <a:latin typeface="Comic Sans MS" panose="030F0702030302020204" pitchFamily="66" charset="0"/>
              <a:cs typeface="+mn-cs"/>
            </a:endParaRPr>
          </a:p>
          <a:p>
            <a:pPr marL="231775" eaLnBrk="1" fontAlgn="auto" hangingPunct="1">
              <a:spcBef>
                <a:spcPct val="0"/>
              </a:spcBef>
              <a:spcAft>
                <a:spcPts val="0"/>
              </a:spcAft>
              <a:buClr>
                <a:schemeClr val="tx1"/>
              </a:buClr>
              <a:defRPr/>
            </a:pPr>
            <a:r>
              <a:rPr lang="en-US" altLang="en-US" sz="2800" b="1" dirty="0" smtClean="0">
                <a:latin typeface="Comic Sans MS" panose="030F0702030302020204" pitchFamily="66" charset="0"/>
                <a:cs typeface="+mn-cs"/>
              </a:rPr>
              <a:t>  Most are retired… a few are still</a:t>
            </a:r>
          </a:p>
          <a:p>
            <a:pPr marL="231775" eaLnBrk="1" fontAlgn="auto" hangingPunct="1">
              <a:spcBef>
                <a:spcPct val="0"/>
              </a:spcBef>
              <a:spcAft>
                <a:spcPts val="0"/>
              </a:spcAft>
              <a:buClr>
                <a:schemeClr val="tx1"/>
              </a:buClr>
              <a:buFont typeface="Arial" pitchFamily="34" charset="0"/>
              <a:buNone/>
              <a:defRPr/>
            </a:pPr>
            <a:r>
              <a:rPr lang="en-US" altLang="en-US" sz="2800" b="1" dirty="0">
                <a:latin typeface="Comic Sans MS" panose="030F0702030302020204" pitchFamily="66" charset="0"/>
                <a:cs typeface="+mn-cs"/>
              </a:rPr>
              <a:t> </a:t>
            </a:r>
            <a:r>
              <a:rPr lang="en-US" altLang="en-US" sz="2800" b="1" dirty="0" smtClean="0">
                <a:latin typeface="Comic Sans MS" panose="030F0702030302020204" pitchFamily="66" charset="0"/>
                <a:cs typeface="+mn-cs"/>
              </a:rPr>
              <a:t>  teaching.</a:t>
            </a:r>
          </a:p>
        </p:txBody>
      </p:sp>
      <p:sp>
        <p:nvSpPr>
          <p:cNvPr id="2" name="Rectangle 1"/>
          <p:cNvSpPr/>
          <p:nvPr/>
        </p:nvSpPr>
        <p:spPr>
          <a:xfrm>
            <a:off x="152400" y="152400"/>
            <a:ext cx="8839200" cy="6553200"/>
          </a:xfrm>
          <a:prstGeom prst="rect">
            <a:avLst/>
          </a:prstGeom>
          <a:noFill/>
          <a:ln w="7620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4105" name="Picture 9" descr="Related image">
            <a:hlinkClick r:id="rId3"/>
          </p:cNvPr>
          <p:cNvPicPr>
            <a:picLocks noChangeAspect="1" noChangeArrowheads="1"/>
          </p:cNvPicPr>
          <p:nvPr/>
        </p:nvPicPr>
        <p:blipFill rotWithShape="1">
          <a:blip r:embed="rId4"/>
          <a:srcRect t="14212"/>
          <a:stretch/>
        </p:blipFill>
        <p:spPr bwMode="auto">
          <a:xfrm>
            <a:off x="5453063" y="2308225"/>
            <a:ext cx="3268662" cy="1663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7" name="Picture 11" descr="Image result for photos of older veterans"/>
          <p:cNvPicPr>
            <a:picLocks noChangeAspect="1" noChangeArrowheads="1"/>
          </p:cNvPicPr>
          <p:nvPr/>
        </p:nvPicPr>
        <p:blipFill rotWithShape="1">
          <a:blip r:embed="rId5"/>
          <a:srcRect r="14020"/>
          <a:stretch/>
        </p:blipFill>
        <p:spPr bwMode="auto">
          <a:xfrm>
            <a:off x="5957888" y="381000"/>
            <a:ext cx="2259012" cy="1743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305817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52400" y="152400"/>
            <a:ext cx="8839200" cy="6553200"/>
          </a:xfrm>
          <a:prstGeom prst="rect">
            <a:avLst/>
          </a:prstGeom>
          <a:noFill/>
          <a:ln w="762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extBox 4"/>
          <p:cNvSpPr txBox="1">
            <a:spLocks noChangeArrowheads="1"/>
          </p:cNvSpPr>
          <p:nvPr/>
        </p:nvSpPr>
        <p:spPr bwMode="auto">
          <a:xfrm>
            <a:off x="174625" y="161925"/>
            <a:ext cx="8274050" cy="6555641"/>
          </a:xfrm>
          <a:prstGeom prst="rect">
            <a:avLst/>
          </a:prstGeom>
          <a:noFill/>
          <a:ln w="57150">
            <a:noFill/>
            <a:miter lim="800000"/>
            <a:headEnd/>
            <a:tailEnd/>
          </a:ln>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fontAlgn="auto" hangingPunct="1">
              <a:spcBef>
                <a:spcPct val="0"/>
              </a:spcBef>
              <a:spcAft>
                <a:spcPts val="0"/>
              </a:spcAft>
              <a:buFontTx/>
              <a:buNone/>
              <a:defRPr/>
            </a:pPr>
            <a:endParaRPr lang="en-US" altLang="en-US" sz="1800" b="1" dirty="0" smtClean="0">
              <a:latin typeface="Comic Sans MS" pitchFamily="66" charset="0"/>
              <a:cs typeface="+mn-cs"/>
            </a:endParaRPr>
          </a:p>
          <a:p>
            <a:pPr marL="347663" eaLnBrk="1" fontAlgn="auto" hangingPunct="1">
              <a:spcBef>
                <a:spcPct val="0"/>
              </a:spcBef>
              <a:spcAft>
                <a:spcPts val="0"/>
              </a:spcAft>
              <a:buFontTx/>
              <a:buNone/>
              <a:defRPr/>
            </a:pPr>
            <a:r>
              <a:rPr lang="en-US" altLang="en-US" sz="4000" b="1" dirty="0" smtClean="0">
                <a:latin typeface="Comic Sans MS" pitchFamily="66" charset="0"/>
                <a:cs typeface="+mn-cs"/>
              </a:rPr>
              <a:t>Baby Boomers</a:t>
            </a:r>
            <a:r>
              <a:rPr lang="en-US" altLang="en-US" sz="2000" b="1" dirty="0" smtClean="0">
                <a:latin typeface="Comic Sans MS" pitchFamily="66" charset="0"/>
                <a:cs typeface="+mn-cs"/>
              </a:rPr>
              <a:t>   </a:t>
            </a:r>
          </a:p>
          <a:p>
            <a:pPr marL="347663" eaLnBrk="1" fontAlgn="auto" hangingPunct="1">
              <a:spcBef>
                <a:spcPct val="0"/>
              </a:spcBef>
              <a:spcAft>
                <a:spcPts val="0"/>
              </a:spcAft>
              <a:buFontTx/>
              <a:buNone/>
              <a:defRPr/>
            </a:pPr>
            <a:r>
              <a:rPr lang="en-US" altLang="en-US" sz="2800" b="1" dirty="0" smtClean="0">
                <a:latin typeface="Comic Sans MS" pitchFamily="66" charset="0"/>
                <a:cs typeface="+mn-cs"/>
              </a:rPr>
              <a:t>1943-1964</a:t>
            </a:r>
            <a:r>
              <a:rPr lang="en-US" altLang="en-US" b="1" dirty="0" smtClean="0">
                <a:latin typeface="Comic Sans MS" pitchFamily="66" charset="0"/>
                <a:cs typeface="+mn-cs"/>
              </a:rPr>
              <a:t> </a:t>
            </a:r>
            <a:endParaRPr lang="en-US" altLang="en-US" sz="3600" b="1" dirty="0" smtClean="0">
              <a:latin typeface="Comic Sans MS" pitchFamily="66" charset="0"/>
              <a:cs typeface="+mn-cs"/>
            </a:endParaRPr>
          </a:p>
          <a:p>
            <a:pPr marL="739775" indent="-339725" eaLnBrk="1" fontAlgn="auto" hangingPunct="1">
              <a:lnSpc>
                <a:spcPct val="150000"/>
              </a:lnSpc>
              <a:spcBef>
                <a:spcPct val="0"/>
              </a:spcBef>
              <a:spcAft>
                <a:spcPts val="0"/>
              </a:spcAft>
              <a:defRPr/>
            </a:pPr>
            <a:r>
              <a:rPr lang="en-US" altLang="en-US" sz="3600" b="1" dirty="0" smtClean="0">
                <a:cs typeface="+mn-cs"/>
              </a:rPr>
              <a:t> </a:t>
            </a:r>
            <a:r>
              <a:rPr lang="en-US" altLang="en-US" sz="3000" b="1" dirty="0" smtClean="0">
                <a:latin typeface="Comic Sans MS" panose="030F0702030302020204" pitchFamily="66" charset="0"/>
                <a:cs typeface="+mn-cs"/>
              </a:rPr>
              <a:t>Live to work</a:t>
            </a:r>
          </a:p>
          <a:p>
            <a:pPr marL="739775" indent="-339725" eaLnBrk="1" fontAlgn="auto" hangingPunct="1">
              <a:lnSpc>
                <a:spcPct val="150000"/>
              </a:lnSpc>
              <a:spcBef>
                <a:spcPct val="0"/>
              </a:spcBef>
              <a:spcAft>
                <a:spcPts val="0"/>
              </a:spcAft>
              <a:defRPr/>
            </a:pPr>
            <a:r>
              <a:rPr lang="en-US" altLang="en-US" sz="3000" b="1" dirty="0" smtClean="0">
                <a:latin typeface="Comic Sans MS" panose="030F0702030302020204" pitchFamily="66" charset="0"/>
                <a:cs typeface="+mn-cs"/>
              </a:rPr>
              <a:t>Sense of optimism</a:t>
            </a:r>
          </a:p>
          <a:p>
            <a:pPr marL="739775" indent="-339725" eaLnBrk="1" fontAlgn="auto" hangingPunct="1">
              <a:lnSpc>
                <a:spcPct val="150000"/>
              </a:lnSpc>
              <a:spcBef>
                <a:spcPct val="0"/>
              </a:spcBef>
              <a:spcAft>
                <a:spcPts val="0"/>
              </a:spcAft>
              <a:defRPr/>
            </a:pPr>
            <a:r>
              <a:rPr lang="en-US" altLang="en-US" sz="3000" b="1" dirty="0" smtClean="0">
                <a:latin typeface="Comic Sans MS" panose="030F0702030302020204" pitchFamily="66" charset="0"/>
                <a:cs typeface="+mn-cs"/>
              </a:rPr>
              <a:t>Tend to be team oriented</a:t>
            </a:r>
          </a:p>
          <a:p>
            <a:pPr marL="739775" indent="-339725" eaLnBrk="1" fontAlgn="auto" hangingPunct="1">
              <a:lnSpc>
                <a:spcPct val="150000"/>
              </a:lnSpc>
              <a:spcBef>
                <a:spcPct val="0"/>
              </a:spcBef>
              <a:spcAft>
                <a:spcPts val="0"/>
              </a:spcAft>
              <a:defRPr/>
            </a:pPr>
            <a:r>
              <a:rPr lang="en-US" altLang="en-US" sz="3000" b="1" dirty="0" smtClean="0">
                <a:latin typeface="Comic Sans MS" panose="030F0702030302020204" pitchFamily="66" charset="0"/>
                <a:cs typeface="Arial" charset="0"/>
              </a:rPr>
              <a:t>Spend </a:t>
            </a:r>
            <a:r>
              <a:rPr lang="en-US" altLang="en-US" sz="3000" b="1" dirty="0">
                <a:latin typeface="Comic Sans MS" panose="030F0702030302020204" pitchFamily="66" charset="0"/>
                <a:cs typeface="Arial" charset="0"/>
              </a:rPr>
              <a:t>now, worry later </a:t>
            </a:r>
            <a:endParaRPr lang="en-US" altLang="en-US" sz="3000" b="1" dirty="0" smtClean="0">
              <a:latin typeface="Comic Sans MS" panose="030F0702030302020204" pitchFamily="66" charset="0"/>
              <a:cs typeface="Arial" charset="0"/>
            </a:endParaRPr>
          </a:p>
          <a:p>
            <a:pPr marL="739775" indent="-339725" eaLnBrk="1" fontAlgn="auto" hangingPunct="1">
              <a:lnSpc>
                <a:spcPct val="150000"/>
              </a:lnSpc>
              <a:spcBef>
                <a:spcPct val="0"/>
              </a:spcBef>
              <a:spcAft>
                <a:spcPts val="0"/>
              </a:spcAft>
              <a:defRPr/>
            </a:pPr>
            <a:r>
              <a:rPr lang="en-US" altLang="en-US" sz="3000" b="1" dirty="0" smtClean="0">
                <a:latin typeface="Comic Sans MS" panose="030F0702030302020204" pitchFamily="66" charset="0"/>
                <a:cs typeface="+mn-cs"/>
              </a:rPr>
              <a:t>Highest divorce rate</a:t>
            </a:r>
          </a:p>
          <a:p>
            <a:pPr marL="739775" indent="-339725" eaLnBrk="1" fontAlgn="auto" hangingPunct="1">
              <a:lnSpc>
                <a:spcPct val="150000"/>
              </a:lnSpc>
              <a:spcBef>
                <a:spcPct val="0"/>
              </a:spcBef>
              <a:spcAft>
                <a:spcPts val="0"/>
              </a:spcAft>
              <a:defRPr/>
            </a:pPr>
            <a:endParaRPr lang="en-US" altLang="en-US" sz="800" b="1" dirty="0" smtClean="0">
              <a:latin typeface="Comic Sans MS" panose="030F0702030302020204" pitchFamily="66" charset="0"/>
              <a:cs typeface="+mn-cs"/>
            </a:endParaRPr>
          </a:p>
          <a:p>
            <a:pPr marL="739775" indent="-339725" fontAlgn="auto">
              <a:spcBef>
                <a:spcPct val="0"/>
              </a:spcBef>
              <a:spcAft>
                <a:spcPts val="0"/>
              </a:spcAft>
              <a:buClr>
                <a:schemeClr val="tx1"/>
              </a:buClr>
              <a:defRPr/>
            </a:pPr>
            <a:r>
              <a:rPr lang="en-US" altLang="en-US" sz="3000" b="1" dirty="0">
                <a:latin typeface="Comic Sans MS" panose="030F0702030302020204" pitchFamily="66" charset="0"/>
                <a:cs typeface="+mn-cs"/>
              </a:rPr>
              <a:t>Many are Retired or </a:t>
            </a:r>
          </a:p>
          <a:p>
            <a:pPr marL="739775" indent="-339725" fontAlgn="auto">
              <a:spcBef>
                <a:spcPct val="0"/>
              </a:spcBef>
              <a:spcAft>
                <a:spcPts val="0"/>
              </a:spcAft>
              <a:buClr>
                <a:schemeClr val="tx1"/>
              </a:buClr>
              <a:buFont typeface="Arial" charset="0"/>
              <a:buNone/>
              <a:defRPr/>
            </a:pPr>
            <a:r>
              <a:rPr lang="en-US" altLang="en-US" sz="3000" b="1" dirty="0" smtClean="0">
                <a:latin typeface="Comic Sans MS" panose="030F0702030302020204" pitchFamily="66" charset="0"/>
                <a:cs typeface="+mn-cs"/>
              </a:rPr>
              <a:t>  contemplating retirement    </a:t>
            </a:r>
          </a:p>
          <a:p>
            <a:pPr marL="862013" eaLnBrk="1" fontAlgn="auto" hangingPunct="1">
              <a:lnSpc>
                <a:spcPct val="150000"/>
              </a:lnSpc>
              <a:spcBef>
                <a:spcPct val="0"/>
              </a:spcBef>
              <a:spcAft>
                <a:spcPts val="0"/>
              </a:spcAft>
              <a:buFont typeface="Arial" charset="0"/>
              <a:buNone/>
              <a:defRPr/>
            </a:pPr>
            <a:endParaRPr lang="en-US" altLang="en-US" sz="1600" b="1" dirty="0" smtClean="0">
              <a:cs typeface="+mn-cs"/>
            </a:endParaRPr>
          </a:p>
        </p:txBody>
      </p:sp>
      <p:pic>
        <p:nvPicPr>
          <p:cNvPr id="5127" name="Picture 7"/>
          <p:cNvPicPr>
            <a:picLocks noChangeAspect="1" noChangeArrowheads="1"/>
          </p:cNvPicPr>
          <p:nvPr/>
        </p:nvPicPr>
        <p:blipFill>
          <a:blip r:embed="rId3"/>
          <a:srcRect/>
          <a:stretch>
            <a:fillRect/>
          </a:stretch>
        </p:blipFill>
        <p:spPr bwMode="auto">
          <a:xfrm>
            <a:off x="5943600" y="3451225"/>
            <a:ext cx="2743200" cy="24780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7" name="Picture 4" descr="Technical High School math teacher Robert Boatz helps"/>
          <p:cNvPicPr>
            <a:picLocks noChangeAspect="1" noChangeArrowheads="1"/>
          </p:cNvPicPr>
          <p:nvPr/>
        </p:nvPicPr>
        <p:blipFill rotWithShape="1">
          <a:blip r:embed="rId4"/>
          <a:srcRect l="3340" t="4858" r="10425" b="-6"/>
          <a:stretch/>
        </p:blipFill>
        <p:spPr bwMode="auto">
          <a:xfrm>
            <a:off x="-3962400" y="1031875"/>
            <a:ext cx="3173412" cy="2625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4578" name="Picture 2" descr="http://wjon.com/files/2015/05/Robert-Boatz.jpg?w=300&amp;h=200&amp;q=75"/>
          <p:cNvPicPr>
            <a:picLocks noChangeAspect="1" noChangeArrowheads="1"/>
          </p:cNvPicPr>
          <p:nvPr/>
        </p:nvPicPr>
        <p:blipFill>
          <a:blip r:embed="rId5"/>
          <a:srcRect/>
          <a:stretch>
            <a:fillRect/>
          </a:stretch>
        </p:blipFill>
        <p:spPr bwMode="auto">
          <a:xfrm>
            <a:off x="4953000" y="685800"/>
            <a:ext cx="3429000"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164170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9"/>
          <p:cNvSpPr txBox="1">
            <a:spLocks noChangeArrowheads="1"/>
          </p:cNvSpPr>
          <p:nvPr/>
        </p:nvSpPr>
        <p:spPr bwMode="auto">
          <a:xfrm>
            <a:off x="412750" y="609600"/>
            <a:ext cx="8229600" cy="5508625"/>
          </a:xfrm>
          <a:prstGeom prst="rect">
            <a:avLst/>
          </a:prstGeom>
          <a:noFill/>
          <a:ln w="57150">
            <a:noFill/>
            <a:miter lim="800000"/>
            <a:headEnd/>
            <a:tailEnd/>
          </a:ln>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fontAlgn="auto" hangingPunct="1">
              <a:spcBef>
                <a:spcPct val="0"/>
              </a:spcBef>
              <a:spcAft>
                <a:spcPts val="0"/>
              </a:spcAft>
              <a:buFontTx/>
              <a:buNone/>
              <a:defRPr/>
            </a:pPr>
            <a:endParaRPr lang="en-US" altLang="en-US" sz="1600" b="1" dirty="0" smtClean="0">
              <a:latin typeface="Comic Sans MS" pitchFamily="66" charset="0"/>
              <a:cs typeface="+mn-cs"/>
            </a:endParaRPr>
          </a:p>
          <a:p>
            <a:pPr marL="166688" eaLnBrk="1" fontAlgn="auto" hangingPunct="1">
              <a:lnSpc>
                <a:spcPts val="3900"/>
              </a:lnSpc>
              <a:spcBef>
                <a:spcPct val="0"/>
              </a:spcBef>
              <a:spcAft>
                <a:spcPts val="0"/>
              </a:spcAft>
              <a:buFontTx/>
              <a:buNone/>
              <a:defRPr/>
            </a:pPr>
            <a:r>
              <a:rPr lang="en-US" altLang="en-US" sz="4000" b="1" dirty="0" smtClean="0">
                <a:latin typeface="Comic Sans MS" pitchFamily="66" charset="0"/>
                <a:cs typeface="+mn-cs"/>
              </a:rPr>
              <a:t>Generation X  </a:t>
            </a:r>
          </a:p>
          <a:p>
            <a:pPr marL="166688" eaLnBrk="1" fontAlgn="auto" hangingPunct="1">
              <a:lnSpc>
                <a:spcPts val="3900"/>
              </a:lnSpc>
              <a:spcBef>
                <a:spcPct val="0"/>
              </a:spcBef>
              <a:spcAft>
                <a:spcPts val="0"/>
              </a:spcAft>
              <a:buFontTx/>
              <a:buNone/>
              <a:defRPr/>
            </a:pPr>
            <a:r>
              <a:rPr lang="en-US" altLang="en-US" sz="2800" b="1" dirty="0" smtClean="0">
                <a:latin typeface="Comic Sans MS" pitchFamily="66" charset="0"/>
                <a:cs typeface="+mn-cs"/>
              </a:rPr>
              <a:t>1965-1980</a:t>
            </a:r>
          </a:p>
          <a:p>
            <a:pPr marL="166688" eaLnBrk="1" fontAlgn="auto" hangingPunct="1">
              <a:lnSpc>
                <a:spcPts val="3900"/>
              </a:lnSpc>
              <a:spcBef>
                <a:spcPct val="0"/>
              </a:spcBef>
              <a:spcAft>
                <a:spcPts val="0"/>
              </a:spcAft>
              <a:buFontTx/>
              <a:buNone/>
              <a:defRPr/>
            </a:pPr>
            <a:endParaRPr lang="en-US" altLang="en-US" sz="2800" b="1" dirty="0" smtClean="0">
              <a:latin typeface="Comic Sans MS" pitchFamily="66" charset="0"/>
              <a:cs typeface="+mn-cs"/>
            </a:endParaRPr>
          </a:p>
          <a:p>
            <a:pPr marL="457200" indent="-280988" eaLnBrk="1" fontAlgn="auto" hangingPunct="1">
              <a:spcBef>
                <a:spcPct val="0"/>
              </a:spcBef>
              <a:spcAft>
                <a:spcPts val="0"/>
              </a:spcAft>
              <a:defRPr/>
            </a:pPr>
            <a:r>
              <a:rPr lang="en-US" altLang="en-US" sz="3000" b="1" dirty="0">
                <a:latin typeface="Comic Sans MS" panose="030F0702030302020204" pitchFamily="66" charset="0"/>
                <a:cs typeface="+mn-cs"/>
              </a:rPr>
              <a:t>Work to </a:t>
            </a:r>
            <a:r>
              <a:rPr lang="en-US" altLang="en-US" sz="3000" b="1" dirty="0" smtClean="0">
                <a:latin typeface="Comic Sans MS" panose="030F0702030302020204" pitchFamily="66" charset="0"/>
                <a:cs typeface="+mn-cs"/>
              </a:rPr>
              <a:t>live</a:t>
            </a:r>
          </a:p>
          <a:p>
            <a:pPr marL="457200" indent="-280988" eaLnBrk="1" fontAlgn="auto" hangingPunct="1">
              <a:spcBef>
                <a:spcPct val="0"/>
              </a:spcBef>
              <a:spcAft>
                <a:spcPts val="0"/>
              </a:spcAft>
              <a:defRPr/>
            </a:pPr>
            <a:endParaRPr lang="en-US" altLang="en-US" sz="1200" b="1" dirty="0">
              <a:latin typeface="Comic Sans MS" panose="030F0702030302020204" pitchFamily="66" charset="0"/>
              <a:cs typeface="+mn-cs"/>
            </a:endParaRPr>
          </a:p>
          <a:p>
            <a:pPr marL="457200" indent="-280988" eaLnBrk="1" fontAlgn="auto" hangingPunct="1">
              <a:spcBef>
                <a:spcPct val="0"/>
              </a:spcBef>
              <a:spcAft>
                <a:spcPts val="0"/>
              </a:spcAft>
              <a:defRPr/>
            </a:pPr>
            <a:r>
              <a:rPr lang="en-US" altLang="en-US" sz="3000" b="1" dirty="0" smtClean="0">
                <a:latin typeface="Comic Sans MS" panose="030F0702030302020204" pitchFamily="66" charset="0"/>
                <a:cs typeface="+mn-cs"/>
              </a:rPr>
              <a:t>Jobs </a:t>
            </a:r>
            <a:r>
              <a:rPr lang="en-US" altLang="en-US" sz="3000" b="1" dirty="0">
                <a:latin typeface="Comic Sans MS" panose="030F0702030302020204" pitchFamily="66" charset="0"/>
                <a:cs typeface="+mn-cs"/>
              </a:rPr>
              <a:t>are not </a:t>
            </a:r>
            <a:r>
              <a:rPr lang="en-US" altLang="en-US" sz="3000" b="1" dirty="0" smtClean="0">
                <a:latin typeface="Comic Sans MS" panose="030F0702030302020204" pitchFamily="66" charset="0"/>
                <a:cs typeface="+mn-cs"/>
              </a:rPr>
              <a:t>forever</a:t>
            </a:r>
          </a:p>
          <a:p>
            <a:pPr marL="457200" indent="-280988" eaLnBrk="1" fontAlgn="auto" hangingPunct="1">
              <a:spcBef>
                <a:spcPct val="0"/>
              </a:spcBef>
              <a:spcAft>
                <a:spcPts val="0"/>
              </a:spcAft>
              <a:defRPr/>
            </a:pPr>
            <a:endParaRPr lang="en-US" altLang="en-US" sz="1200" b="1" dirty="0" smtClean="0">
              <a:latin typeface="Comic Sans MS" panose="030F0702030302020204" pitchFamily="66" charset="0"/>
              <a:cs typeface="+mn-cs"/>
            </a:endParaRPr>
          </a:p>
          <a:p>
            <a:pPr marL="457200" indent="-280988" eaLnBrk="1" fontAlgn="auto" hangingPunct="1">
              <a:spcBef>
                <a:spcPct val="0"/>
              </a:spcBef>
              <a:spcAft>
                <a:spcPts val="0"/>
              </a:spcAft>
              <a:defRPr/>
            </a:pPr>
            <a:r>
              <a:rPr lang="en-US" altLang="en-US" sz="3000" b="1" dirty="0" smtClean="0">
                <a:latin typeface="Comic Sans MS" panose="030F0702030302020204" pitchFamily="66" charset="0"/>
                <a:cs typeface="+mn-cs"/>
              </a:rPr>
              <a:t>Likely not to do as well</a:t>
            </a:r>
          </a:p>
          <a:p>
            <a:pPr marL="457200" indent="-280988" eaLnBrk="1" fontAlgn="auto" hangingPunct="1">
              <a:spcBef>
                <a:spcPct val="0"/>
              </a:spcBef>
              <a:spcAft>
                <a:spcPts val="0"/>
              </a:spcAft>
              <a:buFont typeface="Arial" charset="0"/>
              <a:buNone/>
              <a:defRPr/>
            </a:pPr>
            <a:r>
              <a:rPr lang="en-US" altLang="en-US" sz="3000" b="1" dirty="0">
                <a:latin typeface="Comic Sans MS" panose="030F0702030302020204" pitchFamily="66" charset="0"/>
                <a:cs typeface="+mn-cs"/>
              </a:rPr>
              <a:t>	</a:t>
            </a:r>
            <a:r>
              <a:rPr lang="en-US" altLang="en-US" sz="3000" b="1" dirty="0" smtClean="0">
                <a:latin typeface="Comic Sans MS" panose="030F0702030302020204" pitchFamily="66" charset="0"/>
                <a:cs typeface="+mn-cs"/>
              </a:rPr>
              <a:t>financially as parents did</a:t>
            </a:r>
          </a:p>
          <a:p>
            <a:pPr marL="457200" indent="-280988" eaLnBrk="1" fontAlgn="auto" hangingPunct="1">
              <a:spcBef>
                <a:spcPct val="0"/>
              </a:spcBef>
              <a:spcAft>
                <a:spcPts val="0"/>
              </a:spcAft>
              <a:buFont typeface="Arial" charset="0"/>
              <a:buNone/>
              <a:defRPr/>
            </a:pPr>
            <a:endParaRPr lang="en-US" altLang="en-US" sz="1200" b="1" dirty="0" smtClean="0">
              <a:latin typeface="Comic Sans MS" panose="030F0702030302020204" pitchFamily="66" charset="0"/>
              <a:cs typeface="+mn-cs"/>
            </a:endParaRPr>
          </a:p>
          <a:p>
            <a:pPr marL="457200" indent="-280988" eaLnBrk="1" fontAlgn="auto" hangingPunct="1">
              <a:spcBef>
                <a:spcPct val="0"/>
              </a:spcBef>
              <a:spcAft>
                <a:spcPts val="0"/>
              </a:spcAft>
              <a:defRPr/>
            </a:pPr>
            <a:r>
              <a:rPr lang="en-US" altLang="en-US" sz="3000" b="1" dirty="0" smtClean="0">
                <a:latin typeface="Comic Sans MS" panose="030F0702030302020204" pitchFamily="66" charset="0"/>
                <a:cs typeface="+mn-cs"/>
              </a:rPr>
              <a:t>The product of technology</a:t>
            </a:r>
          </a:p>
          <a:p>
            <a:pPr marL="457200" indent="-280988" eaLnBrk="1" fontAlgn="auto" hangingPunct="1">
              <a:spcBef>
                <a:spcPct val="0"/>
              </a:spcBef>
              <a:spcAft>
                <a:spcPts val="0"/>
              </a:spcAft>
              <a:defRPr/>
            </a:pPr>
            <a:endParaRPr lang="en-US" altLang="en-US" sz="1200" b="1" dirty="0" smtClean="0">
              <a:latin typeface="Comic Sans MS" panose="030F0702030302020204" pitchFamily="66" charset="0"/>
              <a:cs typeface="+mn-cs"/>
            </a:endParaRPr>
          </a:p>
          <a:p>
            <a:pPr marL="457200" indent="-280988" eaLnBrk="1" fontAlgn="auto" hangingPunct="1">
              <a:spcBef>
                <a:spcPct val="0"/>
              </a:spcBef>
              <a:spcAft>
                <a:spcPts val="0"/>
              </a:spcAft>
              <a:defRPr/>
            </a:pPr>
            <a:r>
              <a:rPr lang="en-US" altLang="en-US" sz="3000" b="1" dirty="0" smtClean="0">
                <a:latin typeface="Comic Sans MS" panose="030F0702030302020204" pitchFamily="66" charset="0"/>
                <a:cs typeface="+mn-cs"/>
              </a:rPr>
              <a:t>1</a:t>
            </a:r>
            <a:r>
              <a:rPr lang="en-US" altLang="en-US" sz="3000" b="1" baseline="30000" dirty="0" smtClean="0">
                <a:latin typeface="Comic Sans MS" panose="030F0702030302020204" pitchFamily="66" charset="0"/>
                <a:cs typeface="+mn-cs"/>
              </a:rPr>
              <a:t>st</a:t>
            </a:r>
            <a:r>
              <a:rPr lang="en-US" altLang="en-US" sz="3000" b="1" dirty="0" smtClean="0">
                <a:latin typeface="Comic Sans MS" panose="030F0702030302020204" pitchFamily="66" charset="0"/>
                <a:cs typeface="+mn-cs"/>
              </a:rPr>
              <a:t> </a:t>
            </a:r>
            <a:r>
              <a:rPr lang="en-US" altLang="en-US" sz="3000" b="1" dirty="0">
                <a:latin typeface="Comic Sans MS" panose="030F0702030302020204" pitchFamily="66" charset="0"/>
                <a:cs typeface="+mn-cs"/>
              </a:rPr>
              <a:t>generation of latch key kids </a:t>
            </a:r>
          </a:p>
          <a:p>
            <a:pPr marL="463550" eaLnBrk="1" fontAlgn="auto" hangingPunct="1">
              <a:lnSpc>
                <a:spcPct val="150000"/>
              </a:lnSpc>
              <a:spcBef>
                <a:spcPct val="0"/>
              </a:spcBef>
              <a:spcAft>
                <a:spcPts val="0"/>
              </a:spcAft>
              <a:buFont typeface="Arial" charset="0"/>
              <a:buNone/>
              <a:defRPr/>
            </a:pPr>
            <a:endParaRPr lang="en-US" altLang="en-US" sz="600" b="1" dirty="0">
              <a:cs typeface="+mn-cs"/>
            </a:endParaRPr>
          </a:p>
          <a:p>
            <a:pPr marL="688975" indent="-225425" eaLnBrk="1" fontAlgn="auto" hangingPunct="1">
              <a:lnSpc>
                <a:spcPct val="150000"/>
              </a:lnSpc>
              <a:spcBef>
                <a:spcPct val="0"/>
              </a:spcBef>
              <a:spcAft>
                <a:spcPts val="0"/>
              </a:spcAft>
              <a:defRPr/>
            </a:pPr>
            <a:endParaRPr lang="en-US" altLang="en-US" sz="100" b="1" dirty="0" smtClean="0">
              <a:cs typeface="+mn-cs"/>
            </a:endParaRPr>
          </a:p>
        </p:txBody>
      </p:sp>
      <p:sp>
        <p:nvSpPr>
          <p:cNvPr id="3" name="Rectangle 2"/>
          <p:cNvSpPr/>
          <p:nvPr/>
        </p:nvSpPr>
        <p:spPr>
          <a:xfrm>
            <a:off x="152400" y="152400"/>
            <a:ext cx="8839200" cy="6553200"/>
          </a:xfrm>
          <a:prstGeom prst="rect">
            <a:avLst/>
          </a:prstGeom>
          <a:no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6148" name="Picture 6"/>
          <p:cNvPicPr>
            <a:picLocks noChangeAspect="1" noChangeArrowheads="1"/>
          </p:cNvPicPr>
          <p:nvPr/>
        </p:nvPicPr>
        <p:blipFill>
          <a:blip r:embed="rId2"/>
          <a:srcRect/>
          <a:stretch>
            <a:fillRect/>
          </a:stretch>
        </p:blipFill>
        <p:spPr bwMode="auto">
          <a:xfrm>
            <a:off x="5181600" y="482600"/>
            <a:ext cx="2409825" cy="20018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6152" name="Picture 8" descr="Image result for generation x teachers"/>
          <p:cNvPicPr>
            <a:picLocks noChangeAspect="1" noChangeArrowheads="1"/>
          </p:cNvPicPr>
          <p:nvPr/>
        </p:nvPicPr>
        <p:blipFill>
          <a:blip r:embed="rId3"/>
          <a:srcRect/>
          <a:stretch>
            <a:fillRect/>
          </a:stretch>
        </p:blipFill>
        <p:spPr bwMode="auto">
          <a:xfrm>
            <a:off x="6003925" y="2814638"/>
            <a:ext cx="2638425" cy="1733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3925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8"/>
          <p:cNvSpPr txBox="1">
            <a:spLocks noChangeArrowheads="1"/>
          </p:cNvSpPr>
          <p:nvPr/>
        </p:nvSpPr>
        <p:spPr bwMode="auto">
          <a:xfrm>
            <a:off x="457200" y="382588"/>
            <a:ext cx="8229600" cy="6170612"/>
          </a:xfrm>
          <a:prstGeom prst="rect">
            <a:avLst/>
          </a:prstGeom>
          <a:noFill/>
          <a:ln w="57150">
            <a:noFill/>
            <a:miter lim="800000"/>
            <a:headEnd/>
            <a:tailEnd/>
          </a:ln>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fontAlgn="auto" hangingPunct="1">
              <a:spcBef>
                <a:spcPct val="0"/>
              </a:spcBef>
              <a:spcAft>
                <a:spcPts val="0"/>
              </a:spcAft>
              <a:buFontTx/>
              <a:buNone/>
              <a:defRPr/>
            </a:pPr>
            <a:endParaRPr lang="en-US" altLang="en-US" sz="1200" b="1" dirty="0" smtClean="0">
              <a:latin typeface="Comic Sans MS" pitchFamily="66" charset="0"/>
              <a:cs typeface="+mn-cs"/>
            </a:endParaRPr>
          </a:p>
          <a:p>
            <a:pPr eaLnBrk="1" fontAlgn="auto" hangingPunct="1">
              <a:spcBef>
                <a:spcPct val="0"/>
              </a:spcBef>
              <a:spcAft>
                <a:spcPts val="0"/>
              </a:spcAft>
              <a:buFontTx/>
              <a:buNone/>
              <a:defRPr/>
            </a:pPr>
            <a:r>
              <a:rPr lang="en-US" altLang="en-US" sz="4000" b="1" dirty="0" smtClean="0">
                <a:latin typeface="Comic Sans MS" pitchFamily="66" charset="0"/>
                <a:cs typeface="+mn-cs"/>
              </a:rPr>
              <a:t> Millennials  </a:t>
            </a:r>
            <a:r>
              <a:rPr lang="en-US" altLang="en-US" sz="2000" b="1" dirty="0" smtClean="0">
                <a:latin typeface="Comic Sans MS" pitchFamily="66" charset="0"/>
                <a:cs typeface="+mn-cs"/>
              </a:rPr>
              <a:t>(Generation Y) </a:t>
            </a:r>
          </a:p>
          <a:p>
            <a:pPr eaLnBrk="1" fontAlgn="auto" hangingPunct="1">
              <a:spcBef>
                <a:spcPct val="0"/>
              </a:spcBef>
              <a:spcAft>
                <a:spcPts val="0"/>
              </a:spcAft>
              <a:buFontTx/>
              <a:buNone/>
              <a:defRPr/>
            </a:pPr>
            <a:r>
              <a:rPr lang="en-US" altLang="en-US" sz="2000" b="1" dirty="0" smtClean="0">
                <a:latin typeface="Comic Sans MS" pitchFamily="66" charset="0"/>
                <a:cs typeface="+mn-cs"/>
              </a:rPr>
              <a:t>    </a:t>
            </a:r>
            <a:r>
              <a:rPr lang="en-US" altLang="en-US" sz="2800" b="1" dirty="0" smtClean="0">
                <a:latin typeface="Comic Sans MS" pitchFamily="66" charset="0"/>
                <a:cs typeface="+mn-cs"/>
              </a:rPr>
              <a:t>1981-1995</a:t>
            </a:r>
          </a:p>
          <a:p>
            <a:pPr eaLnBrk="1" fontAlgn="auto" hangingPunct="1">
              <a:spcBef>
                <a:spcPct val="0"/>
              </a:spcBef>
              <a:spcAft>
                <a:spcPts val="0"/>
              </a:spcAft>
              <a:buFontTx/>
              <a:buNone/>
              <a:defRPr/>
            </a:pPr>
            <a:endParaRPr lang="en-US" altLang="en-US" sz="800" b="1" dirty="0" smtClean="0">
              <a:latin typeface="Comic Sans MS" pitchFamily="66" charset="0"/>
              <a:cs typeface="+mn-cs"/>
            </a:endParaRPr>
          </a:p>
          <a:p>
            <a:pPr eaLnBrk="1" fontAlgn="auto" hangingPunct="1">
              <a:spcBef>
                <a:spcPct val="0"/>
              </a:spcBef>
              <a:spcAft>
                <a:spcPts val="0"/>
              </a:spcAft>
              <a:buFontTx/>
              <a:buNone/>
              <a:defRPr/>
            </a:pPr>
            <a:endParaRPr lang="en-US" altLang="en-US" sz="1100" b="1" dirty="0" smtClean="0">
              <a:latin typeface="Comic Sans MS" pitchFamily="66" charset="0"/>
              <a:cs typeface="+mn-cs"/>
            </a:endParaRPr>
          </a:p>
          <a:p>
            <a:pPr marL="688975" indent="-344488" eaLnBrk="1" fontAlgn="auto" hangingPunct="1">
              <a:spcBef>
                <a:spcPct val="0"/>
              </a:spcBef>
              <a:spcAft>
                <a:spcPts val="0"/>
              </a:spcAft>
              <a:defRPr/>
            </a:pPr>
            <a:r>
              <a:rPr lang="en-US" altLang="en-US" sz="3000" b="1" dirty="0" smtClean="0">
                <a:latin typeface="Comic Sans MS" panose="030F0702030302020204" pitchFamily="66" charset="0"/>
                <a:cs typeface="+mn-cs"/>
              </a:rPr>
              <a:t>Earn money for the purpose </a:t>
            </a:r>
          </a:p>
          <a:p>
            <a:pPr marL="344487" eaLnBrk="1" fontAlgn="auto" hangingPunct="1">
              <a:spcBef>
                <a:spcPct val="0"/>
              </a:spcBef>
              <a:spcAft>
                <a:spcPts val="0"/>
              </a:spcAft>
              <a:buFont typeface="Arial" charset="0"/>
              <a:buNone/>
              <a:defRPr/>
            </a:pPr>
            <a:r>
              <a:rPr lang="en-US" altLang="en-US" sz="3000" b="1" dirty="0" smtClean="0">
                <a:latin typeface="Comic Sans MS" panose="030F0702030302020204" pitchFamily="66" charset="0"/>
                <a:cs typeface="+mn-cs"/>
              </a:rPr>
              <a:t>  of immediate consumption</a:t>
            </a:r>
          </a:p>
          <a:p>
            <a:pPr marL="688975" indent="-344488" eaLnBrk="1" fontAlgn="auto" hangingPunct="1">
              <a:spcBef>
                <a:spcPct val="0"/>
              </a:spcBef>
              <a:spcAft>
                <a:spcPts val="0"/>
              </a:spcAft>
              <a:defRPr/>
            </a:pPr>
            <a:endParaRPr lang="en-US" altLang="en-US" sz="1400" b="1" dirty="0" smtClean="0">
              <a:solidFill>
                <a:srgbClr val="0000FF"/>
              </a:solidFill>
              <a:latin typeface="Comic Sans MS" panose="030F0702030302020204" pitchFamily="66" charset="0"/>
              <a:cs typeface="+mn-cs"/>
            </a:endParaRPr>
          </a:p>
          <a:p>
            <a:pPr marL="688975" indent="-344488" eaLnBrk="1" fontAlgn="auto" hangingPunct="1">
              <a:spcBef>
                <a:spcPct val="0"/>
              </a:spcBef>
              <a:spcAft>
                <a:spcPts val="0"/>
              </a:spcAft>
              <a:defRPr/>
            </a:pPr>
            <a:r>
              <a:rPr lang="en-US" altLang="en-US" sz="3000" b="1" dirty="0" smtClean="0">
                <a:latin typeface="Comic Sans MS" panose="030F0702030302020204" pitchFamily="66" charset="0"/>
                <a:cs typeface="+mn-cs"/>
              </a:rPr>
              <a:t>Tend to live in the moment</a:t>
            </a:r>
          </a:p>
          <a:p>
            <a:pPr marL="344487" eaLnBrk="1" fontAlgn="auto" hangingPunct="1">
              <a:spcBef>
                <a:spcPct val="0"/>
              </a:spcBef>
              <a:spcAft>
                <a:spcPts val="0"/>
              </a:spcAft>
              <a:buFont typeface="Arial" charset="0"/>
              <a:buNone/>
              <a:defRPr/>
            </a:pPr>
            <a:endParaRPr lang="en-US" altLang="en-US" sz="1400" b="1" dirty="0" smtClean="0">
              <a:latin typeface="Comic Sans MS" panose="030F0702030302020204" pitchFamily="66" charset="0"/>
              <a:cs typeface="+mn-cs"/>
            </a:endParaRPr>
          </a:p>
          <a:p>
            <a:pPr marL="688975" indent="-344488" eaLnBrk="1" fontAlgn="auto" hangingPunct="1">
              <a:spcBef>
                <a:spcPct val="0"/>
              </a:spcBef>
              <a:spcAft>
                <a:spcPts val="0"/>
              </a:spcAft>
              <a:defRPr/>
            </a:pPr>
            <a:r>
              <a:rPr lang="en-US" altLang="en-US" sz="3000" b="1" dirty="0" smtClean="0">
                <a:latin typeface="Comic Sans MS" panose="030F0702030302020204" pitchFamily="66" charset="0"/>
                <a:cs typeface="+mn-cs"/>
              </a:rPr>
              <a:t>Expect the immediacy of technology</a:t>
            </a:r>
          </a:p>
          <a:p>
            <a:pPr marL="688975" indent="-344488" eaLnBrk="1" fontAlgn="auto" hangingPunct="1">
              <a:spcBef>
                <a:spcPct val="0"/>
              </a:spcBef>
              <a:spcAft>
                <a:spcPts val="0"/>
              </a:spcAft>
              <a:defRPr/>
            </a:pPr>
            <a:endParaRPr lang="en-US" altLang="en-US" sz="1400" b="1" dirty="0" smtClean="0">
              <a:solidFill>
                <a:srgbClr val="0000FF"/>
              </a:solidFill>
              <a:latin typeface="Comic Sans MS" panose="030F0702030302020204" pitchFamily="66" charset="0"/>
              <a:cs typeface="+mn-cs"/>
            </a:endParaRPr>
          </a:p>
          <a:p>
            <a:pPr marL="688975" indent="-344488" eaLnBrk="1" fontAlgn="auto" hangingPunct="1">
              <a:spcBef>
                <a:spcPct val="0"/>
              </a:spcBef>
              <a:spcAft>
                <a:spcPts val="0"/>
              </a:spcAft>
              <a:defRPr/>
            </a:pPr>
            <a:r>
              <a:rPr lang="en-US" altLang="en-US" sz="3000" b="1" dirty="0" smtClean="0">
                <a:latin typeface="Comic Sans MS" panose="030F0702030302020204" pitchFamily="66" charset="0"/>
                <a:cs typeface="+mn-cs"/>
              </a:rPr>
              <a:t>Demonstrate respect when treated with respect</a:t>
            </a:r>
          </a:p>
          <a:p>
            <a:pPr marL="688975" indent="-344488" eaLnBrk="1" fontAlgn="auto" hangingPunct="1">
              <a:spcBef>
                <a:spcPct val="0"/>
              </a:spcBef>
              <a:spcAft>
                <a:spcPts val="0"/>
              </a:spcAft>
              <a:defRPr/>
            </a:pPr>
            <a:endParaRPr lang="en-US" altLang="en-US" sz="1400" b="1" dirty="0" smtClean="0">
              <a:latin typeface="Comic Sans MS" panose="030F0702030302020204" pitchFamily="66" charset="0"/>
              <a:cs typeface="+mn-cs"/>
            </a:endParaRPr>
          </a:p>
          <a:p>
            <a:pPr marL="688975" indent="-344488" eaLnBrk="1" fontAlgn="auto" hangingPunct="1">
              <a:spcBef>
                <a:spcPct val="0"/>
              </a:spcBef>
              <a:spcAft>
                <a:spcPts val="0"/>
              </a:spcAft>
              <a:defRPr/>
            </a:pPr>
            <a:r>
              <a:rPr lang="en-US" sz="3000" b="1" dirty="0" smtClean="0">
                <a:latin typeface="Comic Sans MS" panose="030F0702030302020204" pitchFamily="66" charset="0"/>
                <a:cs typeface="+mn-cs"/>
              </a:rPr>
              <a:t>Millennials crave and thrive on meaningful feedback and guidance</a:t>
            </a:r>
            <a:endParaRPr lang="en-US" altLang="en-US" sz="3000" b="1" dirty="0" smtClean="0">
              <a:solidFill>
                <a:srgbClr val="0000FF"/>
              </a:solidFill>
              <a:latin typeface="Comic Sans MS" panose="030F0702030302020204" pitchFamily="66" charset="0"/>
              <a:cs typeface="+mn-cs"/>
            </a:endParaRPr>
          </a:p>
        </p:txBody>
      </p:sp>
      <p:sp>
        <p:nvSpPr>
          <p:cNvPr id="3" name="Rectangle 2"/>
          <p:cNvSpPr/>
          <p:nvPr/>
        </p:nvSpPr>
        <p:spPr>
          <a:xfrm>
            <a:off x="152400" y="152400"/>
            <a:ext cx="8839200" cy="6553200"/>
          </a:xfrm>
          <a:prstGeom prst="rect">
            <a:avLst/>
          </a:prstGeom>
          <a:noFill/>
          <a:ln w="762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765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06400"/>
            <a:ext cx="2163763"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808563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Box 2"/>
          <p:cNvSpPr txBox="1">
            <a:spLocks noChangeArrowheads="1"/>
          </p:cNvSpPr>
          <p:nvPr/>
        </p:nvSpPr>
        <p:spPr bwMode="auto">
          <a:xfrm>
            <a:off x="-125413" y="304800"/>
            <a:ext cx="90693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3200" b="1">
                <a:latin typeface="Comic Sans MS" panose="030F0702030302020204" pitchFamily="66" charset="0"/>
              </a:rPr>
              <a:t>    Generation Z  </a:t>
            </a:r>
            <a:r>
              <a:rPr lang="en-US" altLang="en-US" sz="2400" b="1">
                <a:latin typeface="Comic Sans MS" panose="030F0702030302020204" pitchFamily="66" charset="0"/>
              </a:rPr>
              <a:t>1996-2010</a:t>
            </a:r>
            <a:r>
              <a:rPr lang="en-US" altLang="en-US" sz="4000" b="1">
                <a:latin typeface="Comic Sans MS" panose="030F0702030302020204" pitchFamily="66" charset="0"/>
              </a:rPr>
              <a:t>   </a:t>
            </a:r>
            <a:r>
              <a:rPr lang="en-US" altLang="en-US" sz="3200" b="1">
                <a:latin typeface="Comic Sans MS" panose="030F0702030302020204" pitchFamily="66" charset="0"/>
              </a:rPr>
              <a:t>   </a:t>
            </a:r>
          </a:p>
        </p:txBody>
      </p:sp>
      <p:sp>
        <p:nvSpPr>
          <p:cNvPr id="2" name="Rectangle 1"/>
          <p:cNvSpPr/>
          <p:nvPr/>
        </p:nvSpPr>
        <p:spPr>
          <a:xfrm>
            <a:off x="158750" y="788988"/>
            <a:ext cx="8615363" cy="5886227"/>
          </a:xfrm>
          <a:prstGeom prst="rect">
            <a:avLst/>
          </a:prstGeom>
        </p:spPr>
        <p:txBody>
          <a:bodyPr>
            <a:spAutoFit/>
          </a:bodyPr>
          <a:lstStyle/>
          <a:p>
            <a:pPr marL="176212" fontAlgn="auto">
              <a:spcBef>
                <a:spcPts val="0"/>
              </a:spcBef>
              <a:spcAft>
                <a:spcPts val="0"/>
              </a:spcAft>
              <a:defRPr/>
            </a:pPr>
            <a:endParaRPr lang="en-US" sz="800" b="1" dirty="0">
              <a:latin typeface="Comic Sans MS" panose="030F0702030302020204" pitchFamily="66" charset="0"/>
              <a:cs typeface="+mn-cs"/>
            </a:endParaRPr>
          </a:p>
          <a:p>
            <a:pPr marL="457200" indent="-280988" fontAlgn="auto">
              <a:spcBef>
                <a:spcPts val="0"/>
              </a:spcBef>
              <a:spcAft>
                <a:spcPts val="0"/>
              </a:spcAft>
              <a:defRPr/>
            </a:pPr>
            <a:endParaRPr lang="en-US" sz="800" b="1"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b="1" dirty="0">
                <a:latin typeface="Comic Sans MS" panose="030F0702030302020204" pitchFamily="66" charset="0"/>
                <a:cs typeface="+mn-cs"/>
              </a:rPr>
              <a:t>Never known a world without</a:t>
            </a:r>
          </a:p>
          <a:p>
            <a:pPr marL="176212" fontAlgn="auto">
              <a:spcBef>
                <a:spcPts val="0"/>
              </a:spcBef>
              <a:spcAft>
                <a:spcPts val="0"/>
              </a:spcAft>
              <a:defRPr/>
            </a:pPr>
            <a:r>
              <a:rPr lang="en-US" sz="2400" b="1" dirty="0">
                <a:latin typeface="Comic Sans MS" panose="030F0702030302020204" pitchFamily="66" charset="0"/>
                <a:cs typeface="+mn-cs"/>
              </a:rPr>
              <a:t>  smartphones or social media.</a:t>
            </a:r>
          </a:p>
          <a:p>
            <a:pPr marL="176212" fontAlgn="auto">
              <a:spcBef>
                <a:spcPts val="0"/>
              </a:spcBef>
              <a:spcAft>
                <a:spcPts val="0"/>
              </a:spcAft>
              <a:defRPr/>
            </a:pPr>
            <a:endParaRPr lang="en-US" sz="1000" b="1"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b="1" dirty="0">
                <a:latin typeface="Comic Sans MS" panose="030F0702030302020204" pitchFamily="66" charset="0"/>
                <a:cs typeface="+mn-cs"/>
              </a:rPr>
              <a:t>Live in an era of changing </a:t>
            </a:r>
          </a:p>
          <a:p>
            <a:pPr marL="176212" fontAlgn="auto">
              <a:spcBef>
                <a:spcPts val="0"/>
              </a:spcBef>
              <a:spcAft>
                <a:spcPts val="0"/>
              </a:spcAft>
              <a:defRPr/>
            </a:pPr>
            <a:r>
              <a:rPr lang="en-US" sz="2400" b="1" dirty="0">
                <a:latin typeface="Comic Sans MS" panose="030F0702030302020204" pitchFamily="66" charset="0"/>
                <a:cs typeface="+mn-cs"/>
              </a:rPr>
              <a:t>  social household structures. </a:t>
            </a:r>
          </a:p>
          <a:p>
            <a:pPr marL="457200" indent="-280988" fontAlgn="auto">
              <a:spcBef>
                <a:spcPts val="0"/>
              </a:spcBef>
              <a:spcAft>
                <a:spcPts val="0"/>
              </a:spcAft>
              <a:buFont typeface="Arial" panose="020B0604020202020204" pitchFamily="34" charset="0"/>
              <a:buChar char="•"/>
              <a:defRPr/>
            </a:pPr>
            <a:endParaRPr lang="en-US" sz="700"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dirty="0">
                <a:latin typeface="Comic Sans MS" panose="030F0702030302020204" pitchFamily="66" charset="0"/>
                <a:cs typeface="+mn-cs"/>
              </a:rPr>
              <a:t>B</a:t>
            </a:r>
            <a:r>
              <a:rPr lang="en-US" sz="2400" b="1" dirty="0">
                <a:latin typeface="Comic Sans MS" panose="030F0702030302020204" pitchFamily="66" charset="0"/>
                <a:cs typeface="+mn-cs"/>
              </a:rPr>
              <a:t>orn into the crisis period of terrorism, climate change and global recession.</a:t>
            </a:r>
          </a:p>
          <a:p>
            <a:pPr marL="457200" indent="-280988" fontAlgn="auto">
              <a:spcBef>
                <a:spcPts val="0"/>
              </a:spcBef>
              <a:spcAft>
                <a:spcPts val="0"/>
              </a:spcAft>
              <a:buFont typeface="Arial" panose="020B0604020202020204" pitchFamily="34" charset="0"/>
              <a:buChar char="•"/>
              <a:defRPr/>
            </a:pPr>
            <a:endParaRPr lang="en-US" sz="700"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b="1" dirty="0">
                <a:latin typeface="Comic Sans MS" panose="030F0702030302020204" pitchFamily="66" charset="0"/>
                <a:cs typeface="+mn-cs"/>
              </a:rPr>
              <a:t>Gobble up information quickly and move on to the next thing in the blink of an eye</a:t>
            </a:r>
            <a:r>
              <a:rPr lang="en-US" sz="2400" dirty="0">
                <a:latin typeface="Comic Sans MS" panose="030F0702030302020204" pitchFamily="66" charset="0"/>
                <a:cs typeface="+mn-cs"/>
              </a:rPr>
              <a:t>. </a:t>
            </a:r>
          </a:p>
          <a:p>
            <a:pPr marL="457200" indent="-280988" fontAlgn="auto">
              <a:spcBef>
                <a:spcPts val="0"/>
              </a:spcBef>
              <a:spcAft>
                <a:spcPts val="0"/>
              </a:spcAft>
              <a:buFont typeface="Arial" panose="020B0604020202020204" pitchFamily="34" charset="0"/>
              <a:buChar char="•"/>
              <a:defRPr/>
            </a:pPr>
            <a:endParaRPr lang="en-US" sz="700" b="1"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b="1" dirty="0">
                <a:latin typeface="Comic Sans MS" panose="030F0702030302020204" pitchFamily="66" charset="0"/>
                <a:cs typeface="+mn-cs"/>
              </a:rPr>
              <a:t>They are the least likely to believe that there is such a thing as the American Dream</a:t>
            </a:r>
          </a:p>
          <a:p>
            <a:pPr marL="457200" indent="-280988" fontAlgn="auto">
              <a:spcBef>
                <a:spcPts val="0"/>
              </a:spcBef>
              <a:spcAft>
                <a:spcPts val="0"/>
              </a:spcAft>
              <a:buFont typeface="Arial" panose="020B0604020202020204" pitchFamily="34" charset="0"/>
              <a:buChar char="•"/>
              <a:defRPr/>
            </a:pPr>
            <a:endParaRPr lang="en-US" sz="700" b="1"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altLang="en-US" sz="2400" b="1" dirty="0">
                <a:latin typeface="Comic Sans MS" panose="030F0702030302020204" pitchFamily="66" charset="0"/>
                <a:cs typeface="+mn-cs"/>
              </a:rPr>
              <a:t>Most diverse generation in US history</a:t>
            </a:r>
          </a:p>
          <a:p>
            <a:pPr marL="688975" indent="-344488" fontAlgn="auto">
              <a:spcAft>
                <a:spcPts val="0"/>
              </a:spcAft>
              <a:defRPr/>
            </a:pPr>
            <a:endParaRPr lang="en-US" altLang="en-US" sz="1050" b="1" dirty="0">
              <a:solidFill>
                <a:srgbClr val="0000FF"/>
              </a:solidFill>
              <a:latin typeface="+mn-lt"/>
              <a:cs typeface="+mn-cs"/>
            </a:endParaRPr>
          </a:p>
          <a:p>
            <a:pPr marL="457200" indent="-280988" fontAlgn="auto">
              <a:spcBef>
                <a:spcPts val="0"/>
              </a:spcBef>
              <a:spcAft>
                <a:spcPts val="0"/>
              </a:spcAft>
              <a:buFont typeface="Arial" panose="020B0604020202020204" pitchFamily="34" charset="0"/>
              <a:buChar char="•"/>
              <a:defRPr/>
            </a:pPr>
            <a:r>
              <a:rPr lang="en-US" sz="2400" b="1" dirty="0" smtClean="0">
                <a:latin typeface="Comic Sans MS" panose="030F0702030302020204" pitchFamily="66" charset="0"/>
                <a:cs typeface="+mn-cs"/>
              </a:rPr>
              <a:t>They </a:t>
            </a:r>
            <a:r>
              <a:rPr lang="en-US" sz="2400" b="1" dirty="0">
                <a:latin typeface="Comic Sans MS" panose="030F0702030302020204" pitchFamily="66" charset="0"/>
                <a:cs typeface="+mn-cs"/>
              </a:rPr>
              <a:t>embrace multiculturalism as a touchstone of who they are</a:t>
            </a:r>
          </a:p>
        </p:txBody>
      </p:sp>
      <p:sp>
        <p:nvSpPr>
          <p:cNvPr id="5" name="Rectangle 4"/>
          <p:cNvSpPr/>
          <p:nvPr/>
        </p:nvSpPr>
        <p:spPr>
          <a:xfrm>
            <a:off x="76200" y="76200"/>
            <a:ext cx="8904288" cy="6705600"/>
          </a:xfrm>
          <a:prstGeom prst="rect">
            <a:avLst/>
          </a:prstGeom>
          <a:noFill/>
          <a:ln w="76200">
            <a:solidFill>
              <a:srgbClr val="FC24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47109" name="Picture 5"/>
          <p:cNvPicPr>
            <a:picLocks noChangeAspect="1" noChangeArrowheads="1"/>
          </p:cNvPicPr>
          <p:nvPr/>
        </p:nvPicPr>
        <p:blipFill>
          <a:blip r:embed="rId2"/>
          <a:srcRect/>
          <a:stretch>
            <a:fillRect/>
          </a:stretch>
        </p:blipFill>
        <p:spPr bwMode="auto">
          <a:xfrm>
            <a:off x="5918546" y="228600"/>
            <a:ext cx="2825750" cy="24780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0834172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52400" y="152400"/>
            <a:ext cx="8839200" cy="6553200"/>
          </a:xfrm>
          <a:prstGeom prst="rect">
            <a:avLst/>
          </a:prstGeom>
          <a:noFill/>
          <a:ln w="76200">
            <a:solidFill>
              <a:srgbClr val="8FCE0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969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8438" y="307975"/>
            <a:ext cx="2362200" cy="196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700" name="Rectangle 3"/>
          <p:cNvSpPr>
            <a:spLocks noChangeArrowheads="1"/>
          </p:cNvSpPr>
          <p:nvPr/>
        </p:nvSpPr>
        <p:spPr bwMode="auto">
          <a:xfrm>
            <a:off x="561975" y="381000"/>
            <a:ext cx="6477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3600" b="1">
                <a:latin typeface="Comic Sans MS" panose="030F0702030302020204" pitchFamily="66" charset="0"/>
              </a:rPr>
              <a:t>Generation Alpha  </a:t>
            </a:r>
            <a:r>
              <a:rPr lang="en-US" altLang="en-US" sz="3200" b="1">
                <a:latin typeface="Comic Sans MS" panose="030F0702030302020204" pitchFamily="66" charset="0"/>
              </a:rPr>
              <a:t> </a:t>
            </a:r>
            <a:r>
              <a:rPr lang="en-US" altLang="en-US" sz="2000" b="1">
                <a:latin typeface="Comic Sans MS" panose="030F0702030302020204" pitchFamily="66" charset="0"/>
              </a:rPr>
              <a:t>2011-2025  </a:t>
            </a:r>
          </a:p>
        </p:txBody>
      </p:sp>
      <p:sp>
        <p:nvSpPr>
          <p:cNvPr id="7" name="TextBox 6"/>
          <p:cNvSpPr txBox="1"/>
          <p:nvPr/>
        </p:nvSpPr>
        <p:spPr>
          <a:xfrm>
            <a:off x="291793" y="1066800"/>
            <a:ext cx="8721728" cy="5278368"/>
          </a:xfrm>
          <a:prstGeom prst="rect">
            <a:avLst/>
          </a:prstGeom>
          <a:noFill/>
        </p:spPr>
        <p:txBody>
          <a:bodyPr>
            <a:spAutoFit/>
          </a:bodyPr>
          <a:lstStyle/>
          <a:p>
            <a:pPr marL="234950" indent="-234950" fontAlgn="auto">
              <a:spcBef>
                <a:spcPts val="0"/>
              </a:spcBef>
              <a:spcAft>
                <a:spcPts val="0"/>
              </a:spcAft>
              <a:buFont typeface="Arial" panose="020B0604020202020204" pitchFamily="34" charset="0"/>
              <a:buChar char="•"/>
              <a:defRPr/>
            </a:pPr>
            <a:endParaRPr lang="en-US" sz="800" b="1" dirty="0">
              <a:latin typeface="Comic Sans MS" panose="030F0702030302020204" pitchFamily="66" charset="0"/>
              <a:cs typeface="+mn-cs"/>
            </a:endParaRP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Will number almost two billion</a:t>
            </a:r>
          </a:p>
          <a:p>
            <a:pPr marL="339725" indent="-222250" fontAlgn="auto">
              <a:spcBef>
                <a:spcPts val="0"/>
              </a:spcBef>
              <a:spcAft>
                <a:spcPts val="0"/>
              </a:spcAft>
              <a:defRPr/>
            </a:pPr>
            <a:r>
              <a:rPr lang="en-US" sz="2700" b="1" dirty="0">
                <a:latin typeface="Comic Sans MS" panose="030F0702030302020204" pitchFamily="66" charset="0"/>
                <a:cs typeface="+mn-cs"/>
              </a:rPr>
              <a:t>  when they have all been born </a:t>
            </a:r>
            <a:r>
              <a:rPr lang="en-US" sz="2000" b="1" dirty="0">
                <a:latin typeface="Comic Sans MS" panose="030F0702030302020204" pitchFamily="66" charset="0"/>
                <a:cs typeface="+mn-cs"/>
              </a:rPr>
              <a:t>(2025)</a:t>
            </a:r>
          </a:p>
          <a:p>
            <a:pPr marL="339725" indent="-222250" fontAlgn="auto">
              <a:spcBef>
                <a:spcPts val="0"/>
              </a:spcBef>
              <a:spcAft>
                <a:spcPts val="0"/>
              </a:spcAft>
              <a:defRPr/>
            </a:pPr>
            <a:endParaRPr lang="en-US" sz="800" b="1" dirty="0">
              <a:latin typeface="Comic Sans MS" panose="030F0702030302020204" pitchFamily="66" charset="0"/>
              <a:cs typeface="+mn-cs"/>
            </a:endParaRP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Are born into our world with constant interconnections with the Internet and mobile wireless technologies.</a:t>
            </a:r>
            <a:endParaRPr lang="en-US" sz="800" b="1" dirty="0">
              <a:latin typeface="Comic Sans MS" panose="030F0702030302020204" pitchFamily="66" charset="0"/>
              <a:cs typeface="+mn-cs"/>
            </a:endParaRPr>
          </a:p>
          <a:p>
            <a:pPr marL="339725" indent="-222250" fontAlgn="auto">
              <a:spcBef>
                <a:spcPts val="0"/>
              </a:spcBef>
              <a:spcAft>
                <a:spcPts val="0"/>
              </a:spcAft>
              <a:defRPr/>
            </a:pPr>
            <a:r>
              <a:rPr lang="en-US" sz="800" b="1" dirty="0">
                <a:latin typeface="Comic Sans MS" panose="030F0702030302020204" pitchFamily="66" charset="0"/>
                <a:cs typeface="+mn-cs"/>
              </a:rPr>
              <a:t>     </a:t>
            </a: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Will be the most educated generation ever, but in very different ways to the norm</a:t>
            </a:r>
          </a:p>
          <a:p>
            <a:pPr marL="339725" indent="-222250" fontAlgn="auto">
              <a:spcBef>
                <a:spcPts val="0"/>
              </a:spcBef>
              <a:spcAft>
                <a:spcPts val="0"/>
              </a:spcAft>
              <a:buFont typeface="Arial" panose="020B0604020202020204" pitchFamily="34" charset="0"/>
              <a:buChar char="•"/>
              <a:defRPr/>
            </a:pPr>
            <a:endParaRPr lang="en-US" sz="800" b="1" dirty="0">
              <a:latin typeface="Comic Sans MS" panose="030F0702030302020204" pitchFamily="66" charset="0"/>
              <a:cs typeface="+mn-cs"/>
            </a:endParaRP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Boundaries between humans and technology are becoming more blurred in this generation.</a:t>
            </a:r>
            <a:r>
              <a:rPr lang="en-US" sz="2700" b="1" strike="sngStrike" dirty="0">
                <a:latin typeface="Comic Sans MS" panose="030F0702030302020204" pitchFamily="66" charset="0"/>
                <a:cs typeface="+mn-cs"/>
              </a:rPr>
              <a:t> </a:t>
            </a:r>
          </a:p>
          <a:p>
            <a:pPr marL="117475" fontAlgn="auto">
              <a:spcBef>
                <a:spcPts val="0"/>
              </a:spcBef>
              <a:spcAft>
                <a:spcPts val="0"/>
              </a:spcAft>
              <a:defRPr/>
            </a:pPr>
            <a:endParaRPr lang="en-US" sz="800" b="1" strike="sngStrike" dirty="0">
              <a:latin typeface="Comic Sans MS" panose="030F0702030302020204" pitchFamily="66" charset="0"/>
              <a:cs typeface="+mn-cs"/>
            </a:endParaRP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Alphas will be a generation more keenly aware of inequalities of all kinds. </a:t>
            </a:r>
          </a:p>
        </p:txBody>
      </p:sp>
      <p:sp>
        <p:nvSpPr>
          <p:cNvPr id="29702" name="Rectangle 8"/>
          <p:cNvSpPr>
            <a:spLocks noChangeArrowheads="1"/>
          </p:cNvSpPr>
          <p:nvPr/>
        </p:nvSpPr>
        <p:spPr bwMode="auto">
          <a:xfrm>
            <a:off x="7050088" y="1816100"/>
            <a:ext cx="2133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200" b="1">
                <a:latin typeface="Comic Sans MS" panose="030F0702030302020204" pitchFamily="66" charset="0"/>
              </a:rPr>
              <a:t>0 to 7</a:t>
            </a:r>
          </a:p>
          <a:p>
            <a:pPr algn="ctr"/>
            <a:r>
              <a:rPr lang="en-US" altLang="en-US" sz="1200" b="1">
                <a:latin typeface="Comic Sans MS" panose="030F0702030302020204" pitchFamily="66" charset="0"/>
              </a:rPr>
              <a:t>years old today</a:t>
            </a:r>
            <a:endParaRPr lang="en-US" altLang="en-US" sz="1200"/>
          </a:p>
        </p:txBody>
      </p:sp>
    </p:spTree>
    <p:extLst>
      <p:ext uri="{BB962C8B-B14F-4D97-AF65-F5344CB8AC3E}">
        <p14:creationId xmlns:p14="http://schemas.microsoft.com/office/powerpoint/2010/main" val="258807236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
          <p:cNvSpPr>
            <a:spLocks noChangeArrowheads="1"/>
          </p:cNvSpPr>
          <p:nvPr/>
        </p:nvSpPr>
        <p:spPr bwMode="auto">
          <a:xfrm>
            <a:off x="1143000" y="804863"/>
            <a:ext cx="8001000" cy="5024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US" altLang="en-US" sz="3600" b="1" dirty="0" smtClean="0">
                <a:latin typeface="Comic Sans MS" panose="030F0702030302020204" pitchFamily="66" charset="0"/>
              </a:rPr>
              <a:t>Each generation brings: </a:t>
            </a:r>
          </a:p>
          <a:p>
            <a:pPr eaLnBrk="1" fontAlgn="auto" hangingPunct="1">
              <a:spcBef>
                <a:spcPts val="0"/>
              </a:spcBef>
              <a:spcAft>
                <a:spcPts val="0"/>
              </a:spcAft>
              <a:defRPr/>
            </a:pPr>
            <a:endParaRPr lang="en-US" altLang="en-US" sz="1050" b="1" dirty="0" smtClean="0">
              <a:latin typeface="Comic Sans MS" panose="030F0702030302020204" pitchFamily="66" charset="0"/>
            </a:endParaRPr>
          </a:p>
          <a:p>
            <a:pPr marL="1198563" indent="-457200" eaLnBrk="1" fontAlgn="auto" hangingPunct="1">
              <a:spcBef>
                <a:spcPts val="0"/>
              </a:spcBef>
              <a:spcAft>
                <a:spcPts val="0"/>
              </a:spcAft>
              <a:buSzPct val="102000"/>
              <a:buFont typeface="Arial" panose="020B0604020202020204" pitchFamily="34" charset="0"/>
              <a:buChar char="•"/>
              <a:defRPr/>
            </a:pPr>
            <a:r>
              <a:rPr lang="en-US" altLang="en-US" sz="3200" b="1" dirty="0" smtClean="0">
                <a:latin typeface="Comic Sans MS" panose="030F0702030302020204" pitchFamily="66" charset="0"/>
              </a:rPr>
              <a:t>Different perspectives </a:t>
            </a:r>
          </a:p>
          <a:p>
            <a:pPr marL="912813" indent="-171450" eaLnBrk="1" fontAlgn="auto" hangingPunct="1">
              <a:spcBef>
                <a:spcPts val="0"/>
              </a:spcBef>
              <a:spcAft>
                <a:spcPts val="0"/>
              </a:spcAft>
              <a:buSzPct val="102000"/>
              <a:buFont typeface="Arial" panose="020B0604020202020204" pitchFamily="34" charset="0"/>
              <a:buChar char="•"/>
              <a:defRPr/>
            </a:pPr>
            <a:endParaRPr lang="en-US" altLang="en-US" sz="900" b="1" dirty="0" smtClean="0">
              <a:latin typeface="Comic Sans MS" panose="030F0702030302020204" pitchFamily="66" charset="0"/>
            </a:endParaRPr>
          </a:p>
          <a:p>
            <a:pPr marL="1198563" indent="-457200" eaLnBrk="1" fontAlgn="auto" hangingPunct="1">
              <a:spcBef>
                <a:spcPts val="0"/>
              </a:spcBef>
              <a:spcAft>
                <a:spcPts val="0"/>
              </a:spcAft>
              <a:buSzPct val="102000"/>
              <a:buFont typeface="Arial" panose="020B0604020202020204" pitchFamily="34" charset="0"/>
              <a:buChar char="•"/>
              <a:defRPr/>
            </a:pPr>
            <a:r>
              <a:rPr lang="en-US" altLang="en-US" sz="3200" b="1" dirty="0" smtClean="0">
                <a:latin typeface="Comic Sans MS" panose="030F0702030302020204" pitchFamily="66" charset="0"/>
              </a:rPr>
              <a:t>Different strengths</a:t>
            </a:r>
          </a:p>
          <a:p>
            <a:pPr marL="912813" indent="-171450" eaLnBrk="1" fontAlgn="auto" hangingPunct="1">
              <a:spcBef>
                <a:spcPts val="0"/>
              </a:spcBef>
              <a:spcAft>
                <a:spcPts val="0"/>
              </a:spcAft>
              <a:buSzPct val="102000"/>
              <a:buFont typeface="Arial" panose="020B0604020202020204" pitchFamily="34" charset="0"/>
              <a:buChar char="•"/>
              <a:defRPr/>
            </a:pPr>
            <a:endParaRPr lang="en-US" altLang="en-US" sz="900" b="1" dirty="0" smtClean="0">
              <a:latin typeface="Comic Sans MS" panose="030F0702030302020204" pitchFamily="66" charset="0"/>
            </a:endParaRPr>
          </a:p>
          <a:p>
            <a:pPr marL="1198563" indent="-457200" eaLnBrk="1" fontAlgn="auto" hangingPunct="1">
              <a:spcBef>
                <a:spcPts val="0"/>
              </a:spcBef>
              <a:spcAft>
                <a:spcPts val="0"/>
              </a:spcAft>
              <a:buSzPct val="102000"/>
              <a:buFont typeface="Arial" panose="020B0604020202020204" pitchFamily="34" charset="0"/>
              <a:buChar char="•"/>
              <a:defRPr/>
            </a:pPr>
            <a:r>
              <a:rPr lang="en-US" altLang="en-US" sz="3200" b="1" dirty="0" smtClean="0">
                <a:latin typeface="Comic Sans MS" panose="030F0702030302020204" pitchFamily="66" charset="0"/>
              </a:rPr>
              <a:t>Different priorities</a:t>
            </a:r>
          </a:p>
          <a:p>
            <a:pPr marL="1198563" indent="-457200" eaLnBrk="1" fontAlgn="auto" hangingPunct="1">
              <a:spcBef>
                <a:spcPts val="0"/>
              </a:spcBef>
              <a:spcAft>
                <a:spcPts val="0"/>
              </a:spcAft>
              <a:buSzPct val="101000"/>
              <a:buFont typeface="Arial" panose="020B0604020202020204" pitchFamily="34" charset="0"/>
              <a:buChar char="•"/>
              <a:defRPr/>
            </a:pPr>
            <a:endParaRPr lang="en-US" altLang="en-US" sz="2800" b="1" dirty="0" smtClean="0">
              <a:latin typeface="Comic Sans MS" panose="030F0702030302020204" pitchFamily="66" charset="0"/>
            </a:endParaRPr>
          </a:p>
          <a:p>
            <a:pPr marL="739775" indent="-739775" eaLnBrk="1" fontAlgn="auto" hangingPunct="1">
              <a:spcBef>
                <a:spcPts val="0"/>
              </a:spcBef>
              <a:spcAft>
                <a:spcPts val="0"/>
              </a:spcAft>
              <a:buSzPct val="101000"/>
              <a:defRPr/>
            </a:pPr>
            <a:r>
              <a:rPr lang="en-US" altLang="en-US" sz="3200" b="1" dirty="0" smtClean="0">
                <a:latin typeface="Comic Sans MS" panose="030F0702030302020204" pitchFamily="66" charset="0"/>
              </a:rPr>
              <a:t>The differences can be seen as:</a:t>
            </a:r>
          </a:p>
          <a:p>
            <a:pPr marL="739775" indent="-739775" eaLnBrk="1" fontAlgn="auto" hangingPunct="1">
              <a:spcBef>
                <a:spcPts val="0"/>
              </a:spcBef>
              <a:spcAft>
                <a:spcPts val="0"/>
              </a:spcAft>
              <a:buSzPct val="101000"/>
              <a:defRPr/>
            </a:pPr>
            <a:endParaRPr lang="en-US" altLang="en-US" sz="1100" b="1" dirty="0" smtClean="0">
              <a:latin typeface="Comic Sans MS" panose="030F0702030302020204" pitchFamily="66" charset="0"/>
            </a:endParaRPr>
          </a:p>
          <a:p>
            <a:pPr marL="1204913" indent="-406400" eaLnBrk="1" fontAlgn="auto" hangingPunct="1">
              <a:spcBef>
                <a:spcPts val="0"/>
              </a:spcBef>
              <a:spcAft>
                <a:spcPts val="0"/>
              </a:spcAft>
              <a:buSzPct val="101000"/>
              <a:buFont typeface="Arial" panose="020B0604020202020204" pitchFamily="34" charset="0"/>
              <a:buChar char="•"/>
              <a:defRPr/>
            </a:pPr>
            <a:r>
              <a:rPr lang="en-US" altLang="en-US" sz="3200" b="1" dirty="0" smtClean="0">
                <a:latin typeface="Comic Sans MS" panose="030F0702030302020204" pitchFamily="66" charset="0"/>
              </a:rPr>
              <a:t>Frustrating challenges </a:t>
            </a:r>
          </a:p>
          <a:p>
            <a:pPr marL="798513" eaLnBrk="1" fontAlgn="auto" hangingPunct="1">
              <a:spcBef>
                <a:spcPts val="0"/>
              </a:spcBef>
              <a:spcAft>
                <a:spcPts val="0"/>
              </a:spcAft>
              <a:buSzPct val="101000"/>
              <a:defRPr/>
            </a:pPr>
            <a:endParaRPr lang="en-US" altLang="en-US" b="1" dirty="0" smtClean="0">
              <a:latin typeface="Comic Sans MS" panose="030F0702030302020204" pitchFamily="66" charset="0"/>
            </a:endParaRPr>
          </a:p>
          <a:p>
            <a:pPr marL="1204913" indent="-406400" eaLnBrk="1" fontAlgn="auto" hangingPunct="1">
              <a:spcBef>
                <a:spcPts val="0"/>
              </a:spcBef>
              <a:spcAft>
                <a:spcPts val="0"/>
              </a:spcAft>
              <a:buSzPct val="101000"/>
              <a:buFont typeface="Arial" panose="020B0604020202020204" pitchFamily="34" charset="0"/>
              <a:buChar char="•"/>
              <a:defRPr/>
            </a:pPr>
            <a:r>
              <a:rPr lang="en-US" altLang="en-US" sz="3200" b="1" dirty="0" smtClean="0">
                <a:latin typeface="Comic Sans MS" panose="030F0702030302020204" pitchFamily="66" charset="0"/>
              </a:rPr>
              <a:t>Strategic opportunities</a:t>
            </a:r>
          </a:p>
        </p:txBody>
      </p:sp>
    </p:spTree>
    <p:extLst>
      <p:ext uri="{BB962C8B-B14F-4D97-AF65-F5344CB8AC3E}">
        <p14:creationId xmlns:p14="http://schemas.microsoft.com/office/powerpoint/2010/main" val="363206300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304800"/>
            <a:ext cx="7634288" cy="874713"/>
          </a:xfrm>
        </p:spPr>
        <p:txBody>
          <a:bodyPr>
            <a:normAutofit fontScale="90000"/>
          </a:bodyPr>
          <a:lstStyle/>
          <a:p>
            <a:pPr eaLnBrk="1" hangingPunct="1">
              <a:defRPr/>
            </a:pPr>
            <a:r>
              <a:rPr lang="en-US" sz="5400" b="1" dirty="0" smtClean="0">
                <a:latin typeface="Comic Sans MS" panose="030F0702030302020204" pitchFamily="66" charset="0"/>
              </a:rPr>
              <a:t>Leader Actions</a:t>
            </a:r>
            <a:endParaRPr lang="en-US" sz="5400" b="1" dirty="0">
              <a:latin typeface="Comic Sans MS" panose="030F0702030302020204" pitchFamily="66" charset="0"/>
            </a:endParaRPr>
          </a:p>
        </p:txBody>
      </p:sp>
      <p:sp>
        <p:nvSpPr>
          <p:cNvPr id="3" name="Content Placeholder 2"/>
          <p:cNvSpPr>
            <a:spLocks noGrp="1"/>
          </p:cNvSpPr>
          <p:nvPr>
            <p:ph idx="4294967295"/>
          </p:nvPr>
        </p:nvSpPr>
        <p:spPr>
          <a:xfrm>
            <a:off x="461963" y="1295400"/>
            <a:ext cx="8081962" cy="5246688"/>
          </a:xfrm>
        </p:spPr>
        <p:txBody>
          <a:bodyPr>
            <a:normAutofit fontScale="77500" lnSpcReduction="20000"/>
          </a:bodyPr>
          <a:lstStyle/>
          <a:p>
            <a:pPr marL="0" indent="0" eaLnBrk="1" hangingPunct="1">
              <a:buClr>
                <a:srgbClr val="00B050"/>
              </a:buClr>
              <a:buFont typeface="Arial" panose="020B0604020202020204" pitchFamily="34" charset="0"/>
              <a:buNone/>
              <a:defRPr/>
            </a:pPr>
            <a:r>
              <a:rPr lang="en-US" sz="4000" dirty="0" smtClean="0">
                <a:latin typeface="Comic Sans MS" panose="030F0702030302020204" pitchFamily="66" charset="0"/>
              </a:rPr>
              <a:t>Planning</a:t>
            </a:r>
            <a:r>
              <a:rPr lang="en-US" sz="3600" dirty="0" smtClean="0">
                <a:latin typeface="Comic Sans MS" panose="030F0702030302020204" pitchFamily="66" charset="0"/>
              </a:rPr>
              <a:t> </a:t>
            </a:r>
            <a:r>
              <a:rPr lang="en-US" sz="3100" dirty="0" smtClean="0">
                <a:latin typeface="Comic Sans MS" panose="030F0702030302020204" pitchFamily="66" charset="0"/>
              </a:rPr>
              <a:t>(Short Term, Long Term, Daily…)</a:t>
            </a:r>
          </a:p>
          <a:p>
            <a:pPr marL="0" indent="0" eaLnBrk="1" hangingPunct="1">
              <a:buClr>
                <a:srgbClr val="00B050"/>
              </a:buClr>
              <a:buFont typeface="Arial" panose="020B0604020202020204" pitchFamily="34" charset="0"/>
              <a:buNone/>
              <a:defRPr/>
            </a:pPr>
            <a:endParaRPr lang="en-US" sz="1200" dirty="0" smtClean="0">
              <a:latin typeface="Comic Sans MS" panose="030F0702030302020204" pitchFamily="66" charset="0"/>
            </a:endParaRPr>
          </a:p>
          <a:p>
            <a:pPr marL="0" indent="0" eaLnBrk="1" hangingPunct="1">
              <a:buClr>
                <a:srgbClr val="00B050"/>
              </a:buClr>
              <a:buFont typeface="Arial" panose="020B0604020202020204" pitchFamily="34" charset="0"/>
              <a:buNone/>
              <a:defRPr/>
            </a:pPr>
            <a:r>
              <a:rPr lang="en-US" sz="4000" dirty="0" smtClean="0">
                <a:latin typeface="Comic Sans MS" panose="030F0702030302020204" pitchFamily="66" charset="0"/>
              </a:rPr>
              <a:t>Monitoring </a:t>
            </a:r>
            <a:r>
              <a:rPr lang="en-US" sz="3100" dirty="0" smtClean="0">
                <a:latin typeface="Comic Sans MS" panose="030F0702030302020204" pitchFamily="66" charset="0"/>
              </a:rPr>
              <a:t>(Progress Monitoring? Assessments?)</a:t>
            </a:r>
          </a:p>
          <a:p>
            <a:pPr marL="0" lvl="3" indent="0" eaLnBrk="1" hangingPunct="1">
              <a:buClr>
                <a:srgbClr val="00B050"/>
              </a:buClr>
              <a:buFont typeface="Arial" panose="020B0604020202020204" pitchFamily="34" charset="0"/>
              <a:buNone/>
              <a:defRPr/>
            </a:pPr>
            <a:r>
              <a:rPr lang="en-US" sz="2900" dirty="0" smtClean="0">
                <a:latin typeface="Comic Sans MS" panose="030F0702030302020204" pitchFamily="66" charset="0"/>
              </a:rPr>
              <a:t>Using data to make instructional decisions…</a:t>
            </a:r>
          </a:p>
          <a:p>
            <a:pPr marL="0" lvl="2" indent="0" eaLnBrk="1" hangingPunct="1">
              <a:buClr>
                <a:srgbClr val="00B050"/>
              </a:buClr>
              <a:buFont typeface="Arial" panose="020B0604020202020204" pitchFamily="34" charset="0"/>
              <a:buNone/>
              <a:defRPr/>
            </a:pPr>
            <a:endParaRPr lang="en-US" sz="1300" dirty="0" smtClean="0">
              <a:latin typeface="Comic Sans MS" panose="030F0702030302020204" pitchFamily="66" charset="0"/>
            </a:endParaRPr>
          </a:p>
          <a:p>
            <a:pPr marL="0" indent="0" eaLnBrk="1" hangingPunct="1">
              <a:buClr>
                <a:srgbClr val="00B050"/>
              </a:buClr>
              <a:buFont typeface="Arial" panose="020B0604020202020204" pitchFamily="34" charset="0"/>
              <a:buNone/>
              <a:defRPr/>
            </a:pPr>
            <a:r>
              <a:rPr lang="en-US" sz="4000" dirty="0" smtClean="0">
                <a:latin typeface="Comic Sans MS" panose="030F0702030302020204" pitchFamily="66" charset="0"/>
              </a:rPr>
              <a:t>Supporting/Advocating</a:t>
            </a:r>
            <a:r>
              <a:rPr lang="en-US" sz="3600" dirty="0" smtClean="0">
                <a:latin typeface="Comic Sans MS" panose="030F0702030302020204" pitchFamily="66" charset="0"/>
              </a:rPr>
              <a:t> </a:t>
            </a:r>
            <a:r>
              <a:rPr lang="en-US" sz="3100" dirty="0" smtClean="0">
                <a:latin typeface="Comic Sans MS" panose="030F0702030302020204" pitchFamily="66" charset="0"/>
              </a:rPr>
              <a:t>(Bearing the weight, publicly supporting and recommending co-teaching)</a:t>
            </a:r>
          </a:p>
          <a:p>
            <a:pPr marL="0" indent="0" eaLnBrk="1" hangingPunct="1">
              <a:buClr>
                <a:srgbClr val="00B050"/>
              </a:buClr>
              <a:buFont typeface="Arial" panose="020B0604020202020204" pitchFamily="34" charset="0"/>
              <a:buNone/>
              <a:defRPr/>
            </a:pPr>
            <a:endParaRPr lang="en-US" sz="1300" dirty="0" smtClean="0">
              <a:latin typeface="Comic Sans MS" panose="030F0702030302020204" pitchFamily="66" charset="0"/>
            </a:endParaRPr>
          </a:p>
          <a:p>
            <a:pPr marL="0" indent="0" eaLnBrk="1" hangingPunct="1">
              <a:buClr>
                <a:srgbClr val="00B050"/>
              </a:buClr>
              <a:buFont typeface="Arial" panose="020B0604020202020204" pitchFamily="34" charset="0"/>
              <a:buNone/>
              <a:defRPr/>
            </a:pPr>
            <a:r>
              <a:rPr lang="en-US" sz="4000" dirty="0" smtClean="0">
                <a:latin typeface="Comic Sans MS" panose="030F0702030302020204" pitchFamily="66" charset="0"/>
              </a:rPr>
              <a:t>Communicating</a:t>
            </a:r>
            <a:r>
              <a:rPr lang="en-US" sz="3600" dirty="0" smtClean="0">
                <a:latin typeface="Comic Sans MS" panose="030F0702030302020204" pitchFamily="66" charset="0"/>
              </a:rPr>
              <a:t> </a:t>
            </a:r>
            <a:r>
              <a:rPr lang="en-US" sz="3100" dirty="0" smtClean="0">
                <a:latin typeface="Comic Sans MS" panose="030F0702030302020204" pitchFamily="66" charset="0"/>
              </a:rPr>
              <a:t>(Verbal, Non Verbal, Written)</a:t>
            </a:r>
          </a:p>
          <a:p>
            <a:pPr marL="0" lvl="3" indent="0" eaLnBrk="1" hangingPunct="1">
              <a:buClr>
                <a:srgbClr val="00B050"/>
              </a:buClr>
              <a:buFont typeface="Arial" panose="020B0604020202020204" pitchFamily="34" charset="0"/>
              <a:buNone/>
              <a:defRPr/>
            </a:pPr>
            <a:r>
              <a:rPr lang="en-US" sz="2900" dirty="0" smtClean="0">
                <a:latin typeface="Comic Sans MS" panose="030F0702030302020204" pitchFamily="66" charset="0"/>
              </a:rPr>
              <a:t>How do you represent the program in meetings, emails, calls, reports, presentations, and meetings?</a:t>
            </a:r>
          </a:p>
          <a:p>
            <a:pPr marL="0" lvl="3" indent="0" eaLnBrk="1" hangingPunct="1">
              <a:buClr>
                <a:srgbClr val="00B050"/>
              </a:buClr>
              <a:buFont typeface="Arial" panose="020B0604020202020204" pitchFamily="34" charset="0"/>
              <a:buNone/>
              <a:defRPr/>
            </a:pPr>
            <a:r>
              <a:rPr lang="en-US" sz="2900" dirty="0" smtClean="0">
                <a:latin typeface="Comic Sans MS" panose="030F0702030302020204" pitchFamily="66" charset="0"/>
              </a:rPr>
              <a:t>Clear, Concise, Correct, Complete, Courteous…</a:t>
            </a:r>
          </a:p>
          <a:p>
            <a:pPr marL="0" lvl="2" indent="0" eaLnBrk="1" hangingPunct="1">
              <a:buClr>
                <a:srgbClr val="00B050"/>
              </a:buClr>
              <a:buFont typeface="Arial" panose="020B0604020202020204" pitchFamily="34" charset="0"/>
              <a:buNone/>
              <a:defRPr/>
            </a:pPr>
            <a:endParaRPr lang="en-US" sz="1400" dirty="0" smtClean="0">
              <a:latin typeface="Comic Sans MS" panose="030F0702030302020204" pitchFamily="66" charset="0"/>
            </a:endParaRPr>
          </a:p>
          <a:p>
            <a:pPr marL="0" indent="0" eaLnBrk="1" hangingPunct="1">
              <a:buClr>
                <a:srgbClr val="00B050"/>
              </a:buClr>
              <a:buFont typeface="Arial" panose="020B0604020202020204" pitchFamily="34" charset="0"/>
              <a:buNone/>
              <a:defRPr/>
            </a:pPr>
            <a:r>
              <a:rPr lang="en-US" sz="4000" dirty="0" smtClean="0">
                <a:latin typeface="Comic Sans MS" panose="030F0702030302020204" pitchFamily="66" charset="0"/>
              </a:rPr>
              <a:t>Implementing</a:t>
            </a:r>
            <a:r>
              <a:rPr lang="en-US" sz="3600" dirty="0" smtClean="0">
                <a:latin typeface="Comic Sans MS" panose="030F0702030302020204" pitchFamily="66" charset="0"/>
              </a:rPr>
              <a:t> </a:t>
            </a:r>
            <a:r>
              <a:rPr lang="en-US" sz="3400" dirty="0" smtClean="0">
                <a:latin typeface="Comic Sans MS" panose="030F0702030302020204" pitchFamily="66" charset="0"/>
              </a:rPr>
              <a:t>(Timelines, Responsibilities, </a:t>
            </a:r>
            <a:r>
              <a:rPr lang="en-US" sz="3400" dirty="0">
                <a:latin typeface="Comic Sans MS" panose="030F0702030302020204" pitchFamily="66" charset="0"/>
              </a:rPr>
              <a:t>F</a:t>
            </a:r>
            <a:r>
              <a:rPr lang="en-US" sz="3400" dirty="0" smtClean="0">
                <a:latin typeface="Comic Sans MS" panose="030F0702030302020204" pitchFamily="66" charset="0"/>
              </a:rPr>
              <a:t>ollow Through, Commitment, Reflection…)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1000"/>
                                        <p:tgtEl>
                                          <p:spTgt spid="3">
                                            <p:txEl>
                                              <p:pRg st="7" end="7"/>
                                            </p:txEl>
                                          </p:spTgt>
                                        </p:tgtEl>
                                      </p:cBhvr>
                                    </p:animEffect>
                                    <p:anim calcmode="lin" valueType="num">
                                      <p:cBhvr>
                                        <p:cTn id="4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1000"/>
                                        <p:tgtEl>
                                          <p:spTgt spid="3">
                                            <p:txEl>
                                              <p:pRg st="8" end="8"/>
                                            </p:txEl>
                                          </p:spTgt>
                                        </p:tgtEl>
                                      </p:cBhvr>
                                    </p:animEffect>
                                    <p:anim calcmode="lin" valueType="num">
                                      <p:cBhvr>
                                        <p:cTn id="4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Effect transition="in" filter="fade">
                                      <p:cBhvr>
                                        <p:cTn id="50" dur="1000"/>
                                        <p:tgtEl>
                                          <p:spTgt spid="3">
                                            <p:txEl>
                                              <p:pRg st="9" end="9"/>
                                            </p:txEl>
                                          </p:spTgt>
                                        </p:tgtEl>
                                      </p:cBhvr>
                                    </p:animEffect>
                                    <p:anim calcmode="lin" valueType="num">
                                      <p:cBhvr>
                                        <p:cTn id="5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fade">
                                      <p:cBhvr>
                                        <p:cTn id="57" dur="1000"/>
                                        <p:tgtEl>
                                          <p:spTgt spid="3">
                                            <p:txEl>
                                              <p:pRg st="11" end="11"/>
                                            </p:txEl>
                                          </p:spTgt>
                                        </p:tgtEl>
                                      </p:cBhvr>
                                    </p:animEffect>
                                    <p:anim calcmode="lin" valueType="num">
                                      <p:cBhvr>
                                        <p:cTn id="58"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600" y="304800"/>
            <a:ext cx="8686800" cy="1069975"/>
          </a:xfrm>
        </p:spPr>
        <p:txBody>
          <a:bodyPr/>
          <a:lstStyle/>
          <a:p>
            <a:pPr eaLnBrk="1" hangingPunct="1"/>
            <a:r>
              <a:rPr lang="en-US" altLang="en-US" b="1" dirty="0" smtClean="0">
                <a:latin typeface="Comic Sans MS" panose="030F0702030302020204" pitchFamily="66" charset="0"/>
              </a:rPr>
              <a:t>Leadership </a:t>
            </a:r>
            <a:r>
              <a:rPr lang="en-US" altLang="en-US" b="1" dirty="0" smtClean="0">
                <a:latin typeface="Comic Sans MS" panose="030F0702030302020204" pitchFamily="66" charset="0"/>
              </a:rPr>
              <a:t>Components </a:t>
            </a:r>
            <a:r>
              <a:rPr lang="en-US" altLang="en-US" b="1" dirty="0" smtClean="0">
                <a:latin typeface="Comic Sans MS" panose="030F0702030302020204" pitchFamily="66" charset="0"/>
              </a:rPr>
              <a:t>for    Co-Teaching</a:t>
            </a:r>
          </a:p>
        </p:txBody>
      </p:sp>
      <p:sp>
        <p:nvSpPr>
          <p:cNvPr id="3" name="Content Placeholder 2"/>
          <p:cNvSpPr>
            <a:spLocks noGrp="1"/>
          </p:cNvSpPr>
          <p:nvPr>
            <p:ph idx="4294967295"/>
          </p:nvPr>
        </p:nvSpPr>
        <p:spPr>
          <a:xfrm>
            <a:off x="609600" y="1905000"/>
            <a:ext cx="7634288" cy="3932237"/>
          </a:xfrm>
        </p:spPr>
        <p:txBody>
          <a:bodyPr/>
          <a:lstStyle/>
          <a:p>
            <a:pPr marL="0" indent="0" eaLnBrk="1" hangingPunct="1">
              <a:buClr>
                <a:srgbClr val="00B050"/>
              </a:buClr>
              <a:buFont typeface="Arial" panose="020B0604020202020204" pitchFamily="34" charset="0"/>
              <a:buNone/>
            </a:pPr>
            <a:r>
              <a:rPr lang="en-US" altLang="en-US" dirty="0" smtClean="0">
                <a:latin typeface="Comic Sans MS" panose="030F0702030302020204" pitchFamily="66" charset="0"/>
              </a:rPr>
              <a:t>High Standards for Co-Teaching and Rigorous Expectations for training</a:t>
            </a:r>
          </a:p>
          <a:p>
            <a:pPr marL="0" indent="0" eaLnBrk="1" hangingPunct="1">
              <a:buClr>
                <a:srgbClr val="00B050"/>
              </a:buClr>
              <a:buFont typeface="Arial" panose="020B0604020202020204" pitchFamily="34" charset="0"/>
              <a:buNone/>
            </a:pPr>
            <a:endParaRPr lang="en-US" altLang="en-US" sz="1200" dirty="0" smtClean="0">
              <a:latin typeface="Comic Sans MS" panose="030F0702030302020204" pitchFamily="66" charset="0"/>
            </a:endParaRPr>
          </a:p>
          <a:p>
            <a:pPr marL="0" indent="0" eaLnBrk="1" hangingPunct="1">
              <a:buClr>
                <a:srgbClr val="00B050"/>
              </a:buClr>
              <a:buFont typeface="Arial" panose="020B0604020202020204" pitchFamily="34" charset="0"/>
              <a:buNone/>
            </a:pPr>
            <a:r>
              <a:rPr lang="en-US" altLang="en-US" dirty="0" smtClean="0">
                <a:latin typeface="Comic Sans MS" panose="030F0702030302020204" pitchFamily="66" charset="0"/>
              </a:rPr>
              <a:t>Quality Instruction, Coaching, and Data Collection</a:t>
            </a:r>
          </a:p>
          <a:p>
            <a:pPr marL="0" indent="0" eaLnBrk="1" hangingPunct="1">
              <a:buClr>
                <a:srgbClr val="00B050"/>
              </a:buClr>
              <a:buFont typeface="Arial" panose="020B0604020202020204" pitchFamily="34" charset="0"/>
              <a:buNone/>
            </a:pPr>
            <a:endParaRPr lang="en-US" altLang="en-US" sz="1200" dirty="0" smtClean="0">
              <a:latin typeface="Comic Sans MS" panose="030F0702030302020204" pitchFamily="66" charset="0"/>
            </a:endParaRPr>
          </a:p>
          <a:p>
            <a:pPr marL="0" indent="0" eaLnBrk="1" hangingPunct="1">
              <a:buClr>
                <a:srgbClr val="00B050"/>
              </a:buClr>
              <a:buFont typeface="Arial" panose="020B0604020202020204" pitchFamily="34" charset="0"/>
              <a:buNone/>
            </a:pPr>
            <a:r>
              <a:rPr lang="en-US" altLang="en-US" dirty="0" smtClean="0">
                <a:latin typeface="Comic Sans MS" panose="030F0702030302020204" pitchFamily="66" charset="0"/>
              </a:rPr>
              <a:t>Creating a culture: for learning, networking, and partnerships</a:t>
            </a:r>
            <a:endParaRPr lang="en-US" altLang="en-US" sz="2800" dirty="0" smtClean="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5678703" cy="742950"/>
          </a:xfrm>
        </p:spPr>
        <p:txBody>
          <a:bodyPr>
            <a:noAutofit/>
          </a:bodyPr>
          <a:lstStyle/>
          <a:p>
            <a:pPr algn="ctr"/>
            <a:r>
              <a:rPr lang="en-US" sz="3600" b="1" dirty="0" smtClean="0">
                <a:latin typeface="Comic Sans MS" panose="030F0702030302020204" pitchFamily="66" charset="0"/>
              </a:rPr>
              <a:t>Coaches</a:t>
            </a:r>
            <a:endParaRPr lang="en-US" sz="3600" b="1" dirty="0">
              <a:latin typeface="Comic Sans MS" panose="030F0702030302020204" pitchFamily="66" charset="0"/>
            </a:endParaRPr>
          </a:p>
        </p:txBody>
      </p:sp>
      <p:sp>
        <p:nvSpPr>
          <p:cNvPr id="3" name="Content Placeholder 2"/>
          <p:cNvSpPr>
            <a:spLocks noGrp="1"/>
          </p:cNvSpPr>
          <p:nvPr>
            <p:ph idx="1"/>
          </p:nvPr>
        </p:nvSpPr>
        <p:spPr>
          <a:xfrm>
            <a:off x="1828800" y="2438400"/>
            <a:ext cx="5607380" cy="3435554"/>
          </a:xfrm>
          <a:ln>
            <a:solidFill>
              <a:schemeClr val="accent5">
                <a:lumMod val="40000"/>
                <a:lumOff val="60000"/>
              </a:schemeClr>
            </a:solidFill>
          </a:ln>
        </p:spPr>
        <p:txBody>
          <a:bodyPr>
            <a:noAutofit/>
          </a:bodyPr>
          <a:lstStyle/>
          <a:p>
            <a:pPr marL="0" indent="0" algn="ctr">
              <a:buNone/>
            </a:pPr>
            <a:endParaRPr lang="en-US" sz="2400" dirty="0">
              <a:latin typeface="Comic Sans MS" panose="030F0702030302020204" pitchFamily="66" charset="0"/>
            </a:endParaRPr>
          </a:p>
          <a:p>
            <a:pPr marL="0" indent="0" algn="ctr">
              <a:buNone/>
            </a:pPr>
            <a:r>
              <a:rPr lang="en-US" sz="3200" b="1" i="1" dirty="0">
                <a:ln>
                  <a:solidFill>
                    <a:srgbClr val="002060"/>
                  </a:solidFill>
                </a:ln>
                <a:latin typeface="Comic Sans MS" panose="030F0702030302020204" pitchFamily="66" charset="0"/>
              </a:rPr>
              <a:t>Vitally Important!!</a:t>
            </a:r>
          </a:p>
          <a:p>
            <a:pPr marL="0" indent="0" algn="ctr">
              <a:buNone/>
            </a:pPr>
            <a:r>
              <a:rPr lang="en-US" sz="2800" dirty="0">
                <a:latin typeface="Comic Sans MS" panose="030F0702030302020204" pitchFamily="66" charset="0"/>
              </a:rPr>
              <a:t>They Maintain the Fidelity Of Implementation</a:t>
            </a:r>
          </a:p>
          <a:p>
            <a:pPr marL="0" indent="0" algn="ctr">
              <a:buNone/>
            </a:pPr>
            <a:endParaRPr lang="en-US" sz="1050" dirty="0" smtClean="0">
              <a:latin typeface="Comic Sans MS" panose="030F0702030302020204" pitchFamily="66" charset="0"/>
            </a:endParaRPr>
          </a:p>
          <a:p>
            <a:pPr marL="0" indent="0" algn="ctr">
              <a:buNone/>
            </a:pPr>
            <a:r>
              <a:rPr lang="en-US" sz="2800" b="1" i="1" dirty="0">
                <a:ln>
                  <a:solidFill>
                    <a:srgbClr val="002060"/>
                  </a:solidFill>
                </a:ln>
                <a:latin typeface="Comic Sans MS" panose="030F0702030302020204" pitchFamily="66" charset="0"/>
              </a:rPr>
              <a:t>Goal</a:t>
            </a:r>
            <a:r>
              <a:rPr lang="en-US" sz="2800" dirty="0">
                <a:ln>
                  <a:solidFill>
                    <a:srgbClr val="002060"/>
                  </a:solidFill>
                </a:ln>
                <a:latin typeface="Comic Sans MS" panose="030F0702030302020204" pitchFamily="66" charset="0"/>
              </a:rPr>
              <a:t> </a:t>
            </a:r>
            <a:r>
              <a:rPr lang="en-US" sz="2800" dirty="0">
                <a:latin typeface="Comic Sans MS" panose="030F0702030302020204" pitchFamily="66" charset="0"/>
              </a:rPr>
              <a:t>– To be knowledgeable in and supportive of co-teaching</a:t>
            </a:r>
          </a:p>
        </p:txBody>
      </p:sp>
      <p:sp>
        <p:nvSpPr>
          <p:cNvPr id="5" name="TextBox 6"/>
          <p:cNvSpPr txBox="1">
            <a:spLocks noChangeArrowheads="1"/>
          </p:cNvSpPr>
          <p:nvPr/>
        </p:nvSpPr>
        <p:spPr bwMode="auto">
          <a:xfrm>
            <a:off x="3886200" y="6506931"/>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176918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1000"/>
                                        <p:tgtEl>
                                          <p:spTgt spid="3">
                                            <p:bg/>
                                          </p:spTgt>
                                        </p:tgtEl>
                                      </p:cBhvr>
                                    </p:animEffect>
                                    <p:anim calcmode="lin" valueType="num">
                                      <p:cBhvr>
                                        <p:cTn id="14" dur="1000" fill="hold"/>
                                        <p:tgtEl>
                                          <p:spTgt spid="3">
                                            <p:bg/>
                                          </p:spTgt>
                                        </p:tgtEl>
                                        <p:attrNameLst>
                                          <p:attrName>ppt_x</p:attrName>
                                        </p:attrNameLst>
                                      </p:cBhvr>
                                      <p:tavLst>
                                        <p:tav tm="0">
                                          <p:val>
                                            <p:strVal val="#ppt_x"/>
                                          </p:val>
                                        </p:tav>
                                        <p:tav tm="100000">
                                          <p:val>
                                            <p:strVal val="#ppt_x"/>
                                          </p:val>
                                        </p:tav>
                                      </p:tavLst>
                                    </p:anim>
                                    <p:anim calcmode="lin" valueType="num">
                                      <p:cBhvr>
                                        <p:cTn id="15"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426" name="Rectangle 1"/>
          <p:cNvSpPr>
            <a:spLocks noChangeArrowheads="1"/>
          </p:cNvSpPr>
          <p:nvPr/>
        </p:nvSpPr>
        <p:spPr bwMode="auto">
          <a:xfrm>
            <a:off x="304800" y="550863"/>
            <a:ext cx="8458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000" b="1" dirty="0">
                <a:ln>
                  <a:solidFill>
                    <a:srgbClr val="8142CE"/>
                  </a:solidFill>
                </a:ln>
                <a:latin typeface="Comic Sans MS" panose="030F0702030302020204" pitchFamily="66" charset="0"/>
              </a:rPr>
              <a:t>Short History Of Co-Teaching</a:t>
            </a:r>
            <a:endParaRPr lang="en-US" altLang="en-US" sz="4000" b="1" dirty="0">
              <a:ln>
                <a:solidFill>
                  <a:srgbClr val="8142CE"/>
                </a:solidFill>
              </a:ln>
            </a:endParaRPr>
          </a:p>
        </p:txBody>
      </p:sp>
      <p:sp>
        <p:nvSpPr>
          <p:cNvPr id="3" name="Rectangle 3"/>
          <p:cNvSpPr txBox="1">
            <a:spLocks noChangeArrowheads="1"/>
          </p:cNvSpPr>
          <p:nvPr/>
        </p:nvSpPr>
        <p:spPr>
          <a:xfrm>
            <a:off x="609600" y="1196975"/>
            <a:ext cx="8243888" cy="5132388"/>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65088" lvl="1" indent="-19050" fontAlgn="auto">
              <a:lnSpc>
                <a:spcPct val="150000"/>
              </a:lnSpc>
              <a:spcAft>
                <a:spcPts val="0"/>
              </a:spcAft>
              <a:buFont typeface="Arial" panose="020B0604020202020204" pitchFamily="34" charset="0"/>
              <a:buNone/>
              <a:defRPr/>
            </a:pPr>
            <a:r>
              <a:rPr lang="en-US" sz="3200" dirty="0" smtClean="0">
                <a:latin typeface="Comic Sans MS" pitchFamily="66" charset="0"/>
              </a:rPr>
              <a:t>Started in Special Education!</a:t>
            </a:r>
          </a:p>
          <a:p>
            <a:pPr marL="65088" lvl="1" indent="-19050" fontAlgn="auto">
              <a:lnSpc>
                <a:spcPct val="110000"/>
              </a:lnSpc>
              <a:spcBef>
                <a:spcPts val="0"/>
              </a:spcBef>
              <a:spcAft>
                <a:spcPts val="0"/>
              </a:spcAft>
              <a:buFont typeface="Arial" panose="020B0604020202020204" pitchFamily="34" charset="0"/>
              <a:buNone/>
              <a:defRPr/>
            </a:pPr>
            <a:r>
              <a:rPr lang="en-US" sz="3200" dirty="0" smtClean="0">
                <a:latin typeface="Comic Sans MS" pitchFamily="66" charset="0"/>
              </a:rPr>
              <a:t>PL94-142  (Now IDEA) – </a:t>
            </a:r>
            <a:r>
              <a:rPr lang="en-US" dirty="0" smtClean="0">
                <a:latin typeface="Comic Sans MS" pitchFamily="66" charset="0"/>
              </a:rPr>
              <a:t>Least Restrictive Environment</a:t>
            </a:r>
          </a:p>
          <a:p>
            <a:pPr marL="65088" lvl="3" indent="-19050" fontAlgn="auto">
              <a:spcAft>
                <a:spcPts val="0"/>
              </a:spcAft>
              <a:buFont typeface="Arial" panose="020B0604020202020204" pitchFamily="34" charset="0"/>
              <a:buNone/>
              <a:defRPr/>
            </a:pPr>
            <a:r>
              <a:rPr lang="en-US" sz="2400" b="1" dirty="0" smtClean="0">
                <a:latin typeface="Comic Sans MS" pitchFamily="66" charset="0"/>
              </a:rPr>
              <a:t>1995 – Cook and Friend </a:t>
            </a:r>
            <a:r>
              <a:rPr lang="en-US" sz="2400" dirty="0" smtClean="0">
                <a:latin typeface="Comic Sans MS" pitchFamily="66" charset="0"/>
              </a:rPr>
              <a:t>– models of co-teaching</a:t>
            </a:r>
          </a:p>
          <a:p>
            <a:pPr marL="65088" lvl="2" indent="-19050" fontAlgn="auto">
              <a:lnSpc>
                <a:spcPct val="150000"/>
              </a:lnSpc>
              <a:spcAft>
                <a:spcPts val="0"/>
              </a:spcAft>
              <a:buFont typeface="Arial" panose="020B0604020202020204" pitchFamily="34" charset="0"/>
              <a:buNone/>
              <a:defRPr/>
            </a:pPr>
            <a:r>
              <a:rPr lang="en-US" sz="2600" dirty="0" smtClean="0">
                <a:latin typeface="Comic Sans MS" pitchFamily="66" charset="0"/>
              </a:rPr>
              <a:t>ELL, Title I, Student Teaching, Content</a:t>
            </a:r>
          </a:p>
          <a:p>
            <a:pPr marL="65088" lvl="2" indent="-19050" fontAlgn="auto">
              <a:lnSpc>
                <a:spcPct val="110000"/>
              </a:lnSpc>
              <a:spcBef>
                <a:spcPts val="0"/>
              </a:spcBef>
              <a:spcAft>
                <a:spcPts val="0"/>
              </a:spcAft>
              <a:buFont typeface="Arial" panose="020B0604020202020204" pitchFamily="34" charset="0"/>
              <a:buNone/>
              <a:defRPr/>
            </a:pPr>
            <a:endParaRPr lang="en-US" sz="1200" dirty="0" smtClean="0">
              <a:latin typeface="Comic Sans MS" pitchFamily="66" charset="0"/>
            </a:endParaRPr>
          </a:p>
          <a:p>
            <a:pPr marL="65088" lvl="2" indent="-19050" fontAlgn="auto">
              <a:lnSpc>
                <a:spcPct val="110000"/>
              </a:lnSpc>
              <a:spcBef>
                <a:spcPts val="0"/>
              </a:spcBef>
              <a:spcAft>
                <a:spcPts val="0"/>
              </a:spcAft>
              <a:buFont typeface="Arial" panose="020B0604020202020204" pitchFamily="34" charset="0"/>
              <a:buNone/>
              <a:defRPr/>
            </a:pPr>
            <a:r>
              <a:rPr lang="en-US" sz="2600" dirty="0" smtClean="0">
                <a:latin typeface="Comic Sans MS" pitchFamily="66" charset="0"/>
              </a:rPr>
              <a:t>New NCLB changes – applicable to meet all </a:t>
            </a:r>
          </a:p>
          <a:p>
            <a:pPr marL="65088" lvl="2" indent="-19050" fontAlgn="auto">
              <a:lnSpc>
                <a:spcPct val="110000"/>
              </a:lnSpc>
              <a:spcBef>
                <a:spcPts val="0"/>
              </a:spcBef>
              <a:spcAft>
                <a:spcPts val="0"/>
              </a:spcAft>
              <a:buFont typeface="Arial" panose="020B0604020202020204" pitchFamily="34" charset="0"/>
              <a:buNone/>
              <a:defRPr/>
            </a:pPr>
            <a:r>
              <a:rPr lang="en-US" sz="2600" dirty="0" smtClean="0">
                <a:latin typeface="Comic Sans MS" pitchFamily="66" charset="0"/>
              </a:rPr>
              <a:t>student needs.</a:t>
            </a:r>
          </a:p>
          <a:p>
            <a:pPr marL="65088" lvl="2" indent="-19050" fontAlgn="auto">
              <a:lnSpc>
                <a:spcPct val="150000"/>
              </a:lnSpc>
              <a:spcAft>
                <a:spcPts val="0"/>
              </a:spcAft>
              <a:buFont typeface="Arial" panose="020B0604020202020204" pitchFamily="34" charset="0"/>
              <a:buNone/>
              <a:defRPr/>
            </a:pPr>
            <a:r>
              <a:rPr lang="en-US" sz="2600" dirty="0" smtClean="0">
                <a:latin typeface="Comic Sans MS" pitchFamily="66" charset="0"/>
              </a:rPr>
              <a:t>Now ESSA (Every Student Succeeds Act)</a:t>
            </a:r>
          </a:p>
        </p:txBody>
      </p:sp>
      <p:sp>
        <p:nvSpPr>
          <p:cNvPr id="4"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3426"/>
                                        </p:tgtEl>
                                        <p:attrNameLst>
                                          <p:attrName>style.visibility</p:attrName>
                                        </p:attrNameLst>
                                      </p:cBhvr>
                                      <p:to>
                                        <p:strVal val="visible"/>
                                      </p:to>
                                    </p:set>
                                    <p:animEffect transition="in" filter="fade">
                                      <p:cBhvr>
                                        <p:cTn id="7" dur="1000"/>
                                        <p:tgtEl>
                                          <p:spTgt spid="103426"/>
                                        </p:tgtEl>
                                      </p:cBhvr>
                                    </p:animEffect>
                                    <p:anim calcmode="lin" valueType="num">
                                      <p:cBhvr>
                                        <p:cTn id="8" dur="1000" fill="hold"/>
                                        <p:tgtEl>
                                          <p:spTgt spid="103426"/>
                                        </p:tgtEl>
                                        <p:attrNameLst>
                                          <p:attrName>ppt_x</p:attrName>
                                        </p:attrNameLst>
                                      </p:cBhvr>
                                      <p:tavLst>
                                        <p:tav tm="0">
                                          <p:val>
                                            <p:strVal val="#ppt_x"/>
                                          </p:val>
                                        </p:tav>
                                        <p:tav tm="100000">
                                          <p:val>
                                            <p:strVal val="#ppt_x"/>
                                          </p:val>
                                        </p:tav>
                                      </p:tavLst>
                                    </p:anim>
                                    <p:anim calcmode="lin" valueType="num">
                                      <p:cBhvr>
                                        <p:cTn id="9" dur="1000" fill="hold"/>
                                        <p:tgtEl>
                                          <p:spTgt spid="1034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fade">
                                      <p:cBhvr>
                                        <p:cTn id="43" dur="1000"/>
                                        <p:tgtEl>
                                          <p:spTgt spid="3">
                                            <p:txEl>
                                              <p:pRg st="7" end="7"/>
                                            </p:txEl>
                                          </p:spTgt>
                                        </p:tgtEl>
                                      </p:cBhvr>
                                    </p:animEffect>
                                    <p:anim calcmode="lin" valueType="num">
                                      <p:cBhvr>
                                        <p:cTn id="4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09600"/>
            <a:ext cx="7461997" cy="642938"/>
          </a:xfrm>
        </p:spPr>
        <p:txBody>
          <a:bodyPr>
            <a:noAutofit/>
          </a:bodyPr>
          <a:lstStyle/>
          <a:p>
            <a:pPr algn="ctr"/>
            <a:r>
              <a:rPr lang="en-US" sz="3200" b="1" dirty="0">
                <a:latin typeface="Comic Sans MS" panose="030F0702030302020204" pitchFamily="66" charset="0"/>
              </a:rPr>
              <a:t>Typical </a:t>
            </a:r>
            <a:r>
              <a:rPr lang="en-US" sz="3200" b="1" dirty="0" smtClean="0">
                <a:latin typeface="Comic Sans MS" panose="030F0702030302020204" pitchFamily="66" charset="0"/>
              </a:rPr>
              <a:t>Role -Communication</a:t>
            </a:r>
            <a:endParaRPr lang="en-US" sz="3200" b="1" dirty="0">
              <a:latin typeface="Comic Sans MS" panose="030F0702030302020204" pitchFamily="66" charset="0"/>
            </a:endParaRPr>
          </a:p>
        </p:txBody>
      </p:sp>
      <p:sp>
        <p:nvSpPr>
          <p:cNvPr id="3" name="Content Placeholder 2"/>
          <p:cNvSpPr>
            <a:spLocks noGrp="1"/>
          </p:cNvSpPr>
          <p:nvPr>
            <p:ph idx="1"/>
          </p:nvPr>
        </p:nvSpPr>
        <p:spPr>
          <a:xfrm>
            <a:off x="393327" y="2057400"/>
            <a:ext cx="7906870" cy="3810000"/>
          </a:xfrm>
        </p:spPr>
        <p:txBody>
          <a:bodyPr>
            <a:noAutofit/>
          </a:bodyPr>
          <a:lstStyle/>
          <a:p>
            <a:pPr marL="296465" indent="-257175">
              <a:buSzPct val="100000"/>
              <a:buFont typeface="Arial" panose="020B0604020202020204" pitchFamily="34" charset="0"/>
              <a:buChar char="•"/>
            </a:pPr>
            <a:r>
              <a:rPr lang="en-US" sz="2800" dirty="0" smtClean="0">
                <a:latin typeface="Comic Sans MS" panose="030F0702030302020204" pitchFamily="66" charset="0"/>
              </a:rPr>
              <a:t>Serve as the liaison between co-teachers and program coordinators/administrators </a:t>
            </a:r>
          </a:p>
          <a:p>
            <a:pPr marL="296465" indent="-257175">
              <a:buSzPct val="100000"/>
              <a:buFont typeface="Arial" panose="020B0604020202020204" pitchFamily="34" charset="0"/>
              <a:buChar char="•"/>
            </a:pPr>
            <a:r>
              <a:rPr lang="en-US" sz="2800" dirty="0" smtClean="0">
                <a:latin typeface="Comic Sans MS" panose="030F0702030302020204" pitchFamily="66" charset="0"/>
              </a:rPr>
              <a:t>Act </a:t>
            </a:r>
            <a:r>
              <a:rPr lang="en-US" sz="2800" dirty="0">
                <a:latin typeface="Comic Sans MS" panose="030F0702030302020204" pitchFamily="66" charset="0"/>
              </a:rPr>
              <a:t>as a confidant for </a:t>
            </a:r>
            <a:r>
              <a:rPr lang="en-US" sz="2800" dirty="0" smtClean="0">
                <a:latin typeface="Comic Sans MS" panose="030F0702030302020204" pitchFamily="66" charset="0"/>
              </a:rPr>
              <a:t>all stakeholders</a:t>
            </a:r>
            <a:endParaRPr lang="en-US" sz="2800" dirty="0">
              <a:latin typeface="Comic Sans MS" panose="030F0702030302020204" pitchFamily="66" charset="0"/>
            </a:endParaRPr>
          </a:p>
          <a:p>
            <a:pPr marL="296465" indent="-257175">
              <a:buSzPct val="100000"/>
              <a:buFont typeface="Arial" panose="020B0604020202020204" pitchFamily="34" charset="0"/>
              <a:buChar char="•"/>
            </a:pPr>
            <a:r>
              <a:rPr lang="en-US" sz="2800" dirty="0">
                <a:latin typeface="Comic Sans MS" panose="030F0702030302020204" pitchFamily="66" charset="0"/>
              </a:rPr>
              <a:t>Be an advocate for </a:t>
            </a:r>
            <a:r>
              <a:rPr lang="en-US" sz="2800" dirty="0" smtClean="0">
                <a:latin typeface="Comic Sans MS" panose="030F0702030302020204" pitchFamily="66" charset="0"/>
              </a:rPr>
              <a:t>co-teaching</a:t>
            </a:r>
            <a:endParaRPr lang="en-US" sz="2800" dirty="0">
              <a:latin typeface="Comic Sans MS" panose="030F0702030302020204" pitchFamily="66" charset="0"/>
            </a:endParaRPr>
          </a:p>
          <a:p>
            <a:pPr marL="296465" indent="-257175">
              <a:buSzPct val="100000"/>
              <a:buFont typeface="Arial" panose="020B0604020202020204" pitchFamily="34" charset="0"/>
              <a:buChar char="•"/>
            </a:pPr>
            <a:r>
              <a:rPr lang="en-US" sz="2800" dirty="0">
                <a:latin typeface="Comic Sans MS" panose="030F0702030302020204" pitchFamily="66" charset="0"/>
              </a:rPr>
              <a:t>Help </a:t>
            </a:r>
            <a:r>
              <a:rPr lang="en-US" sz="2800" dirty="0" smtClean="0">
                <a:latin typeface="Comic Sans MS" panose="030F0702030302020204" pitchFamily="66" charset="0"/>
              </a:rPr>
              <a:t>teachers build </a:t>
            </a:r>
            <a:r>
              <a:rPr lang="en-US" sz="2800" dirty="0">
                <a:latin typeface="Comic Sans MS" panose="030F0702030302020204" pitchFamily="66" charset="0"/>
              </a:rPr>
              <a:t>good communication and facilitate positive </a:t>
            </a:r>
            <a:r>
              <a:rPr lang="en-US" sz="2800" dirty="0" smtClean="0">
                <a:latin typeface="Comic Sans MS" panose="030F0702030302020204" pitchFamily="66" charset="0"/>
              </a:rPr>
              <a:t>interactions</a:t>
            </a:r>
            <a:endParaRPr lang="en-US" sz="2800" dirty="0">
              <a:latin typeface="Comic Sans MS" panose="030F0702030302020204" pitchFamily="66" charset="0"/>
            </a:endParaRPr>
          </a:p>
        </p:txBody>
      </p:sp>
      <p:sp>
        <p:nvSpPr>
          <p:cNvPr id="6" name="TextBox 6"/>
          <p:cNvSpPr txBox="1">
            <a:spLocks noChangeArrowheads="1"/>
          </p:cNvSpPr>
          <p:nvPr/>
        </p:nvSpPr>
        <p:spPr bwMode="auto">
          <a:xfrm>
            <a:off x="3886200" y="6477000"/>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3527986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5000"/>
                            </p:stCondLst>
                            <p:childTnLst>
                              <p:par>
                                <p:cTn id="23" presetID="42"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anim calcmode="lin" valueType="num">
                                      <p:cBhvr>
                                        <p:cTn id="26"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7000"/>
                            </p:stCondLst>
                            <p:childTnLst>
                              <p:par>
                                <p:cTn id="29" presetID="42"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2000"/>
                                        <p:tgtEl>
                                          <p:spTgt spid="3">
                                            <p:txEl>
                                              <p:pRg st="3" end="3"/>
                                            </p:txEl>
                                          </p:spTgt>
                                        </p:tgtEl>
                                      </p:cBhvr>
                                    </p:animEffect>
                                    <p:anim calcmode="lin" valueType="num">
                                      <p:cBhvr>
                                        <p:cTn id="3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38200"/>
            <a:ext cx="7543800" cy="742950"/>
          </a:xfrm>
        </p:spPr>
        <p:txBody>
          <a:bodyPr>
            <a:noAutofit/>
          </a:bodyPr>
          <a:lstStyle/>
          <a:p>
            <a:pPr algn="ctr"/>
            <a:r>
              <a:rPr lang="en-US" sz="3600" b="1" dirty="0">
                <a:latin typeface="Comic Sans MS" panose="030F0702030302020204" pitchFamily="66" charset="0"/>
              </a:rPr>
              <a:t>Typical </a:t>
            </a:r>
            <a:r>
              <a:rPr lang="en-US" sz="3600" b="1" dirty="0" smtClean="0">
                <a:latin typeface="Comic Sans MS" panose="030F0702030302020204" pitchFamily="66" charset="0"/>
              </a:rPr>
              <a:t>Role - Observation</a:t>
            </a:r>
            <a:endParaRPr lang="en-US" sz="3600" b="1" dirty="0">
              <a:latin typeface="Comic Sans MS" panose="030F0702030302020204" pitchFamily="66" charset="0"/>
            </a:endParaRPr>
          </a:p>
        </p:txBody>
      </p:sp>
      <p:sp>
        <p:nvSpPr>
          <p:cNvPr id="3" name="Content Placeholder 2"/>
          <p:cNvSpPr>
            <a:spLocks noGrp="1"/>
          </p:cNvSpPr>
          <p:nvPr>
            <p:ph idx="1"/>
          </p:nvPr>
        </p:nvSpPr>
        <p:spPr>
          <a:xfrm>
            <a:off x="685800" y="2362200"/>
            <a:ext cx="7937126" cy="1683452"/>
          </a:xfrm>
        </p:spPr>
        <p:txBody>
          <a:bodyPr>
            <a:noAutofit/>
          </a:bodyPr>
          <a:lstStyle/>
          <a:p>
            <a:pPr marL="296465" indent="-257175">
              <a:buSzPct val="100000"/>
              <a:buFont typeface="Arial" panose="020B0604020202020204" pitchFamily="34" charset="0"/>
              <a:buChar char="•"/>
            </a:pPr>
            <a:r>
              <a:rPr lang="en-US" sz="2800" dirty="0">
                <a:solidFill>
                  <a:srgbClr val="002060"/>
                </a:solidFill>
                <a:latin typeface="Comic Sans MS" panose="030F0702030302020204" pitchFamily="66" charset="0"/>
              </a:rPr>
              <a:t>Observe and provide feedback on a regular basis</a:t>
            </a:r>
          </a:p>
          <a:p>
            <a:pPr marL="296465" indent="-257175">
              <a:buSzPct val="100000"/>
              <a:buFont typeface="Arial" panose="020B0604020202020204" pitchFamily="34" charset="0"/>
              <a:buChar char="•"/>
            </a:pPr>
            <a:r>
              <a:rPr lang="en-US" sz="2800" dirty="0">
                <a:solidFill>
                  <a:srgbClr val="002060"/>
                </a:solidFill>
                <a:latin typeface="Comic Sans MS" panose="030F0702030302020204" pitchFamily="66" charset="0"/>
              </a:rPr>
              <a:t>Provide a systematic and consistent presence during the </a:t>
            </a:r>
            <a:r>
              <a:rPr lang="en-US" sz="2800" dirty="0" smtClean="0">
                <a:solidFill>
                  <a:srgbClr val="002060"/>
                </a:solidFill>
                <a:latin typeface="Comic Sans MS" panose="030F0702030302020204" pitchFamily="66" charset="0"/>
              </a:rPr>
              <a:t>co-teaching experience </a:t>
            </a:r>
            <a:endParaRPr lang="en-US" sz="2800" dirty="0">
              <a:solidFill>
                <a:srgbClr val="002060"/>
              </a:solidFill>
              <a:latin typeface="Comic Sans MS" panose="030F0702030302020204" pitchFamily="66" charset="0"/>
            </a:endParaRPr>
          </a:p>
          <a:p>
            <a:pPr marL="296465" indent="-257175">
              <a:buSzPct val="100000"/>
              <a:buFont typeface="Arial" panose="020B0604020202020204" pitchFamily="34" charset="0"/>
              <a:buChar char="•"/>
            </a:pPr>
            <a:r>
              <a:rPr lang="en-US" sz="2800" dirty="0" smtClean="0">
                <a:solidFill>
                  <a:srgbClr val="002060"/>
                </a:solidFill>
                <a:latin typeface="Comic Sans MS" panose="030F0702030302020204" pitchFamily="66" charset="0"/>
              </a:rPr>
              <a:t>Meet with pairs and discuss observations and strategies</a:t>
            </a:r>
          </a:p>
          <a:p>
            <a:pPr marL="296465" indent="-257175">
              <a:buSzPct val="100000"/>
              <a:buFont typeface="Arial" panose="020B0604020202020204" pitchFamily="34" charset="0"/>
              <a:buChar char="•"/>
            </a:pPr>
            <a:r>
              <a:rPr lang="en-US" sz="2800" dirty="0" smtClean="0">
                <a:solidFill>
                  <a:srgbClr val="002060"/>
                </a:solidFill>
                <a:latin typeface="Comic Sans MS" panose="030F0702030302020204" pitchFamily="66" charset="0"/>
              </a:rPr>
              <a:t>Assist in accessing and using data</a:t>
            </a:r>
            <a:endParaRPr lang="en-US" sz="1200" dirty="0">
              <a:latin typeface="Comic Sans MS" panose="030F0702030302020204" pitchFamily="66" charset="0"/>
            </a:endParaRPr>
          </a:p>
        </p:txBody>
      </p:sp>
      <p:sp>
        <p:nvSpPr>
          <p:cNvPr id="6" name="TextBox 6"/>
          <p:cNvSpPr txBox="1">
            <a:spLocks noChangeArrowheads="1"/>
          </p:cNvSpPr>
          <p:nvPr/>
        </p:nvSpPr>
        <p:spPr bwMode="auto">
          <a:xfrm>
            <a:off x="3902299" y="6400800"/>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2093372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5000"/>
                            </p:stCondLst>
                            <p:childTnLst>
                              <p:par>
                                <p:cTn id="23" presetID="42"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anim calcmode="lin" valueType="num">
                                      <p:cBhvr>
                                        <p:cTn id="26"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7000"/>
                            </p:stCondLst>
                            <p:childTnLst>
                              <p:par>
                                <p:cTn id="29" presetID="42"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2000"/>
                                        <p:tgtEl>
                                          <p:spTgt spid="3">
                                            <p:txEl>
                                              <p:pRg st="3" end="3"/>
                                            </p:txEl>
                                          </p:spTgt>
                                        </p:tgtEl>
                                      </p:cBhvr>
                                    </p:animEffect>
                                    <p:anim calcmode="lin" valueType="num">
                                      <p:cBhvr>
                                        <p:cTn id="3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5457825" cy="959643"/>
          </a:xfrm>
        </p:spPr>
        <p:txBody>
          <a:bodyPr/>
          <a:lstStyle/>
          <a:p>
            <a:pPr algn="ctr"/>
            <a:r>
              <a:rPr lang="en-US" sz="3600" b="1" dirty="0">
                <a:solidFill>
                  <a:schemeClr val="bg1"/>
                </a:solidFill>
              </a:rPr>
              <a:t>Observation</a:t>
            </a:r>
          </a:p>
        </p:txBody>
      </p:sp>
      <p:sp>
        <p:nvSpPr>
          <p:cNvPr id="3" name="Content Placeholder 2"/>
          <p:cNvSpPr>
            <a:spLocks noGrp="1"/>
          </p:cNvSpPr>
          <p:nvPr>
            <p:ph idx="1"/>
          </p:nvPr>
        </p:nvSpPr>
        <p:spPr>
          <a:xfrm>
            <a:off x="609600" y="762000"/>
            <a:ext cx="7906871" cy="5029200"/>
          </a:xfrm>
        </p:spPr>
        <p:txBody>
          <a:bodyPr>
            <a:noAutofit/>
          </a:bodyPr>
          <a:lstStyle/>
          <a:p>
            <a:pPr marL="0" indent="0">
              <a:buNone/>
            </a:pPr>
            <a:r>
              <a:rPr lang="en-US" sz="2800" b="1" dirty="0">
                <a:latin typeface="Comic Sans MS" panose="030F0702030302020204" pitchFamily="66" charset="0"/>
              </a:rPr>
              <a:t>Good observational strategies </a:t>
            </a:r>
            <a:r>
              <a:rPr lang="en-US" sz="2800" b="1" dirty="0" smtClean="0">
                <a:latin typeface="Comic Sans MS" panose="030F0702030302020204" pitchFamily="66" charset="0"/>
              </a:rPr>
              <a:t>work</a:t>
            </a:r>
          </a:p>
          <a:p>
            <a:pPr marL="0" indent="0">
              <a:buNone/>
            </a:pPr>
            <a:endParaRPr lang="en-US" sz="2400" b="1" dirty="0">
              <a:latin typeface="Comic Sans MS" panose="030F0702030302020204" pitchFamily="66" charset="0"/>
            </a:endParaRPr>
          </a:p>
          <a:p>
            <a:pPr lvl="1">
              <a:buSzPct val="100000"/>
              <a:buFont typeface="Arial" panose="020B0604020202020204" pitchFamily="34" charset="0"/>
              <a:buChar char="•"/>
            </a:pPr>
            <a:r>
              <a:rPr lang="en-US" sz="2400" dirty="0">
                <a:latin typeface="Comic Sans MS" panose="030F0702030302020204" pitchFamily="66" charset="0"/>
              </a:rPr>
              <a:t>Tangible feedback related to co-teaching goal(s</a:t>
            </a:r>
            <a:r>
              <a:rPr lang="en-US" sz="2400" dirty="0" smtClean="0">
                <a:latin typeface="Comic Sans MS" panose="030F0702030302020204" pitchFamily="66" charset="0"/>
              </a:rPr>
              <a:t>) and teacher actions</a:t>
            </a:r>
            <a:endParaRPr lang="en-US" sz="2400" dirty="0">
              <a:latin typeface="Comic Sans MS" panose="030F0702030302020204" pitchFamily="66" charset="0"/>
            </a:endParaRPr>
          </a:p>
          <a:p>
            <a:pPr lvl="1">
              <a:buSzPct val="100000"/>
              <a:buFont typeface="Arial" panose="020B0604020202020204" pitchFamily="34" charset="0"/>
              <a:buChar char="•"/>
            </a:pPr>
            <a:r>
              <a:rPr lang="en-US" sz="2400" dirty="0">
                <a:latin typeface="Comic Sans MS" panose="030F0702030302020204" pitchFamily="66" charset="0"/>
              </a:rPr>
              <a:t>Concrete, specific &amp; useful – actionable information</a:t>
            </a:r>
          </a:p>
          <a:p>
            <a:pPr lvl="1">
              <a:buSzPct val="100000"/>
              <a:buFont typeface="Arial" panose="020B0604020202020204" pitchFamily="34" charset="0"/>
              <a:buChar char="•"/>
            </a:pPr>
            <a:r>
              <a:rPr lang="en-US" sz="2400" dirty="0">
                <a:latin typeface="Comic Sans MS" panose="030F0702030302020204" pitchFamily="66" charset="0"/>
              </a:rPr>
              <a:t>Timely &amp; ongoing </a:t>
            </a:r>
          </a:p>
          <a:p>
            <a:pPr lvl="1">
              <a:buSzPct val="100000"/>
              <a:buFont typeface="Arial" panose="020B0604020202020204" pitchFamily="34" charset="0"/>
              <a:buChar char="•"/>
            </a:pPr>
            <a:r>
              <a:rPr lang="en-US" sz="2400" dirty="0">
                <a:latin typeface="Comic Sans MS" panose="030F0702030302020204" pitchFamily="66" charset="0"/>
              </a:rPr>
              <a:t>Consistent</a:t>
            </a:r>
          </a:p>
          <a:p>
            <a:pPr lvl="1">
              <a:buFont typeface="Arial" panose="020B0604020202020204" pitchFamily="34" charset="0"/>
              <a:buChar char="•"/>
            </a:pPr>
            <a:endParaRPr lang="en-US" sz="1100" dirty="0" smtClean="0">
              <a:latin typeface="Comic Sans MS" panose="030F0702030302020204" pitchFamily="66" charset="0"/>
            </a:endParaRPr>
          </a:p>
        </p:txBody>
      </p:sp>
      <p:sp>
        <p:nvSpPr>
          <p:cNvPr id="6" name="TextBox 6"/>
          <p:cNvSpPr txBox="1">
            <a:spLocks noChangeArrowheads="1"/>
          </p:cNvSpPr>
          <p:nvPr/>
        </p:nvSpPr>
        <p:spPr bwMode="auto">
          <a:xfrm>
            <a:off x="3886200" y="6172200"/>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136156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anim calcmode="lin" valueType="num">
                                      <p:cBhvr>
                                        <p:cTn id="21"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2000"/>
                                        <p:tgtEl>
                                          <p:spTgt spid="3">
                                            <p:txEl>
                                              <p:pRg st="3" end="3"/>
                                            </p:txEl>
                                          </p:spTgt>
                                        </p:tgtEl>
                                      </p:cBhvr>
                                    </p:animEffect>
                                    <p:anim calcmode="lin" valueType="num">
                                      <p:cBhvr>
                                        <p:cTn id="27"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anim calcmode="lin" valueType="num">
                                      <p:cBhvr>
                                        <p:cTn id="33"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42" presetClass="entr" presetSubtype="0" fill="hold" grpId="0" nodeType="after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2000"/>
                                        <p:tgtEl>
                                          <p:spTgt spid="3">
                                            <p:txEl>
                                              <p:pRg st="5" end="5"/>
                                            </p:txEl>
                                          </p:spTgt>
                                        </p:tgtEl>
                                      </p:cBhvr>
                                    </p:animEffect>
                                    <p:anim calcmode="lin" valueType="num">
                                      <p:cBhvr>
                                        <p:cTn id="39"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2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b="1" dirty="0">
                <a:latin typeface="Comic Sans MS" panose="030F0702030302020204" pitchFamily="66" charset="0"/>
              </a:rPr>
              <a:t>Observation</a:t>
            </a:r>
          </a:p>
        </p:txBody>
      </p:sp>
      <p:sp>
        <p:nvSpPr>
          <p:cNvPr id="3" name="Content Placeholder 2"/>
          <p:cNvSpPr>
            <a:spLocks noGrp="1"/>
          </p:cNvSpPr>
          <p:nvPr>
            <p:ph idx="1"/>
          </p:nvPr>
        </p:nvSpPr>
        <p:spPr>
          <a:xfrm>
            <a:off x="440635" y="1905000"/>
            <a:ext cx="8382000" cy="3886200"/>
          </a:xfrm>
        </p:spPr>
        <p:txBody>
          <a:bodyPr>
            <a:noAutofit/>
          </a:bodyPr>
          <a:lstStyle/>
          <a:p>
            <a:pPr marL="0" indent="0">
              <a:buNone/>
            </a:pPr>
            <a:r>
              <a:rPr lang="en-US" sz="2800" b="1" dirty="0">
                <a:latin typeface="Comic Sans MS" panose="030F0702030302020204" pitchFamily="66" charset="0"/>
              </a:rPr>
              <a:t>For co-teaching to be effective – </a:t>
            </a:r>
            <a:r>
              <a:rPr lang="en-US" sz="2800" b="1" dirty="0" smtClean="0">
                <a:latin typeface="Comic Sans MS" panose="030F0702030302020204" pitchFamily="66" charset="0"/>
              </a:rPr>
              <a:t>coaches must observe/discuss:</a:t>
            </a:r>
            <a:endParaRPr lang="en-US" sz="2800" b="1" dirty="0">
              <a:latin typeface="Comic Sans MS" panose="030F0702030302020204" pitchFamily="66" charset="0"/>
            </a:endParaRPr>
          </a:p>
          <a:p>
            <a:pPr lvl="1">
              <a:buSzPct val="100000"/>
              <a:buFont typeface="Arial" panose="020B0604020202020204" pitchFamily="34" charset="0"/>
              <a:buChar char="•"/>
            </a:pPr>
            <a:r>
              <a:rPr lang="en-US" sz="2400" b="1" dirty="0">
                <a:latin typeface="Comic Sans MS" panose="030F0702030302020204" pitchFamily="66" charset="0"/>
              </a:rPr>
              <a:t>Co-plan</a:t>
            </a:r>
          </a:p>
          <a:p>
            <a:pPr lvl="1">
              <a:buSzPct val="100000"/>
              <a:buFont typeface="Arial" panose="020B0604020202020204" pitchFamily="34" charset="0"/>
              <a:buChar char="•"/>
            </a:pPr>
            <a:r>
              <a:rPr lang="en-US" sz="2400" b="1" dirty="0">
                <a:latin typeface="Comic Sans MS" panose="030F0702030302020204" pitchFamily="66" charset="0"/>
              </a:rPr>
              <a:t>Co-instruct</a:t>
            </a:r>
          </a:p>
          <a:p>
            <a:pPr lvl="1">
              <a:buSzPct val="100000"/>
              <a:buFont typeface="Arial" panose="020B0604020202020204" pitchFamily="34" charset="0"/>
              <a:buChar char="•"/>
            </a:pPr>
            <a:r>
              <a:rPr lang="en-US" sz="2400" b="1" dirty="0">
                <a:latin typeface="Comic Sans MS" panose="030F0702030302020204" pitchFamily="66" charset="0"/>
              </a:rPr>
              <a:t>Co-assess</a:t>
            </a:r>
          </a:p>
          <a:p>
            <a:pPr marL="514350" lvl="2" indent="0" algn="ctr">
              <a:buSzPct val="100000"/>
              <a:buNone/>
            </a:pPr>
            <a:r>
              <a:rPr lang="en-US" sz="2800" b="1" dirty="0">
                <a:latin typeface="Comic Sans MS" panose="030F0702030302020204" pitchFamily="66" charset="0"/>
              </a:rPr>
              <a:t>So we must observe &amp; support these too!</a:t>
            </a:r>
          </a:p>
          <a:p>
            <a:pPr lvl="2">
              <a:buSzPct val="100000"/>
            </a:pPr>
            <a:r>
              <a:rPr lang="en-US" sz="2000" dirty="0" smtClean="0">
                <a:latin typeface="Comic Sans MS" panose="030F0702030302020204" pitchFamily="66" charset="0"/>
              </a:rPr>
              <a:t>Documents/Rubrics</a:t>
            </a:r>
          </a:p>
          <a:p>
            <a:pPr lvl="2">
              <a:buSzPct val="100000"/>
            </a:pPr>
            <a:r>
              <a:rPr lang="en-US" sz="2000" dirty="0" smtClean="0">
                <a:latin typeface="Comic Sans MS" panose="030F0702030302020204" pitchFamily="66" charset="0"/>
              </a:rPr>
              <a:t>Provide </a:t>
            </a:r>
            <a:r>
              <a:rPr lang="en-US" sz="2000" dirty="0">
                <a:latin typeface="Comic Sans MS" panose="030F0702030302020204" pitchFamily="66" charset="0"/>
              </a:rPr>
              <a:t>feedback within a supportive relationship</a:t>
            </a:r>
          </a:p>
          <a:p>
            <a:pPr marL="0" indent="0">
              <a:buSzPct val="100000"/>
              <a:buNone/>
            </a:pPr>
            <a:endParaRPr lang="en-US" sz="1200" dirty="0">
              <a:latin typeface="Comic Sans MS" panose="030F0702030302020204" pitchFamily="66" charset="0"/>
            </a:endParaRPr>
          </a:p>
        </p:txBody>
      </p:sp>
      <p:sp>
        <p:nvSpPr>
          <p:cNvPr id="6" name="TextBox 6"/>
          <p:cNvSpPr txBox="1">
            <a:spLocks noChangeArrowheads="1"/>
          </p:cNvSpPr>
          <p:nvPr/>
        </p:nvSpPr>
        <p:spPr bwMode="auto">
          <a:xfrm>
            <a:off x="3879761" y="6521956"/>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20048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5000"/>
                            </p:stCondLst>
                            <p:childTnLst>
                              <p:par>
                                <p:cTn id="23" presetID="4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anim calcmode="lin" valueType="num">
                                      <p:cBhvr>
                                        <p:cTn id="26"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7000"/>
                            </p:stCondLst>
                            <p:childTnLst>
                              <p:par>
                                <p:cTn id="29" presetID="42" presetClass="entr" presetSubtype="0"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2000"/>
                                        <p:tgtEl>
                                          <p:spTgt spid="3">
                                            <p:txEl>
                                              <p:pRg st="3" end="3"/>
                                            </p:txEl>
                                          </p:spTgt>
                                        </p:tgtEl>
                                      </p:cBhvr>
                                    </p:animEffect>
                                    <p:anim calcmode="lin" valueType="num">
                                      <p:cBhvr>
                                        <p:cTn id="3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2000" fill="hold"/>
                                        <p:tgtEl>
                                          <p:spTgt spid="3">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2000"/>
                                        <p:tgtEl>
                                          <p:spTgt spid="3">
                                            <p:txEl>
                                              <p:pRg st="4" end="4"/>
                                            </p:txEl>
                                          </p:spTgt>
                                        </p:tgtEl>
                                      </p:cBhvr>
                                    </p:animEffect>
                                    <p:anim calcmode="lin" valueType="num">
                                      <p:cBhvr>
                                        <p:cTn id="37"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8" dur="2000" fill="hold"/>
                                        <p:tgtEl>
                                          <p:spTgt spid="3">
                                            <p:txEl>
                                              <p:pRg st="4" end="4"/>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2000"/>
                                        <p:tgtEl>
                                          <p:spTgt spid="3">
                                            <p:txEl>
                                              <p:pRg st="5" end="5"/>
                                            </p:txEl>
                                          </p:spTgt>
                                        </p:tgtEl>
                                      </p:cBhvr>
                                    </p:animEffect>
                                    <p:anim calcmode="lin" valueType="num">
                                      <p:cBhvr>
                                        <p:cTn id="42"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2000" fill="hold"/>
                                        <p:tgtEl>
                                          <p:spTgt spid="3">
                                            <p:txEl>
                                              <p:pRg st="5" end="5"/>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2000"/>
                                        <p:tgtEl>
                                          <p:spTgt spid="3">
                                            <p:txEl>
                                              <p:pRg st="6" end="6"/>
                                            </p:txEl>
                                          </p:spTgt>
                                        </p:tgtEl>
                                      </p:cBhvr>
                                    </p:animEffect>
                                    <p:anim calcmode="lin" valueType="num">
                                      <p:cBhvr>
                                        <p:cTn id="47"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8" dur="2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628650" y="457200"/>
            <a:ext cx="78867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dirty="0">
                <a:latin typeface="Comic Sans MS" panose="030F0702030302020204" pitchFamily="66" charset="0"/>
              </a:rPr>
              <a:t>Co-Teaching</a:t>
            </a:r>
          </a:p>
        </p:txBody>
      </p:sp>
      <p:sp>
        <p:nvSpPr>
          <p:cNvPr id="4" name="Rectangle 3"/>
          <p:cNvSpPr txBox="1">
            <a:spLocks noChangeArrowheads="1"/>
          </p:cNvSpPr>
          <p:nvPr/>
        </p:nvSpPr>
        <p:spPr bwMode="auto">
          <a:xfrm>
            <a:off x="685800" y="1535113"/>
            <a:ext cx="7772400" cy="44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80988" indent="0" algn="ctr" fontAlgn="auto">
              <a:spcAft>
                <a:spcPts val="0"/>
              </a:spcAft>
              <a:buFont typeface="Arial" pitchFamily="34" charset="0"/>
              <a:buNone/>
              <a:defRPr/>
            </a:pPr>
            <a:r>
              <a:rPr lang="en-US" b="1" dirty="0" smtClean="0">
                <a:solidFill>
                  <a:schemeClr val="tx1">
                    <a:lumMod val="95000"/>
                    <a:lumOff val="5000"/>
                  </a:schemeClr>
                </a:solidFill>
                <a:latin typeface="Comic Sans MS" pitchFamily="66" charset="0"/>
              </a:rPr>
              <a:t>…is defined as two teachers</a:t>
            </a:r>
          </a:p>
          <a:p>
            <a:pPr marL="280988" indent="0" algn="ctr" fontAlgn="auto">
              <a:spcAft>
                <a:spcPts val="0"/>
              </a:spcAft>
              <a:buFont typeface="Arial" pitchFamily="34" charset="0"/>
              <a:buNone/>
              <a:defRPr/>
            </a:pPr>
            <a:r>
              <a:rPr lang="en-US" b="1" dirty="0" smtClean="0">
                <a:solidFill>
                  <a:schemeClr val="tx1">
                    <a:lumMod val="95000"/>
                    <a:lumOff val="5000"/>
                  </a:schemeClr>
                </a:solidFill>
                <a:latin typeface="Comic Sans MS" pitchFamily="66" charset="0"/>
              </a:rPr>
              <a:t>working together with groups of students - sharing the planning, organization, delivery and assessment  of instruction, as well as the </a:t>
            </a:r>
            <a:r>
              <a:rPr lang="en-US" b="1" dirty="0">
                <a:solidFill>
                  <a:schemeClr val="tx1">
                    <a:lumMod val="95000"/>
                    <a:lumOff val="5000"/>
                  </a:schemeClr>
                </a:solidFill>
                <a:latin typeface="Comic Sans MS" pitchFamily="66" charset="0"/>
              </a:rPr>
              <a:t>p</a:t>
            </a:r>
            <a:r>
              <a:rPr lang="en-US" b="1" dirty="0" smtClean="0">
                <a:solidFill>
                  <a:schemeClr val="tx1">
                    <a:lumMod val="95000"/>
                    <a:lumOff val="5000"/>
                  </a:schemeClr>
                </a:solidFill>
                <a:latin typeface="Comic Sans MS" pitchFamily="66" charset="0"/>
              </a:rPr>
              <a:t>hysical space.</a:t>
            </a:r>
          </a:p>
          <a:p>
            <a:pPr indent="-1588" fontAlgn="auto">
              <a:spcAft>
                <a:spcPts val="0"/>
              </a:spcAft>
              <a:buFont typeface="Arial" pitchFamily="34" charset="0"/>
              <a:buNone/>
              <a:defRPr/>
            </a:pPr>
            <a:endParaRPr lang="en-US" sz="1000" i="1" dirty="0" smtClean="0"/>
          </a:p>
          <a:p>
            <a:pPr marL="123825" indent="0" algn="ctr" fontAlgn="auto">
              <a:spcAft>
                <a:spcPts val="0"/>
              </a:spcAft>
              <a:buFont typeface="Arial" pitchFamily="34" charset="0"/>
              <a:buNone/>
              <a:defRPr/>
            </a:pPr>
            <a:r>
              <a:rPr lang="en-US" sz="2800" b="1" dirty="0" smtClean="0">
                <a:latin typeface="Comic Sans MS" pitchFamily="66" charset="0"/>
              </a:rPr>
              <a:t>Both teachers are actively involved and </a:t>
            </a:r>
          </a:p>
          <a:p>
            <a:pPr marL="123825" indent="0" algn="ctr" fontAlgn="auto">
              <a:spcAft>
                <a:spcPts val="0"/>
              </a:spcAft>
              <a:buFont typeface="Arial" pitchFamily="34" charset="0"/>
              <a:buNone/>
              <a:defRPr/>
            </a:pPr>
            <a:r>
              <a:rPr lang="en-US" sz="2800" b="1" dirty="0">
                <a:latin typeface="Comic Sans MS" pitchFamily="66" charset="0"/>
              </a:rPr>
              <a:t>e</a:t>
            </a:r>
            <a:r>
              <a:rPr lang="en-US" sz="2800" b="1" dirty="0" smtClean="0">
                <a:latin typeface="Comic Sans MS" pitchFamily="66" charset="0"/>
              </a:rPr>
              <a:t>ngaged in all aspects of instruction</a:t>
            </a:r>
          </a:p>
          <a:p>
            <a:pPr fontAlgn="auto">
              <a:spcAft>
                <a:spcPts val="0"/>
              </a:spcAft>
              <a:buFontTx/>
              <a:buNone/>
              <a:defRPr/>
            </a:pPr>
            <a:endParaRPr lang="en-US" sz="3600" dirty="0"/>
          </a:p>
        </p:txBody>
      </p:sp>
      <p:sp>
        <p:nvSpPr>
          <p:cNvPr id="5"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nodeType="afterGroup">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Scale>
                                      <p:cBhvr>
                                        <p:cTn id="13" dur="2000" decel="50000" fill="hold">
                                          <p:stCondLst>
                                            <p:cond delay="0"/>
                                          </p:stCondLst>
                                        </p:cTn>
                                        <p:tgtEl>
                                          <p:spTgt spid="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2000" decel="50000" fill="hold">
                                          <p:stCondLst>
                                            <p:cond delay="0"/>
                                          </p:stCondLst>
                                        </p:cTn>
                                        <p:tgtEl>
                                          <p:spTgt spid="4">
                                            <p:txEl>
                                              <p:pRg st="0" end="0"/>
                                            </p:txEl>
                                          </p:spTgt>
                                        </p:tgtEl>
                                        <p:attrNameLst>
                                          <p:attrName>ppt_x</p:attrName>
                                          <p:attrName>ppt_y</p:attrName>
                                        </p:attrNameLst>
                                      </p:cBhvr>
                                    </p:animMotion>
                                    <p:animEffect transition="in" filter="fade">
                                      <p:cBhvr>
                                        <p:cTn id="15" dur="2000"/>
                                        <p:tgtEl>
                                          <p:spTgt spid="4">
                                            <p:txEl>
                                              <p:pRg st="0" end="0"/>
                                            </p:txEl>
                                          </p:spTgt>
                                        </p:tgtEl>
                                      </p:cBhvr>
                                    </p:animEffect>
                                  </p:childTnLst>
                                </p:cTn>
                              </p:par>
                              <p:par>
                                <p:cTn id="16" presetID="52" presetClass="entr" presetSubtype="0" fill="hold" grpId="0"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Scale>
                                      <p:cBhvr>
                                        <p:cTn id="18" dur="2000" decel="50000" fill="hold">
                                          <p:stCondLst>
                                            <p:cond delay="0"/>
                                          </p:stCondLst>
                                        </p:cTn>
                                        <p:tgtEl>
                                          <p:spTgt spid="4">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2000" decel="50000" fill="hold">
                                          <p:stCondLst>
                                            <p:cond delay="0"/>
                                          </p:stCondLst>
                                        </p:cTn>
                                        <p:tgtEl>
                                          <p:spTgt spid="4">
                                            <p:txEl>
                                              <p:pRg st="1" end="1"/>
                                            </p:txEl>
                                          </p:spTgt>
                                        </p:tgtEl>
                                        <p:attrNameLst>
                                          <p:attrName>ppt_x</p:attrName>
                                          <p:attrName>ppt_y</p:attrName>
                                        </p:attrNameLst>
                                      </p:cBhvr>
                                    </p:animMotion>
                                    <p:animEffect transition="in" filter="fade">
                                      <p:cBhvr>
                                        <p:cTn id="20" dur="2000"/>
                                        <p:tgtEl>
                                          <p:spTgt spid="4">
                                            <p:txEl>
                                              <p:pRg st="1" end="1"/>
                                            </p:txEl>
                                          </p:spTgt>
                                        </p:tgtEl>
                                      </p:cBhvr>
                                    </p:animEffect>
                                  </p:childTnLst>
                                </p:cTn>
                              </p:par>
                              <p:par>
                                <p:cTn id="21" presetID="52" presetClass="entr" presetSubtype="0" fill="hold" grpId="0"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Scale>
                                      <p:cBhvr>
                                        <p:cTn id="23" dur="2000" decel="50000" fill="hold">
                                          <p:stCondLst>
                                            <p:cond delay="0"/>
                                          </p:stCondLst>
                                        </p:cTn>
                                        <p:tgtEl>
                                          <p:spTgt spid="4">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2000" decel="50000" fill="hold">
                                          <p:stCondLst>
                                            <p:cond delay="0"/>
                                          </p:stCondLst>
                                        </p:cTn>
                                        <p:tgtEl>
                                          <p:spTgt spid="4">
                                            <p:txEl>
                                              <p:pRg st="3" end="3"/>
                                            </p:txEl>
                                          </p:spTgt>
                                        </p:tgtEl>
                                        <p:attrNameLst>
                                          <p:attrName>ppt_x</p:attrName>
                                          <p:attrName>ppt_y</p:attrName>
                                        </p:attrNameLst>
                                      </p:cBhvr>
                                    </p:animMotion>
                                    <p:animEffect transition="in" filter="fade">
                                      <p:cBhvr>
                                        <p:cTn id="25" dur="2000"/>
                                        <p:tgtEl>
                                          <p:spTgt spid="4">
                                            <p:txEl>
                                              <p:pRg st="3" end="3"/>
                                            </p:txEl>
                                          </p:spTgt>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Scale>
                                      <p:cBhvr>
                                        <p:cTn id="28" dur="2000" decel="50000" fill="hold">
                                          <p:stCondLst>
                                            <p:cond delay="0"/>
                                          </p:stCondLst>
                                        </p:cTn>
                                        <p:tgtEl>
                                          <p:spTgt spid="4">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2000" decel="50000" fill="hold">
                                          <p:stCondLst>
                                            <p:cond delay="0"/>
                                          </p:stCondLst>
                                        </p:cTn>
                                        <p:tgtEl>
                                          <p:spTgt spid="4">
                                            <p:txEl>
                                              <p:pRg st="4" end="4"/>
                                            </p:txEl>
                                          </p:spTgt>
                                        </p:tgtEl>
                                        <p:attrNameLst>
                                          <p:attrName>ppt_x</p:attrName>
                                          <p:attrName>ppt_y</p:attrName>
                                        </p:attrNameLst>
                                      </p:cBhvr>
                                    </p:animMotion>
                                    <p:animEffect transition="in" filter="fade">
                                      <p:cBhvr>
                                        <p:cTn id="30"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2"/>
          <p:cNvSpPr txBox="1">
            <a:spLocks/>
          </p:cNvSpPr>
          <p:nvPr/>
        </p:nvSpPr>
        <p:spPr>
          <a:xfrm>
            <a:off x="1098550" y="685800"/>
            <a:ext cx="7251700" cy="974725"/>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000" b="1" dirty="0" smtClean="0">
                <a:ln>
                  <a:solidFill>
                    <a:srgbClr val="7342CE"/>
                  </a:solidFill>
                </a:ln>
                <a:latin typeface="Comic Sans MS" pitchFamily="66" charset="0"/>
              </a:rPr>
              <a:t>Co-Teaching Is An Attitude</a:t>
            </a:r>
            <a:endParaRPr lang="en-US" sz="4000" b="1" dirty="0">
              <a:ln>
                <a:solidFill>
                  <a:srgbClr val="7342CE"/>
                </a:solidFill>
              </a:ln>
              <a:latin typeface="Comic Sans MS" pitchFamily="66" charset="0"/>
            </a:endParaRPr>
          </a:p>
        </p:txBody>
      </p:sp>
      <p:sp>
        <p:nvSpPr>
          <p:cNvPr id="3" name="Rectangle 6"/>
          <p:cNvSpPr>
            <a:spLocks noChangeArrowheads="1"/>
          </p:cNvSpPr>
          <p:nvPr/>
        </p:nvSpPr>
        <p:spPr bwMode="auto">
          <a:xfrm>
            <a:off x="914400" y="1981200"/>
            <a:ext cx="7620000" cy="3816429"/>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3200" b="1" dirty="0">
                <a:solidFill>
                  <a:schemeClr val="tx1">
                    <a:lumMod val="65000"/>
                    <a:lumOff val="35000"/>
                  </a:schemeClr>
                </a:solidFill>
                <a:latin typeface="Comic Sans MS" panose="030F0702030302020204" pitchFamily="66" charset="0"/>
                <a:cs typeface="+mn-cs"/>
              </a:rPr>
              <a:t>An attitude of sharing the</a:t>
            </a:r>
          </a:p>
          <a:p>
            <a:pPr algn="ctr" eaLnBrk="0" fontAlgn="auto" hangingPunct="0">
              <a:spcBef>
                <a:spcPts val="0"/>
              </a:spcBef>
              <a:spcAft>
                <a:spcPts val="0"/>
              </a:spcAft>
              <a:defRPr/>
            </a:pPr>
            <a:r>
              <a:rPr lang="en-US" sz="3200" b="1" dirty="0">
                <a:solidFill>
                  <a:schemeClr val="tx1">
                    <a:lumMod val="65000"/>
                    <a:lumOff val="35000"/>
                  </a:schemeClr>
                </a:solidFill>
                <a:latin typeface="Comic Sans MS" panose="030F0702030302020204" pitchFamily="66" charset="0"/>
                <a:cs typeface="+mn-cs"/>
              </a:rPr>
              <a:t>classroom and students</a:t>
            </a:r>
          </a:p>
          <a:p>
            <a:pPr algn="ctr" eaLnBrk="0" fontAlgn="auto" hangingPunct="0">
              <a:spcBef>
                <a:spcPts val="0"/>
              </a:spcBef>
              <a:spcAft>
                <a:spcPts val="0"/>
              </a:spcAft>
              <a:defRPr/>
            </a:pPr>
            <a:endParaRPr lang="en-US" sz="2400" b="1" dirty="0">
              <a:solidFill>
                <a:schemeClr val="tx1">
                  <a:lumMod val="65000"/>
                  <a:lumOff val="35000"/>
                </a:schemeClr>
              </a:solidFill>
              <a:latin typeface="Comic Sans MS" panose="030F0702030302020204" pitchFamily="66" charset="0"/>
              <a:cs typeface="+mn-cs"/>
            </a:endParaRPr>
          </a:p>
          <a:p>
            <a:pPr algn="ctr" eaLnBrk="0" fontAlgn="auto" hangingPunct="0">
              <a:spcBef>
                <a:spcPts val="0"/>
              </a:spcBef>
              <a:spcAft>
                <a:spcPts val="0"/>
              </a:spcAft>
              <a:defRPr/>
            </a:pPr>
            <a:r>
              <a:rPr lang="en-US" sz="3200" b="1" dirty="0">
                <a:solidFill>
                  <a:schemeClr val="tx1">
                    <a:lumMod val="65000"/>
                    <a:lumOff val="35000"/>
                  </a:schemeClr>
                </a:solidFill>
                <a:latin typeface="Comic Sans MS" panose="030F0702030302020204" pitchFamily="66" charset="0"/>
                <a:cs typeface="+mn-cs"/>
              </a:rPr>
              <a:t>Co-Teachers must always</a:t>
            </a:r>
          </a:p>
          <a:p>
            <a:pPr algn="ctr" eaLnBrk="0" fontAlgn="auto" hangingPunct="0">
              <a:spcBef>
                <a:spcPts val="0"/>
              </a:spcBef>
              <a:spcAft>
                <a:spcPts val="0"/>
              </a:spcAft>
              <a:defRPr/>
            </a:pPr>
            <a:r>
              <a:rPr lang="en-US" sz="3200" b="1" dirty="0">
                <a:solidFill>
                  <a:schemeClr val="tx1">
                    <a:lumMod val="65000"/>
                    <a:lumOff val="35000"/>
                  </a:schemeClr>
                </a:solidFill>
                <a:latin typeface="Comic Sans MS" panose="030F0702030302020204" pitchFamily="66" charset="0"/>
                <a:cs typeface="+mn-cs"/>
              </a:rPr>
              <a:t>be thinking…</a:t>
            </a:r>
          </a:p>
          <a:p>
            <a:pPr algn="ctr" eaLnBrk="0" fontAlgn="auto" hangingPunct="0">
              <a:spcBef>
                <a:spcPts val="0"/>
              </a:spcBef>
              <a:spcAft>
                <a:spcPts val="0"/>
              </a:spcAft>
              <a:defRPr/>
            </a:pPr>
            <a:endParaRPr lang="en-US" sz="1200" b="1" dirty="0">
              <a:solidFill>
                <a:schemeClr val="tx1">
                  <a:lumMod val="65000"/>
                  <a:lumOff val="35000"/>
                </a:schemeClr>
              </a:solidFill>
              <a:latin typeface="Comic Sans MS" panose="030F0702030302020204" pitchFamily="66" charset="0"/>
              <a:cs typeface="+mn-cs"/>
            </a:endParaRPr>
          </a:p>
          <a:p>
            <a:pPr algn="ctr" eaLnBrk="0" fontAlgn="auto" hangingPunct="0">
              <a:spcBef>
                <a:spcPts val="0"/>
              </a:spcBef>
              <a:spcAft>
                <a:spcPts val="0"/>
              </a:spcAft>
              <a:defRPr/>
            </a:pPr>
            <a:r>
              <a:rPr lang="en-US" sz="2000" dirty="0">
                <a:latin typeface="+mn-lt"/>
                <a:cs typeface="+mn-cs"/>
              </a:rPr>
              <a:t>	</a:t>
            </a:r>
          </a:p>
          <a:p>
            <a:pPr algn="ctr" eaLnBrk="0" fontAlgn="auto" hangingPunct="0">
              <a:lnSpc>
                <a:spcPts val="6000"/>
              </a:lnSpc>
              <a:spcBef>
                <a:spcPts val="0"/>
              </a:spcBef>
              <a:spcAft>
                <a:spcPts val="0"/>
              </a:spcAft>
              <a:defRPr/>
            </a:pPr>
            <a:r>
              <a:rPr lang="en-US" sz="5400" b="1" dirty="0">
                <a:ln w="28575">
                  <a:solidFill>
                    <a:srgbClr val="7342CE"/>
                  </a:solidFill>
                </a:ln>
                <a:solidFill>
                  <a:srgbClr val="B5E61D"/>
                </a:solidFill>
                <a:latin typeface="Comic Sans MS" panose="030F0702030302020204" pitchFamily="66" charset="0"/>
                <a:cs typeface="+mn-cs"/>
              </a:rPr>
              <a:t>We’re Both Teaching!</a:t>
            </a:r>
          </a:p>
        </p:txBody>
      </p:sp>
      <p:sp>
        <p:nvSpPr>
          <p:cNvPr id="4"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18"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3">
                                            <p:txEl>
                                              <p:pRg st="1" end="1"/>
                                            </p:txEl>
                                          </p:spTgt>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1000" fill="hold"/>
                                        <p:tgtEl>
                                          <p:spTgt spid="3">
                                            <p:txEl>
                                              <p:pRg st="3" end="3"/>
                                            </p:txEl>
                                          </p:spTgt>
                                        </p:tgtEl>
                                        <p:attrNameLst>
                                          <p:attrName>ppt_w</p:attrName>
                                        </p:attrNameLst>
                                      </p:cBhvr>
                                      <p:tavLst>
                                        <p:tav tm="0">
                                          <p:val>
                                            <p:strVal val="#ppt_w+.3"/>
                                          </p:val>
                                        </p:tav>
                                        <p:tav tm="100000">
                                          <p:val>
                                            <p:strVal val="#ppt_w"/>
                                          </p:val>
                                        </p:tav>
                                      </p:tavLst>
                                    </p:anim>
                                    <p:anim calcmode="lin" valueType="num">
                                      <p:cBhvr>
                                        <p:cTn id="23"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3">
                                            <p:txEl>
                                              <p:pRg st="3" end="3"/>
                                            </p:txEl>
                                          </p:spTgt>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1000" fill="hold"/>
                                        <p:tgtEl>
                                          <p:spTgt spid="3">
                                            <p:txEl>
                                              <p:pRg st="4" end="4"/>
                                            </p:txEl>
                                          </p:spTgt>
                                        </p:tgtEl>
                                        <p:attrNameLst>
                                          <p:attrName>ppt_w</p:attrName>
                                        </p:attrNameLst>
                                      </p:cBhvr>
                                      <p:tavLst>
                                        <p:tav tm="0">
                                          <p:val>
                                            <p:strVal val="#ppt_w+.3"/>
                                          </p:val>
                                        </p:tav>
                                        <p:tav tm="100000">
                                          <p:val>
                                            <p:strVal val="#ppt_w"/>
                                          </p:val>
                                        </p:tav>
                                      </p:tavLst>
                                    </p:anim>
                                    <p:anim calcmode="lin" valueType="num">
                                      <p:cBhvr>
                                        <p:cTn id="28"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3">
                                            <p:txEl>
                                              <p:pRg st="4" end="4"/>
                                            </p:txEl>
                                          </p:spTgt>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p:cTn id="32" dur="1000" fill="hold"/>
                                        <p:tgtEl>
                                          <p:spTgt spid="3">
                                            <p:txEl>
                                              <p:pRg st="6" end="6"/>
                                            </p:txEl>
                                          </p:spTgt>
                                        </p:tgtEl>
                                        <p:attrNameLst>
                                          <p:attrName>ppt_w</p:attrName>
                                        </p:attrNameLst>
                                      </p:cBhvr>
                                      <p:tavLst>
                                        <p:tav tm="0">
                                          <p:val>
                                            <p:strVal val="#ppt_w+.3"/>
                                          </p:val>
                                        </p:tav>
                                        <p:tav tm="100000">
                                          <p:val>
                                            <p:strVal val="#ppt_w"/>
                                          </p:val>
                                        </p:tav>
                                      </p:tavLst>
                                    </p:anim>
                                    <p:anim calcmode="lin" valueType="num">
                                      <p:cBhvr>
                                        <p:cTn id="33"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34" dur="1000"/>
                                        <p:tgtEl>
                                          <p:spTgt spid="3">
                                            <p:txEl>
                                              <p:pRg st="6" end="6"/>
                                            </p:txEl>
                                          </p:spTgt>
                                        </p:tgtEl>
                                      </p:cBhvr>
                                    </p:animEffect>
                                  </p:childTnLst>
                                </p:cTn>
                              </p:par>
                            </p:childTnLst>
                          </p:cTn>
                        </p:par>
                        <p:par>
                          <p:cTn id="35" fill="hold" nodeType="afterGroup">
                            <p:stCondLst>
                              <p:cond delay="1000"/>
                            </p:stCondLst>
                            <p:childTnLst>
                              <p:par>
                                <p:cTn id="36" presetID="30" presetClass="entr" presetSubtype="0" fill="hold" nodeType="after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600" decel="100000"/>
                                        <p:tgtEl>
                                          <p:spTgt spid="3">
                                            <p:txEl>
                                              <p:pRg st="7" end="7"/>
                                            </p:txEl>
                                          </p:spTgt>
                                        </p:tgtEl>
                                      </p:cBhvr>
                                    </p:animEffect>
                                    <p:anim calcmode="lin" valueType="num">
                                      <p:cBhvr>
                                        <p:cTn id="39" dur="1600" decel="100000" fill="hold"/>
                                        <p:tgtEl>
                                          <p:spTgt spid="3">
                                            <p:txEl>
                                              <p:pRg st="7" end="7"/>
                                            </p:txEl>
                                          </p:spTgt>
                                        </p:tgtEl>
                                        <p:attrNameLst>
                                          <p:attrName>style.rotation</p:attrName>
                                        </p:attrNameLst>
                                      </p:cBhvr>
                                      <p:tavLst>
                                        <p:tav tm="0">
                                          <p:val>
                                            <p:fltVal val="-90"/>
                                          </p:val>
                                        </p:tav>
                                        <p:tav tm="100000">
                                          <p:val>
                                            <p:fltVal val="0"/>
                                          </p:val>
                                        </p:tav>
                                      </p:tavLst>
                                    </p:anim>
                                    <p:anim calcmode="lin" valueType="num">
                                      <p:cBhvr>
                                        <p:cTn id="40" dur="1600" decel="100000" fill="hold"/>
                                        <p:tgtEl>
                                          <p:spTgt spid="3">
                                            <p:txEl>
                                              <p:pRg st="7" end="7"/>
                                            </p:txEl>
                                          </p:spTgt>
                                        </p:tgtEl>
                                        <p:attrNameLst>
                                          <p:attrName>ppt_x</p:attrName>
                                        </p:attrNameLst>
                                      </p:cBhvr>
                                      <p:tavLst>
                                        <p:tav tm="0">
                                          <p:val>
                                            <p:strVal val="#ppt_x+0.4"/>
                                          </p:val>
                                        </p:tav>
                                        <p:tav tm="100000">
                                          <p:val>
                                            <p:strVal val="#ppt_x-0.05"/>
                                          </p:val>
                                        </p:tav>
                                      </p:tavLst>
                                    </p:anim>
                                    <p:anim calcmode="lin" valueType="num">
                                      <p:cBhvr>
                                        <p:cTn id="41" dur="1600" decel="100000" fill="hold"/>
                                        <p:tgtEl>
                                          <p:spTgt spid="3">
                                            <p:txEl>
                                              <p:pRg st="7" end="7"/>
                                            </p:txEl>
                                          </p:spTgt>
                                        </p:tgtEl>
                                        <p:attrNameLst>
                                          <p:attrName>ppt_y</p:attrName>
                                        </p:attrNameLst>
                                      </p:cBhvr>
                                      <p:tavLst>
                                        <p:tav tm="0">
                                          <p:val>
                                            <p:strVal val="#ppt_y-0.4"/>
                                          </p:val>
                                        </p:tav>
                                        <p:tav tm="100000">
                                          <p:val>
                                            <p:strVal val="#ppt_y+0.1"/>
                                          </p:val>
                                        </p:tav>
                                      </p:tavLst>
                                    </p:anim>
                                    <p:anim calcmode="lin" valueType="num">
                                      <p:cBhvr>
                                        <p:cTn id="42" dur="400" accel="100000" fill="hold">
                                          <p:stCondLst>
                                            <p:cond delay="1600"/>
                                          </p:stCondLst>
                                        </p:cTn>
                                        <p:tgtEl>
                                          <p:spTgt spid="3">
                                            <p:txEl>
                                              <p:pRg st="7" end="7"/>
                                            </p:txEl>
                                          </p:spTgt>
                                        </p:tgtEl>
                                        <p:attrNameLst>
                                          <p:attrName>ppt_x</p:attrName>
                                        </p:attrNameLst>
                                      </p:cBhvr>
                                      <p:tavLst>
                                        <p:tav tm="0">
                                          <p:val>
                                            <p:strVal val="#ppt_x-0.05"/>
                                          </p:val>
                                        </p:tav>
                                        <p:tav tm="100000">
                                          <p:val>
                                            <p:strVal val="#ppt_x"/>
                                          </p:val>
                                        </p:tav>
                                      </p:tavLst>
                                    </p:anim>
                                    <p:anim calcmode="lin" valueType="num">
                                      <p:cBhvr>
                                        <p:cTn id="43" dur="400" accel="100000" fill="hold">
                                          <p:stCondLst>
                                            <p:cond delay="1600"/>
                                          </p:stCondLst>
                                        </p:cTn>
                                        <p:tgtEl>
                                          <p:spTgt spid="3">
                                            <p:txEl>
                                              <p:pRg st="7" end="7"/>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txBox="1">
            <a:spLocks noChangeArrowheads="1"/>
          </p:cNvSpPr>
          <p:nvPr/>
        </p:nvSpPr>
        <p:spPr>
          <a:xfrm>
            <a:off x="228600" y="1600200"/>
            <a:ext cx="8482941" cy="5056188"/>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01638" lvl="1" indent="-333375" fontAlgn="auto">
              <a:spcAft>
                <a:spcPts val="600"/>
              </a:spcAft>
              <a:buClr>
                <a:srgbClr val="B5E65A"/>
              </a:buClr>
              <a:buFont typeface="Arial" panose="020B0604020202020204" pitchFamily="34" charset="0"/>
              <a:buChar char="•"/>
              <a:defRPr/>
            </a:pPr>
            <a:r>
              <a:rPr lang="en-US" dirty="0" smtClean="0">
                <a:latin typeface="Comic Sans MS" pitchFamily="66" charset="0"/>
              </a:rPr>
              <a:t>Reduce student/teacher ratio</a:t>
            </a:r>
          </a:p>
          <a:p>
            <a:pPr marL="401638" lvl="1" indent="-333375" fontAlgn="auto">
              <a:spcAft>
                <a:spcPts val="600"/>
              </a:spcAft>
              <a:buClr>
                <a:srgbClr val="B5E65A"/>
              </a:buClr>
              <a:buFont typeface="Arial" panose="020B0604020202020204" pitchFamily="34" charset="0"/>
              <a:buChar char="•"/>
              <a:defRPr/>
            </a:pPr>
            <a:r>
              <a:rPr lang="en-US" dirty="0" smtClean="0">
                <a:latin typeface="Comic Sans MS" pitchFamily="66" charset="0"/>
              </a:rPr>
              <a:t>Enhance ability to meet student needs in a large and diverse classroom</a:t>
            </a:r>
          </a:p>
          <a:p>
            <a:pPr marL="401638" lvl="1" indent="-333375" fontAlgn="auto">
              <a:spcAft>
                <a:spcPts val="600"/>
              </a:spcAft>
              <a:buClr>
                <a:srgbClr val="B5E65A"/>
              </a:buClr>
              <a:buFont typeface="Arial" panose="020B0604020202020204" pitchFamily="34" charset="0"/>
              <a:buChar char="•"/>
              <a:defRPr/>
            </a:pPr>
            <a:r>
              <a:rPr lang="en-US" dirty="0" smtClean="0">
                <a:latin typeface="Comic Sans MS" pitchFamily="66" charset="0"/>
              </a:rPr>
              <a:t>Greater student participation and engagement</a:t>
            </a:r>
          </a:p>
          <a:p>
            <a:pPr marL="401638" lvl="1" indent="-333375" fontAlgn="auto">
              <a:spcAft>
                <a:spcPts val="600"/>
              </a:spcAft>
              <a:buClr>
                <a:srgbClr val="B5E65A"/>
              </a:buClr>
              <a:buFont typeface="Arial" panose="020B0604020202020204" pitchFamily="34" charset="0"/>
              <a:buChar char="•"/>
              <a:defRPr/>
            </a:pPr>
            <a:r>
              <a:rPr lang="en-US" dirty="0" smtClean="0">
                <a:latin typeface="Comic Sans MS" pitchFamily="66" charset="0"/>
              </a:rPr>
              <a:t>Use of the experience and expertise of      both teachers</a:t>
            </a:r>
          </a:p>
          <a:p>
            <a:pPr marL="401638" lvl="1" indent="-333375" fontAlgn="auto">
              <a:spcAft>
                <a:spcPts val="600"/>
              </a:spcAft>
              <a:buClr>
                <a:srgbClr val="B5E65A"/>
              </a:buClr>
              <a:buFont typeface="Arial" panose="020B0604020202020204" pitchFamily="34" charset="0"/>
              <a:buChar char="•"/>
              <a:defRPr/>
            </a:pPr>
            <a:r>
              <a:rPr lang="en-US" dirty="0" smtClean="0">
                <a:latin typeface="Comic Sans MS" pitchFamily="66" charset="0"/>
              </a:rPr>
              <a:t>Increase instructional options for all students</a:t>
            </a:r>
          </a:p>
          <a:p>
            <a:pPr marL="401638" lvl="1" indent="-333375" fontAlgn="auto">
              <a:spcAft>
                <a:spcPts val="600"/>
              </a:spcAft>
              <a:buClr>
                <a:srgbClr val="B5E65A"/>
              </a:buClr>
              <a:buFont typeface="Arial" panose="020B0604020202020204" pitchFamily="34" charset="0"/>
              <a:buChar char="•"/>
              <a:defRPr/>
            </a:pPr>
            <a:r>
              <a:rPr lang="en-US" dirty="0" smtClean="0">
                <a:latin typeface="Comic Sans MS" pitchFamily="66" charset="0"/>
              </a:rPr>
              <a:t>Increase student achievement</a:t>
            </a:r>
          </a:p>
          <a:p>
            <a:pPr marL="68263" indent="0" fontAlgn="auto">
              <a:spcAft>
                <a:spcPts val="0"/>
              </a:spcAft>
              <a:buClr>
                <a:schemeClr val="tx1"/>
              </a:buClr>
              <a:buNone/>
              <a:defRPr/>
            </a:pPr>
            <a:endParaRPr lang="en-US" sz="1400" dirty="0">
              <a:solidFill>
                <a:srgbClr val="003399"/>
              </a:solidFill>
              <a:latin typeface="Comic Sans MS" pitchFamily="66" charset="0"/>
            </a:endParaRPr>
          </a:p>
        </p:txBody>
      </p:sp>
      <p:sp>
        <p:nvSpPr>
          <p:cNvPr id="4" name="Rectangle 2"/>
          <p:cNvSpPr txBox="1">
            <a:spLocks noChangeArrowheads="1"/>
          </p:cNvSpPr>
          <p:nvPr/>
        </p:nvSpPr>
        <p:spPr bwMode="auto">
          <a:xfrm>
            <a:off x="228600" y="304800"/>
            <a:ext cx="4953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Clr>
                <a:srgbClr val="7342CE"/>
              </a:buClr>
              <a:buFontTx/>
              <a:buNone/>
              <a:defRPr/>
            </a:pPr>
            <a:r>
              <a:rPr lang="en-US" altLang="en-US" sz="4000" b="1" dirty="0">
                <a:ln>
                  <a:solidFill>
                    <a:srgbClr val="B5E65A"/>
                  </a:solidFill>
                </a:ln>
                <a:latin typeface="Comic Sans MS" pitchFamily="66" charset="0"/>
              </a:rPr>
              <a:t>Why Co-Teach?</a:t>
            </a:r>
          </a:p>
        </p:txBody>
      </p:sp>
      <p:sp>
        <p:nvSpPr>
          <p:cNvPr id="5" name="Slide Number Placeholder 5"/>
          <p:cNvSpPr txBox="1">
            <a:spLocks/>
          </p:cNvSpPr>
          <p:nvPr/>
        </p:nvSpPr>
        <p:spPr>
          <a:xfrm>
            <a:off x="2667000" y="6569351"/>
            <a:ext cx="6477000" cy="212725"/>
          </a:xfrm>
          <a:prstGeom prst="rect">
            <a:avLst/>
          </a:prstGeom>
        </p:spPr>
        <p:txBody>
          <a:bodyPr/>
          <a:lstStyle>
            <a:defPPr>
              <a:defRPr lang="en-US"/>
            </a:defPPr>
            <a:lvl1pPr algn="l" rtl="0" fontAlgn="base">
              <a:spcBef>
                <a:spcPct val="0"/>
              </a:spcBef>
              <a:spcAft>
                <a:spcPct val="0"/>
              </a:spcAft>
              <a:defRPr sz="1200"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r>
              <a:rPr lang="en-US" sz="800" dirty="0" smtClean="0">
                <a:latin typeface="Comic Sans MS" panose="030F0702030302020204" pitchFamily="66" charset="0"/>
              </a:rPr>
              <a:t>Copyright 2018, The Academy for Co-Teaching and Collaboration and TWH Consulting/Co-Teaching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1000"/>
                                        <p:tgtEl>
                                          <p:spTgt spid="3">
                                            <p:txEl>
                                              <p:pRg st="4" end="4"/>
                                            </p:txEl>
                                          </p:spTgt>
                                        </p:tgtEl>
                                      </p:cBhvr>
                                    </p:animEffect>
                                    <p:anim calcmode="lin" valueType="num">
                                      <p:cBhvr>
                                        <p:cTn id="3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42" presetClass="entr" presetSubtype="0" fill="hold" nodeType="after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1000"/>
                                        <p:tgtEl>
                                          <p:spTgt spid="3">
                                            <p:txEl>
                                              <p:pRg st="5" end="5"/>
                                            </p:txEl>
                                          </p:spTgt>
                                        </p:tgtEl>
                                      </p:cBhvr>
                                    </p:animEffect>
                                    <p:anim calcmode="lin" valueType="num">
                                      <p:cBhvr>
                                        <p:cTn id="4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3">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13634</TotalTime>
  <Words>4444</Words>
  <Application>Microsoft Office PowerPoint</Application>
  <PresentationFormat>On-screen Show (4:3)</PresentationFormat>
  <Paragraphs>865</Paragraphs>
  <Slides>63</Slides>
  <Notes>17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63</vt:i4>
      </vt:variant>
    </vt:vector>
  </HeadingPairs>
  <TitlesOfParts>
    <vt:vector size="75" baseType="lpstr">
      <vt:lpstr>Calibri</vt:lpstr>
      <vt:lpstr>Beach Wide</vt:lpstr>
      <vt:lpstr>HelloAsparagus</vt:lpstr>
      <vt:lpstr>Arial Unicode MS</vt:lpstr>
      <vt:lpstr>Times New Roman</vt:lpstr>
      <vt:lpstr>Comic Sans MS</vt:lpstr>
      <vt:lpstr>Wingdings</vt:lpstr>
      <vt:lpstr>Arial</vt:lpstr>
      <vt:lpstr>Wingdings 3</vt:lpstr>
      <vt:lpstr>Adelon-Light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Reading Gains - Elementary</vt:lpstr>
      <vt:lpstr>Reading Proficiency - Elementary</vt:lpstr>
      <vt:lpstr>Math Gains - Elementary</vt:lpstr>
      <vt:lpstr>Math Proficiency - Elementary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Grade Level or Content Teacher</vt:lpstr>
      <vt:lpstr>Interventionist/Specialist</vt:lpstr>
      <vt:lpstr>Coach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Variations and Combinations</vt:lpstr>
      <vt:lpstr> What Does This Look Like…</vt:lpstr>
      <vt:lpstr>Program Expectations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Leader Actions</vt:lpstr>
      <vt:lpstr>Leadership Components for    Co-Teaching</vt:lpstr>
      <vt:lpstr>Coaches</vt:lpstr>
      <vt:lpstr>Typical Role -Communication</vt:lpstr>
      <vt:lpstr>Typical Role - Observation</vt:lpstr>
      <vt:lpstr>Observation</vt:lpstr>
      <vt:lpstr>Observation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Mary</dc:creator>
  <cp:lastModifiedBy>Teresa</cp:lastModifiedBy>
  <cp:revision>373</cp:revision>
  <cp:lastPrinted>2018-05-08T20:30:03Z</cp:lastPrinted>
  <dcterms:created xsi:type="dcterms:W3CDTF">2018-04-05T12:12:44Z</dcterms:created>
  <dcterms:modified xsi:type="dcterms:W3CDTF">2018-05-23T19:54:32Z</dcterms:modified>
</cp:coreProperties>
</file>