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9.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87" r:id="rId2"/>
    <p:sldMasterId id="2147483691" r:id="rId3"/>
    <p:sldMasterId id="2147483763" r:id="rId4"/>
    <p:sldMasterId id="2147483765" r:id="rId5"/>
    <p:sldMasterId id="2147484273" r:id="rId6"/>
    <p:sldMasterId id="2147484474" r:id="rId7"/>
  </p:sldMasterIdLst>
  <p:notesMasterIdLst>
    <p:notesMasterId r:id="rId97"/>
  </p:notesMasterIdLst>
  <p:handoutMasterIdLst>
    <p:handoutMasterId r:id="rId98"/>
  </p:handoutMasterIdLst>
  <p:sldIdLst>
    <p:sldId id="256" r:id="rId8"/>
    <p:sldId id="591" r:id="rId9"/>
    <p:sldId id="588" r:id="rId10"/>
    <p:sldId id="499" r:id="rId11"/>
    <p:sldId id="495" r:id="rId12"/>
    <p:sldId id="617" r:id="rId13"/>
    <p:sldId id="618" r:id="rId14"/>
    <p:sldId id="619" r:id="rId15"/>
    <p:sldId id="624" r:id="rId16"/>
    <p:sldId id="625" r:id="rId17"/>
    <p:sldId id="629" r:id="rId18"/>
    <p:sldId id="626" r:id="rId19"/>
    <p:sldId id="627" r:id="rId20"/>
    <p:sldId id="628" r:id="rId21"/>
    <p:sldId id="496" r:id="rId22"/>
    <p:sldId id="468" r:id="rId23"/>
    <p:sldId id="403" r:id="rId24"/>
    <p:sldId id="555" r:id="rId25"/>
    <p:sldId id="554" r:id="rId26"/>
    <p:sldId id="446" r:id="rId27"/>
    <p:sldId id="448" r:id="rId28"/>
    <p:sldId id="449" r:id="rId29"/>
    <p:sldId id="450" r:id="rId30"/>
    <p:sldId id="451" r:id="rId31"/>
    <p:sldId id="452" r:id="rId32"/>
    <p:sldId id="453" r:id="rId33"/>
    <p:sldId id="454" r:id="rId34"/>
    <p:sldId id="476" r:id="rId35"/>
    <p:sldId id="478" r:id="rId36"/>
    <p:sldId id="455" r:id="rId37"/>
    <p:sldId id="456" r:id="rId38"/>
    <p:sldId id="422" r:id="rId39"/>
    <p:sldId id="423" r:id="rId40"/>
    <p:sldId id="424" r:id="rId41"/>
    <p:sldId id="426" r:id="rId42"/>
    <p:sldId id="427" r:id="rId43"/>
    <p:sldId id="428" r:id="rId44"/>
    <p:sldId id="479" r:id="rId45"/>
    <p:sldId id="480" r:id="rId46"/>
    <p:sldId id="611" r:id="rId47"/>
    <p:sldId id="612" r:id="rId48"/>
    <p:sldId id="613" r:id="rId49"/>
    <p:sldId id="614" r:id="rId50"/>
    <p:sldId id="615" r:id="rId51"/>
    <p:sldId id="516" r:id="rId52"/>
    <p:sldId id="632" r:id="rId53"/>
    <p:sldId id="634" r:id="rId54"/>
    <p:sldId id="636" r:id="rId55"/>
    <p:sldId id="637" r:id="rId56"/>
    <p:sldId id="525" r:id="rId57"/>
    <p:sldId id="526" r:id="rId58"/>
    <p:sldId id="527" r:id="rId59"/>
    <p:sldId id="528" r:id="rId60"/>
    <p:sldId id="531" r:id="rId61"/>
    <p:sldId id="538" r:id="rId62"/>
    <p:sldId id="532" r:id="rId63"/>
    <p:sldId id="533" r:id="rId64"/>
    <p:sldId id="534" r:id="rId65"/>
    <p:sldId id="638" r:id="rId66"/>
    <p:sldId id="535" r:id="rId67"/>
    <p:sldId id="536" r:id="rId68"/>
    <p:sldId id="639" r:id="rId69"/>
    <p:sldId id="537" r:id="rId70"/>
    <p:sldId id="539" r:id="rId71"/>
    <p:sldId id="540" r:id="rId72"/>
    <p:sldId id="562" r:id="rId73"/>
    <p:sldId id="545" r:id="rId74"/>
    <p:sldId id="553" r:id="rId75"/>
    <p:sldId id="547" r:id="rId76"/>
    <p:sldId id="640" r:id="rId77"/>
    <p:sldId id="641" r:id="rId78"/>
    <p:sldId id="642" r:id="rId79"/>
    <p:sldId id="644" r:id="rId80"/>
    <p:sldId id="645" r:id="rId81"/>
    <p:sldId id="646" r:id="rId82"/>
    <p:sldId id="647" r:id="rId83"/>
    <p:sldId id="648" r:id="rId84"/>
    <p:sldId id="649" r:id="rId85"/>
    <p:sldId id="650" r:id="rId86"/>
    <p:sldId id="651" r:id="rId87"/>
    <p:sldId id="652" r:id="rId88"/>
    <p:sldId id="653" r:id="rId89"/>
    <p:sldId id="654" r:id="rId90"/>
    <p:sldId id="655" r:id="rId91"/>
    <p:sldId id="656" r:id="rId92"/>
    <p:sldId id="657" r:id="rId93"/>
    <p:sldId id="658" r:id="rId94"/>
    <p:sldId id="659" r:id="rId95"/>
    <p:sldId id="660" r:id="rId96"/>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Comic Sans MS" pitchFamily="66" charset="0"/>
        <a:ea typeface="+mn-ea"/>
        <a:cs typeface="Arial" pitchFamily="34" charset="0"/>
      </a:defRPr>
    </a:lvl1pPr>
    <a:lvl2pPr marL="457200" algn="l" rtl="0" fontAlgn="base">
      <a:spcBef>
        <a:spcPct val="0"/>
      </a:spcBef>
      <a:spcAft>
        <a:spcPct val="0"/>
      </a:spcAft>
      <a:defRPr kern="1200">
        <a:solidFill>
          <a:schemeClr val="tx1"/>
        </a:solidFill>
        <a:latin typeface="Comic Sans MS" pitchFamily="66" charset="0"/>
        <a:ea typeface="+mn-ea"/>
        <a:cs typeface="Arial" pitchFamily="34" charset="0"/>
      </a:defRPr>
    </a:lvl2pPr>
    <a:lvl3pPr marL="914400" algn="l" rtl="0" fontAlgn="base">
      <a:spcBef>
        <a:spcPct val="0"/>
      </a:spcBef>
      <a:spcAft>
        <a:spcPct val="0"/>
      </a:spcAft>
      <a:defRPr kern="1200">
        <a:solidFill>
          <a:schemeClr val="tx1"/>
        </a:solidFill>
        <a:latin typeface="Comic Sans MS" pitchFamily="66" charset="0"/>
        <a:ea typeface="+mn-ea"/>
        <a:cs typeface="Arial" pitchFamily="34" charset="0"/>
      </a:defRPr>
    </a:lvl3pPr>
    <a:lvl4pPr marL="1371600" algn="l" rtl="0" fontAlgn="base">
      <a:spcBef>
        <a:spcPct val="0"/>
      </a:spcBef>
      <a:spcAft>
        <a:spcPct val="0"/>
      </a:spcAft>
      <a:defRPr kern="1200">
        <a:solidFill>
          <a:schemeClr val="tx1"/>
        </a:solidFill>
        <a:latin typeface="Comic Sans MS" pitchFamily="66" charset="0"/>
        <a:ea typeface="+mn-ea"/>
        <a:cs typeface="Arial" pitchFamily="34" charset="0"/>
      </a:defRPr>
    </a:lvl4pPr>
    <a:lvl5pPr marL="1828800" algn="l" rtl="0" fontAlgn="base">
      <a:spcBef>
        <a:spcPct val="0"/>
      </a:spcBef>
      <a:spcAft>
        <a:spcPct val="0"/>
      </a:spcAft>
      <a:defRPr kern="1200">
        <a:solidFill>
          <a:schemeClr val="tx1"/>
        </a:solidFill>
        <a:latin typeface="Comic Sans MS" pitchFamily="66" charset="0"/>
        <a:ea typeface="+mn-ea"/>
        <a:cs typeface="Arial" pitchFamily="34" charset="0"/>
      </a:defRPr>
    </a:lvl5pPr>
    <a:lvl6pPr marL="2286000" algn="l" defTabSz="914400" rtl="0" eaLnBrk="1" latinLnBrk="0" hangingPunct="1">
      <a:defRPr kern="1200">
        <a:solidFill>
          <a:schemeClr val="tx1"/>
        </a:solidFill>
        <a:latin typeface="Comic Sans MS" pitchFamily="66" charset="0"/>
        <a:ea typeface="+mn-ea"/>
        <a:cs typeface="Arial" pitchFamily="34" charset="0"/>
      </a:defRPr>
    </a:lvl6pPr>
    <a:lvl7pPr marL="2743200" algn="l" defTabSz="914400" rtl="0" eaLnBrk="1" latinLnBrk="0" hangingPunct="1">
      <a:defRPr kern="1200">
        <a:solidFill>
          <a:schemeClr val="tx1"/>
        </a:solidFill>
        <a:latin typeface="Comic Sans MS" pitchFamily="66" charset="0"/>
        <a:ea typeface="+mn-ea"/>
        <a:cs typeface="Arial" pitchFamily="34" charset="0"/>
      </a:defRPr>
    </a:lvl7pPr>
    <a:lvl8pPr marL="3200400" algn="l" defTabSz="914400" rtl="0" eaLnBrk="1" latinLnBrk="0" hangingPunct="1">
      <a:defRPr kern="1200">
        <a:solidFill>
          <a:schemeClr val="tx1"/>
        </a:solidFill>
        <a:latin typeface="Comic Sans MS" pitchFamily="66" charset="0"/>
        <a:ea typeface="+mn-ea"/>
        <a:cs typeface="Arial" pitchFamily="34" charset="0"/>
      </a:defRPr>
    </a:lvl8pPr>
    <a:lvl9pPr marL="3657600" algn="l" defTabSz="914400" rtl="0" eaLnBrk="1" latinLnBrk="0" hangingPunct="1">
      <a:defRPr kern="1200">
        <a:solidFill>
          <a:schemeClr val="tx1"/>
        </a:solidFill>
        <a:latin typeface="Comic Sans MS" pitchFamily="66"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015F"/>
    <a:srgbClr val="081422"/>
    <a:srgbClr val="0066FF"/>
    <a:srgbClr val="003399"/>
    <a:srgbClr val="29025E"/>
    <a:srgbClr val="000099"/>
    <a:srgbClr val="000000"/>
    <a:srgbClr val="CC0000"/>
    <a:srgbClr val="0099FF"/>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99" autoAdjust="0"/>
    <p:restoredTop sz="94708" autoAdjust="0"/>
  </p:normalViewPr>
  <p:slideViewPr>
    <p:cSldViewPr>
      <p:cViewPr varScale="1">
        <p:scale>
          <a:sx n="90" d="100"/>
          <a:sy n="90" d="100"/>
        </p:scale>
        <p:origin x="28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398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slide" Target="slides/slide61.xml"/><Relationship Id="rId76" Type="http://schemas.openxmlformats.org/officeDocument/2006/relationships/slide" Target="slides/slide69.xml"/><Relationship Id="rId84" Type="http://schemas.openxmlformats.org/officeDocument/2006/relationships/slide" Target="slides/slide77.xml"/><Relationship Id="rId89" Type="http://schemas.openxmlformats.org/officeDocument/2006/relationships/slide" Target="slides/slide82.xml"/><Relationship Id="rId97"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slide" Target="slides/slide67.xml"/><Relationship Id="rId79" Type="http://schemas.openxmlformats.org/officeDocument/2006/relationships/slide" Target="slides/slide72.xml"/><Relationship Id="rId87" Type="http://schemas.openxmlformats.org/officeDocument/2006/relationships/slide" Target="slides/slide80.xml"/><Relationship Id="rId102"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75" b="0" i="0" u="none" strike="noStrike" baseline="0">
                <a:solidFill>
                  <a:schemeClr val="tx1"/>
                </a:solidFill>
                <a:latin typeface="Comic Sans MS" pitchFamily="66" charset="0"/>
                <a:ea typeface="Arial"/>
                <a:cs typeface="Arial"/>
              </a:defRPr>
            </a:pPr>
            <a:r>
              <a:rPr lang="en-US" b="0" i="0" baseline="0" dirty="0">
                <a:latin typeface="Comic Sans MS" pitchFamily="66" charset="0"/>
              </a:rPr>
              <a:t>MCA Reading Proficiency
</a:t>
            </a:r>
            <a:r>
              <a:rPr lang="en-US" b="0" i="0" baseline="0" dirty="0" smtClean="0">
                <a:latin typeface="Comic Sans MS" pitchFamily="66" charset="0"/>
              </a:rPr>
              <a:t>Year One</a:t>
            </a:r>
            <a:endParaRPr lang="en-US" b="0" i="0" baseline="0" dirty="0">
              <a:latin typeface="Comic Sans MS" pitchFamily="66" charset="0"/>
            </a:endParaRPr>
          </a:p>
        </c:rich>
      </c:tx>
      <c:layout>
        <c:manualLayout>
          <c:xMode val="edge"/>
          <c:yMode val="edge"/>
          <c:x val="0.32074004924642152"/>
          <c:y val="1.7884093602223872E-2"/>
        </c:manualLayout>
      </c:layout>
      <c:overlay val="0"/>
      <c:spPr>
        <a:noFill/>
        <a:ln w="21832">
          <a:noFill/>
        </a:ln>
      </c:spPr>
    </c:title>
    <c:autoTitleDeleted val="0"/>
    <c:view3D>
      <c:rotX val="15"/>
      <c:hPercent val="104"/>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7977528089887987"/>
          <c:y val="0.15196998123827787"/>
          <c:w val="0.8"/>
          <c:h val="0.63789868667920779"/>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0916">
              <a:solidFill>
                <a:schemeClr val="tx1"/>
              </a:solidFill>
              <a:prstDash val="solid"/>
            </a:ln>
          </c:spPr>
          <c:invertIfNegative val="0"/>
          <c:dLbls>
            <c:dLbl>
              <c:idx val="0"/>
              <c:layout>
                <c:manualLayout>
                  <c:x val="3.7339969901692256E-2"/>
                  <c:y val="-2.494629617380729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8163763687125573E-2"/>
                  <c:y val="-4.1676063081457347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4717710636058011E-2"/>
                  <c:y val="-2.1543405237872602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1832">
                <a:noFill/>
              </a:ln>
            </c:spPr>
            <c:txPr>
              <a:bodyPr/>
              <a:lstStyle/>
              <a:p>
                <a:pPr>
                  <a:defRPr sz="1600" b="1" i="0" u="none" strike="noStrike" baseline="0">
                    <a:solidFill>
                      <a:schemeClr val="tx1"/>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(N=318)</c:v>
                </c:pt>
                <c:pt idx="1">
                  <c:v>One Teacher (N=934)</c:v>
                </c:pt>
                <c:pt idx="2">
                  <c:v>Non Co-Teaching Candidate (N=101)</c:v>
                </c:pt>
              </c:strCache>
            </c:strRef>
          </c:cat>
          <c:val>
            <c:numRef>
              <c:f>Sheet1!$B$2:$D$2</c:f>
              <c:numCache>
                <c:formatCode>General</c:formatCode>
                <c:ptCount val="3"/>
                <c:pt idx="0">
                  <c:v>82.1</c:v>
                </c:pt>
                <c:pt idx="1">
                  <c:v>75.7</c:v>
                </c:pt>
                <c:pt idx="2">
                  <c:v>65.3</c:v>
                </c:pt>
              </c:numCache>
            </c:numRef>
          </c:val>
        </c:ser>
        <c:dLbls>
          <c:showLegendKey val="0"/>
          <c:showVal val="1"/>
          <c:showCatName val="0"/>
          <c:showSerName val="0"/>
          <c:showPercent val="0"/>
          <c:showBubbleSize val="0"/>
        </c:dLbls>
        <c:gapWidth val="150"/>
        <c:gapDepth val="0"/>
        <c:shape val="box"/>
        <c:axId val="204925616"/>
        <c:axId val="204926008"/>
        <c:axId val="0"/>
      </c:bar3DChart>
      <c:catAx>
        <c:axId val="204925616"/>
        <c:scaling>
          <c:orientation val="minMax"/>
        </c:scaling>
        <c:delete val="0"/>
        <c:axPos val="b"/>
        <c:numFmt formatCode="General" sourceLinked="1"/>
        <c:majorTickMark val="out"/>
        <c:minorTickMark val="none"/>
        <c:tickLblPos val="low"/>
        <c:spPr>
          <a:ln w="2729">
            <a:solidFill>
              <a:schemeClr val="tx1"/>
            </a:solidFill>
            <a:prstDash val="solid"/>
          </a:ln>
        </c:spPr>
        <c:txPr>
          <a:bodyPr rot="0" vert="horz"/>
          <a:lstStyle/>
          <a:p>
            <a:pPr>
              <a:defRPr sz="1070" b="1" i="0" u="none" strike="noStrike" baseline="0">
                <a:solidFill>
                  <a:schemeClr val="tx1"/>
                </a:solidFill>
                <a:latin typeface="Comic Sans MS" pitchFamily="66" charset="0"/>
                <a:ea typeface="Arial"/>
                <a:cs typeface="Arial"/>
              </a:defRPr>
            </a:pPr>
            <a:endParaRPr lang="en-US"/>
          </a:p>
        </c:txPr>
        <c:crossAx val="204926008"/>
        <c:crosses val="autoZero"/>
        <c:auto val="1"/>
        <c:lblAlgn val="ctr"/>
        <c:lblOffset val="100"/>
        <c:tickLblSkip val="1"/>
        <c:tickMarkSkip val="1"/>
        <c:noMultiLvlLbl val="0"/>
      </c:catAx>
      <c:valAx>
        <c:axId val="204926008"/>
        <c:scaling>
          <c:orientation val="minMax"/>
          <c:max val="100"/>
        </c:scaling>
        <c:delete val="0"/>
        <c:axPos val="l"/>
        <c:majorGridlines>
          <c:spPr>
            <a:ln w="2729">
              <a:solidFill>
                <a:schemeClr val="tx1"/>
              </a:solidFill>
              <a:prstDash val="solid"/>
            </a:ln>
          </c:spPr>
        </c:majorGridlines>
        <c:title>
          <c:tx>
            <c:rich>
              <a:bodyPr/>
              <a:lstStyle/>
              <a:p>
                <a:pPr>
                  <a:defRPr sz="1200" b="1" i="0" u="none" strike="noStrike" baseline="0">
                    <a:solidFill>
                      <a:srgbClr val="000000"/>
                    </a:solidFill>
                    <a:latin typeface="Comic Sans MS" pitchFamily="66" charset="0"/>
                    <a:ea typeface="Arial"/>
                    <a:cs typeface="Arial"/>
                  </a:defRPr>
                </a:pPr>
                <a:r>
                  <a:rPr lang="en-US" sz="1200" dirty="0">
                    <a:latin typeface="Comic Sans MS" pitchFamily="66" charset="0"/>
                  </a:rPr>
                  <a:t>Percent of Students</a:t>
                </a:r>
              </a:p>
            </c:rich>
          </c:tx>
          <c:layout>
            <c:manualLayout>
              <c:xMode val="edge"/>
              <c:yMode val="edge"/>
              <c:x val="0"/>
              <c:y val="0.29455906619267691"/>
            </c:manualLayout>
          </c:layout>
          <c:overlay val="0"/>
          <c:spPr>
            <a:noFill/>
            <a:ln w="21832">
              <a:noFill/>
            </a:ln>
          </c:spPr>
        </c:title>
        <c:numFmt formatCode="General" sourceLinked="1"/>
        <c:majorTickMark val="out"/>
        <c:minorTickMark val="none"/>
        <c:tickLblPos val="nextTo"/>
        <c:spPr>
          <a:ln w="2729">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4925616"/>
        <c:crosses val="autoZero"/>
        <c:crossBetween val="between"/>
        <c:majorUnit val="20"/>
      </c:valAx>
      <c:spPr>
        <a:noFill/>
        <a:ln w="25381">
          <a:noFill/>
        </a:ln>
      </c:spPr>
    </c:plotArea>
    <c:plotVisOnly val="1"/>
    <c:dispBlanksAs val="gap"/>
    <c:showDLblsOverMax val="0"/>
  </c:chart>
  <c:spPr>
    <a:noFill/>
    <a:ln w="9364" cap="flat" cmpd="sng" algn="ctr">
      <a:solidFill>
        <a:schemeClr val="bg1"/>
      </a:solidFill>
      <a:prstDash val="solid"/>
      <a:miter lim="800000"/>
      <a:headEnd type="none" w="med" len="med"/>
      <a:tailEnd type="none" w="med" len="med"/>
    </a:ln>
  </c:spPr>
  <c:txPr>
    <a:bodyPr/>
    <a:lstStyle/>
    <a:p>
      <a:pPr>
        <a:defRPr sz="1550"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2000" dirty="0"/>
              <a:t>Cumulative Data </a:t>
            </a:r>
            <a:r>
              <a:rPr lang="en-US" sz="2000" dirty="0" smtClean="0"/>
              <a:t>Four Year</a:t>
            </a:r>
            <a:endParaRPr lang="en-US" sz="2000" dirty="0"/>
          </a:p>
          <a:p>
            <a:pPr>
              <a:defRPr/>
            </a:pPr>
            <a:r>
              <a:rPr lang="en-US" sz="2000" dirty="0"/>
              <a:t>N=1,686</a:t>
            </a:r>
          </a:p>
        </c:rich>
      </c:tx>
      <c:layout>
        <c:manualLayout>
          <c:xMode val="edge"/>
          <c:yMode val="edge"/>
          <c:x val="0.30514480181502734"/>
          <c:y val="0"/>
        </c:manualLayout>
      </c:layout>
      <c:overlay val="0"/>
    </c:title>
    <c:autoTitleDeleted val="0"/>
    <c:plotArea>
      <c:layout>
        <c:manualLayout>
          <c:layoutTarget val="inner"/>
          <c:xMode val="edge"/>
          <c:yMode val="edge"/>
          <c:x val="0.47071625915181681"/>
          <c:y val="0.15282842406957134"/>
          <c:w val="0.47036275728692845"/>
          <c:h val="0.65456990791467262"/>
        </c:manualLayout>
      </c:layout>
      <c:barChart>
        <c:barDir val="bar"/>
        <c:grouping val="clustered"/>
        <c:varyColors val="0"/>
        <c:ser>
          <c:idx val="0"/>
          <c:order val="0"/>
          <c:tx>
            <c:strRef>
              <c:f>Sheet1!$B$1</c:f>
              <c:strCache>
                <c:ptCount val="1"/>
                <c:pt idx="0">
                  <c:v>Percent of Respondents</c:v>
                </c:pt>
              </c:strCache>
            </c:strRef>
          </c:tx>
          <c:spPr>
            <a:solidFill>
              <a:schemeClr val="accent1">
                <a:lumMod val="75000"/>
              </a:schemeClr>
            </a:solidFill>
          </c:spPr>
          <c:invertIfNegative val="0"/>
          <c:dLbls>
            <c:dLbl>
              <c:idx val="0"/>
              <c:layout/>
              <c:tx>
                <c:rich>
                  <a:bodyPr/>
                  <a:lstStyle/>
                  <a:p>
                    <a:r>
                      <a:rPr lang="en-US" smtClean="0"/>
                      <a:t>7.1</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tx>
                <c:rich>
                  <a:bodyPr/>
                  <a:lstStyle/>
                  <a:p>
                    <a:r>
                      <a:rPr lang="en-US" smtClean="0"/>
                      <a:t>8.3</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tx>
                <c:rich>
                  <a:bodyPr/>
                  <a:lstStyle/>
                  <a:p>
                    <a:r>
                      <a:rPr lang="en-US" smtClean="0"/>
                      <a:t>8.8</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tx>
                <c:rich>
                  <a:bodyPr/>
                  <a:lstStyle/>
                  <a:p>
                    <a:r>
                      <a:rPr lang="en-US" smtClean="0"/>
                      <a:t>11.6</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tx>
                <c:rich>
                  <a:bodyPr/>
                  <a:lstStyle/>
                  <a:p>
                    <a:r>
                      <a:rPr lang="en-US" smtClean="0"/>
                      <a:t>13.0</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2.9824561403508778E-2"/>
                  <c:y val="2.4729518457859692E-3"/>
                </c:manualLayout>
              </c:layout>
              <c:tx>
                <c:rich>
                  <a:bodyPr/>
                  <a:lstStyle/>
                  <a:p>
                    <a:r>
                      <a:rPr lang="en-US" dirty="0" smtClean="0"/>
                      <a:t>13.5</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578947368421121E-2"/>
                  <c:y val="7.4188555373578425E-3"/>
                </c:manualLayout>
              </c:layout>
              <c:tx>
                <c:rich>
                  <a:bodyPr/>
                  <a:lstStyle/>
                  <a:p>
                    <a:r>
                      <a:rPr lang="en-US" dirty="0" smtClean="0"/>
                      <a:t>18.8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Less material covered</c:v>
                </c:pt>
                <c:pt idx="1">
                  <c:v>Candidate too dependent</c:v>
                </c:pt>
                <c:pt idx="2">
                  <c:v>Teachers interrupt each other</c:v>
                </c:pt>
                <c:pt idx="3">
                  <c:v>Contradicting information</c:v>
                </c:pt>
                <c:pt idx="4">
                  <c:v>Grading Issues</c:v>
                </c:pt>
                <c:pt idx="5">
                  <c:v>Confusing who to go to</c:v>
                </c:pt>
                <c:pt idx="6">
                  <c:v>Confusing with 2 explanations</c:v>
                </c:pt>
              </c:strCache>
            </c:strRef>
          </c:cat>
          <c:val>
            <c:numRef>
              <c:f>Sheet1!$B$2:$B$8</c:f>
              <c:numCache>
                <c:formatCode>0.0%</c:formatCode>
                <c:ptCount val="7"/>
                <c:pt idx="0">
                  <c:v>7.1171818835370243E-2</c:v>
                </c:pt>
                <c:pt idx="1">
                  <c:v>8.3393242271747006E-2</c:v>
                </c:pt>
                <c:pt idx="2">
                  <c:v>8.8425593098491143E-2</c:v>
                </c:pt>
                <c:pt idx="3">
                  <c:v>0.11574406901509705</c:v>
                </c:pt>
                <c:pt idx="4">
                  <c:v>0.13012221423436368</c:v>
                </c:pt>
                <c:pt idx="5">
                  <c:v>0.13515456506110712</c:v>
                </c:pt>
                <c:pt idx="6">
                  <c:v>0.1876347951114318</c:v>
                </c:pt>
              </c:numCache>
            </c:numRef>
          </c:val>
        </c:ser>
        <c:dLbls>
          <c:showLegendKey val="0"/>
          <c:showVal val="1"/>
          <c:showCatName val="0"/>
          <c:showSerName val="0"/>
          <c:showPercent val="0"/>
          <c:showBubbleSize val="0"/>
        </c:dLbls>
        <c:gapWidth val="79"/>
        <c:overlap val="73"/>
        <c:axId val="286097352"/>
        <c:axId val="286097744"/>
      </c:barChart>
      <c:catAx>
        <c:axId val="286097352"/>
        <c:scaling>
          <c:orientation val="minMax"/>
        </c:scaling>
        <c:delete val="0"/>
        <c:axPos val="l"/>
        <c:numFmt formatCode="General" sourceLinked="1"/>
        <c:majorTickMark val="out"/>
        <c:minorTickMark val="none"/>
        <c:tickLblPos val="nextTo"/>
        <c:crossAx val="286097744"/>
        <c:crosses val="autoZero"/>
        <c:auto val="1"/>
        <c:lblAlgn val="ctr"/>
        <c:lblOffset val="100"/>
        <c:noMultiLvlLbl val="0"/>
      </c:catAx>
      <c:valAx>
        <c:axId val="286097744"/>
        <c:scaling>
          <c:orientation val="minMax"/>
          <c:max val="1"/>
          <c:min val="0"/>
        </c:scaling>
        <c:delete val="0"/>
        <c:axPos val="b"/>
        <c:majorGridlines/>
        <c:title>
          <c:tx>
            <c:rich>
              <a:bodyPr/>
              <a:lstStyle/>
              <a:p>
                <a:pPr>
                  <a:defRPr/>
                </a:pPr>
                <a:r>
                  <a:rPr lang="en-US"/>
                  <a:t>Percent of Responses</a:t>
                </a:r>
              </a:p>
            </c:rich>
          </c:tx>
          <c:layout/>
          <c:overlay val="0"/>
        </c:title>
        <c:numFmt formatCode="0.0%" sourceLinked="1"/>
        <c:majorTickMark val="out"/>
        <c:minorTickMark val="none"/>
        <c:tickLblPos val="nextTo"/>
        <c:crossAx val="286097352"/>
        <c:crosses val="autoZero"/>
        <c:crossBetween val="between"/>
        <c:majorUnit val="0.25"/>
      </c:valAx>
      <c:spPr>
        <a:ln>
          <a:solidFill>
            <a:schemeClr val="tx1"/>
          </a:solidFill>
        </a:ln>
      </c:spPr>
    </c:plotArea>
    <c:plotVisOnly val="1"/>
    <c:dispBlanksAs val="gap"/>
    <c:showDLblsOverMax val="0"/>
  </c:chart>
  <c:txPr>
    <a:bodyPr/>
    <a:lstStyle/>
    <a:p>
      <a:pPr>
        <a:defRPr sz="1806">
          <a:latin typeface="Comic Sans MS" pitchFamily="66"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71" b="1" i="0" u="none" strike="noStrike" baseline="0">
                <a:solidFill>
                  <a:srgbClr val="000000"/>
                </a:solidFill>
                <a:latin typeface="Comic Sans MS" pitchFamily="66" charset="0"/>
                <a:ea typeface="Arial"/>
                <a:cs typeface="Arial"/>
              </a:defRPr>
            </a:pPr>
            <a:r>
              <a:rPr lang="en-US" b="0" dirty="0">
                <a:latin typeface="Comic Sans MS" pitchFamily="66" charset="0"/>
              </a:rPr>
              <a:t>MCA </a:t>
            </a:r>
            <a:r>
              <a:rPr lang="en-US" b="0" i="0" baseline="0" dirty="0">
                <a:latin typeface="Comic Sans MS" pitchFamily="66" charset="0"/>
              </a:rPr>
              <a:t>Reading</a:t>
            </a:r>
            <a:r>
              <a:rPr lang="en-US" b="0" dirty="0">
                <a:latin typeface="Comic Sans MS" pitchFamily="66" charset="0"/>
              </a:rPr>
              <a:t> Proficiency
</a:t>
            </a:r>
            <a:r>
              <a:rPr lang="en-US" b="0" dirty="0" smtClean="0">
                <a:latin typeface="Comic Sans MS" pitchFamily="66" charset="0"/>
              </a:rPr>
              <a:t>Year Two</a:t>
            </a:r>
            <a:endParaRPr lang="en-US" b="0" dirty="0">
              <a:latin typeface="Comic Sans MS" pitchFamily="66" charset="0"/>
            </a:endParaRPr>
          </a:p>
        </c:rich>
      </c:tx>
      <c:layout>
        <c:manualLayout>
          <c:xMode val="edge"/>
          <c:yMode val="edge"/>
          <c:x val="0.32578927634045918"/>
          <c:y val="4.8901235552760873E-2"/>
        </c:manualLayout>
      </c:layout>
      <c:overlay val="0"/>
      <c:spPr>
        <a:noFill/>
        <a:ln w="21771">
          <a:noFill/>
        </a:ln>
      </c:spPr>
    </c:title>
    <c:autoTitleDeleted val="0"/>
    <c:view3D>
      <c:rotX val="15"/>
      <c:hPercent val="104"/>
      <c:rotY val="20"/>
      <c:depthPercent val="100"/>
      <c:rAngAx val="1"/>
    </c:view3D>
    <c:floor>
      <c:thickness val="0"/>
      <c:spPr>
        <a:solidFill>
          <a:srgbClr val="C0C0C0"/>
        </a:solidFill>
        <a:ln w="3175">
          <a:solidFill>
            <a:srgbClr val="000000"/>
          </a:solidFill>
          <a:prstDash val="solid"/>
        </a:ln>
      </c:spPr>
    </c:floor>
    <c:sideWall>
      <c:thickness val="0"/>
      <c:spPr>
        <a:noFill/>
        <a:ln w="12700">
          <a:solidFill>
            <a:srgbClr val="000000"/>
          </a:solidFill>
          <a:prstDash val="solid"/>
        </a:ln>
      </c:spPr>
    </c:sideWall>
    <c:backWall>
      <c:thickness val="0"/>
      <c:spPr>
        <a:noFill/>
        <a:ln w="12700">
          <a:solidFill>
            <a:srgbClr val="000000"/>
          </a:solidFill>
          <a:prstDash val="solid"/>
        </a:ln>
      </c:spPr>
    </c:backWall>
    <c:plotArea>
      <c:layout>
        <c:manualLayout>
          <c:layoutTarget val="inner"/>
          <c:xMode val="edge"/>
          <c:yMode val="edge"/>
          <c:x val="0.18754860999517944"/>
          <c:y val="0.1879332663413662"/>
          <c:w val="0.78202247191011232"/>
          <c:h val="0.6175373134328358"/>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0886">
              <a:solidFill>
                <a:srgbClr val="000000"/>
              </a:solidFill>
              <a:prstDash val="solid"/>
            </a:ln>
          </c:spPr>
          <c:invertIfNegative val="0"/>
          <c:dLbls>
            <c:dLbl>
              <c:idx val="0"/>
              <c:layout>
                <c:manualLayout>
                  <c:x val="2.9634008429525429E-2"/>
                  <c:y val="-1.900353401952858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2526916278322415E-2"/>
                  <c:y val="-6.0295904305608584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6052682419512996E-2"/>
                  <c:y val="-1.711307173565794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1771">
                <a:noFill/>
              </a:ln>
            </c:spPr>
            <c:txPr>
              <a:bodyPr/>
              <a:lstStyle/>
              <a:p>
                <a:pPr>
                  <a:defRPr sz="1610" b="1" i="0" u="none" strike="noStrike" baseline="0">
                    <a:solidFill>
                      <a:srgbClr val="000000"/>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(N=484)</c:v>
                </c:pt>
                <c:pt idx="1">
                  <c:v>One Teacher (N=1597)</c:v>
                </c:pt>
                <c:pt idx="2">
                  <c:v>Non Co-Teaching Candidate (N=160)</c:v>
                </c:pt>
              </c:strCache>
            </c:strRef>
          </c:cat>
          <c:val>
            <c:numRef>
              <c:f>Sheet1!$B$2:$D$2</c:f>
              <c:numCache>
                <c:formatCode>General</c:formatCode>
                <c:ptCount val="3"/>
                <c:pt idx="0">
                  <c:v>78.7</c:v>
                </c:pt>
                <c:pt idx="1">
                  <c:v>73.5</c:v>
                </c:pt>
                <c:pt idx="2" formatCode="0.0">
                  <c:v>65</c:v>
                </c:pt>
              </c:numCache>
            </c:numRef>
          </c:val>
        </c:ser>
        <c:dLbls>
          <c:showLegendKey val="0"/>
          <c:showVal val="1"/>
          <c:showCatName val="0"/>
          <c:showSerName val="0"/>
          <c:showPercent val="0"/>
          <c:showBubbleSize val="0"/>
        </c:dLbls>
        <c:gapWidth val="150"/>
        <c:gapDepth val="0"/>
        <c:shape val="box"/>
        <c:axId val="204926792"/>
        <c:axId val="204927184"/>
        <c:axId val="0"/>
      </c:bar3DChart>
      <c:catAx>
        <c:axId val="204926792"/>
        <c:scaling>
          <c:orientation val="minMax"/>
        </c:scaling>
        <c:delete val="0"/>
        <c:axPos val="b"/>
        <c:numFmt formatCode="General" sourceLinked="1"/>
        <c:majorTickMark val="out"/>
        <c:minorTickMark val="none"/>
        <c:tickLblPos val="low"/>
        <c:spPr>
          <a:ln w="2720">
            <a:solidFill>
              <a:srgbClr val="000000"/>
            </a:solidFill>
            <a:prstDash val="solid"/>
          </a:ln>
        </c:spPr>
        <c:txPr>
          <a:bodyPr rot="0" vert="horz"/>
          <a:lstStyle/>
          <a:p>
            <a:pPr>
              <a:defRPr sz="1100" b="1" i="0" u="none" strike="noStrike" baseline="0">
                <a:solidFill>
                  <a:srgbClr val="000000"/>
                </a:solidFill>
                <a:latin typeface="Comic Sans MS" pitchFamily="66" charset="0"/>
                <a:ea typeface="Arial"/>
                <a:cs typeface="Arial"/>
              </a:defRPr>
            </a:pPr>
            <a:endParaRPr lang="en-US"/>
          </a:p>
        </c:txPr>
        <c:crossAx val="204927184"/>
        <c:crosses val="autoZero"/>
        <c:auto val="1"/>
        <c:lblAlgn val="ctr"/>
        <c:lblOffset val="100"/>
        <c:tickLblSkip val="1"/>
        <c:tickMarkSkip val="1"/>
        <c:noMultiLvlLbl val="0"/>
      </c:catAx>
      <c:valAx>
        <c:axId val="204927184"/>
        <c:scaling>
          <c:orientation val="minMax"/>
          <c:max val="100"/>
        </c:scaling>
        <c:delete val="0"/>
        <c:axPos val="l"/>
        <c:majorGridlines>
          <c:spPr>
            <a:ln w="2720">
              <a:solidFill>
                <a:srgbClr val="000000"/>
              </a:solidFill>
              <a:prstDash val="solid"/>
            </a:ln>
          </c:spPr>
        </c:majorGridlines>
        <c:title>
          <c:tx>
            <c:rich>
              <a:bodyPr/>
              <a:lstStyle/>
              <a:p>
                <a:pPr>
                  <a:defRPr sz="1175" b="1" i="0" u="none" strike="noStrike" baseline="0">
                    <a:solidFill>
                      <a:srgbClr val="000000"/>
                    </a:solidFill>
                    <a:latin typeface="Comic Sans MS" pitchFamily="66" charset="0"/>
                    <a:ea typeface="Arial"/>
                    <a:cs typeface="Arial"/>
                  </a:defRPr>
                </a:pPr>
                <a:r>
                  <a:rPr lang="en-US" dirty="0">
                    <a:latin typeface="Comic Sans MS" pitchFamily="66" charset="0"/>
                  </a:rPr>
                  <a:t>Percent of Students</a:t>
                </a:r>
              </a:p>
            </c:rich>
          </c:tx>
          <c:layout>
            <c:manualLayout>
              <c:xMode val="edge"/>
              <c:yMode val="edge"/>
              <c:x val="6.2921218617306374E-2"/>
              <c:y val="0.26492548214082073"/>
            </c:manualLayout>
          </c:layout>
          <c:overlay val="0"/>
          <c:spPr>
            <a:noFill/>
            <a:ln w="21771">
              <a:noFill/>
            </a:ln>
          </c:spPr>
        </c:title>
        <c:numFmt formatCode="General" sourceLinked="1"/>
        <c:majorTickMark val="out"/>
        <c:minorTickMark val="none"/>
        <c:tickLblPos val="nextTo"/>
        <c:spPr>
          <a:ln w="2720">
            <a:solidFill>
              <a:srgbClr val="000000"/>
            </a:solidFill>
            <a:prstDash val="solid"/>
          </a:ln>
        </c:spPr>
        <c:txPr>
          <a:bodyPr rot="0" vert="horz"/>
          <a:lstStyle/>
          <a:p>
            <a:pPr>
              <a:defRPr sz="1205" b="1" i="0" u="none" strike="noStrike" baseline="0">
                <a:solidFill>
                  <a:srgbClr val="000000"/>
                </a:solidFill>
                <a:latin typeface="Comic Sans MS" pitchFamily="66" charset="0"/>
                <a:ea typeface="Arial"/>
                <a:cs typeface="Arial"/>
              </a:defRPr>
            </a:pPr>
            <a:endParaRPr lang="en-US"/>
          </a:p>
        </c:txPr>
        <c:crossAx val="204926792"/>
        <c:crosses val="autoZero"/>
        <c:crossBetween val="between"/>
        <c:majorUnit val="20"/>
      </c:valAx>
      <c:spPr>
        <a:noFill/>
        <a:ln w="25402">
          <a:noFill/>
        </a:ln>
      </c:spPr>
    </c:plotArea>
    <c:plotVisOnly val="1"/>
    <c:dispBlanksAs val="gap"/>
    <c:showDLblsOverMax val="0"/>
  </c:chart>
  <c:spPr>
    <a:noFill/>
    <a:ln>
      <a:noFill/>
    </a:ln>
  </c:spPr>
  <c:txPr>
    <a:bodyPr/>
    <a:lstStyle/>
    <a:p>
      <a:pPr>
        <a:defRPr sz="1550" b="1" i="0" u="none" strike="noStrike" baseline="0">
          <a:solidFill>
            <a:srgbClr val="000000"/>
          </a:solidFill>
          <a:latin typeface="Palatino Linotype"/>
          <a:ea typeface="Palatino Linotype"/>
          <a:cs typeface="Palatino Linotype"/>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65" b="0" i="0" u="none" strike="noStrike" baseline="0">
                <a:solidFill>
                  <a:srgbClr val="000000"/>
                </a:solidFill>
                <a:latin typeface="Comic Sans MS" pitchFamily="66" charset="0"/>
                <a:ea typeface="Arial"/>
                <a:cs typeface="Arial"/>
              </a:defRPr>
            </a:pPr>
            <a:r>
              <a:rPr lang="en-US" b="0" i="0" baseline="0" dirty="0">
                <a:latin typeface="Comic Sans MS" pitchFamily="66" charset="0"/>
              </a:rPr>
              <a:t>MCA Reading Proficiency
</a:t>
            </a:r>
            <a:r>
              <a:rPr lang="en-US" b="0" i="0" baseline="0" dirty="0" smtClean="0">
                <a:latin typeface="Comic Sans MS" pitchFamily="66" charset="0"/>
              </a:rPr>
              <a:t>Year Four</a:t>
            </a:r>
            <a:endParaRPr lang="en-US" b="0" i="0" baseline="0" dirty="0">
              <a:latin typeface="Comic Sans MS" pitchFamily="66" charset="0"/>
            </a:endParaRPr>
          </a:p>
        </c:rich>
      </c:tx>
      <c:layout>
        <c:manualLayout>
          <c:xMode val="edge"/>
          <c:yMode val="edge"/>
          <c:x val="0.32565803400449211"/>
          <c:y val="1.795381852572072E-2"/>
        </c:manualLayout>
      </c:layout>
      <c:overlay val="0"/>
      <c:spPr>
        <a:noFill/>
        <a:ln w="23219">
          <a:noFill/>
        </a:ln>
      </c:spPr>
    </c:title>
    <c:autoTitleDeleted val="0"/>
    <c:view3D>
      <c:rotX val="15"/>
      <c:hPercent val="104"/>
      <c:rotY val="20"/>
      <c:depthPercent val="100"/>
      <c:rAngAx val="1"/>
    </c:view3D>
    <c:floor>
      <c:thickness val="0"/>
      <c:spPr>
        <a:solidFill>
          <a:srgbClr val="C0C0C0"/>
        </a:solidFill>
        <a:ln w="3175">
          <a:solidFill>
            <a:srgbClr val="000000"/>
          </a:solidFill>
          <a:prstDash val="solid"/>
        </a:ln>
      </c:spPr>
    </c:floor>
    <c:sideWall>
      <c:thickness val="0"/>
      <c:spPr>
        <a:noFill/>
        <a:ln w="12700">
          <a:solidFill>
            <a:srgbClr val="000000"/>
          </a:solidFill>
          <a:prstDash val="solid"/>
        </a:ln>
      </c:spPr>
    </c:sideWall>
    <c:backWall>
      <c:thickness val="0"/>
      <c:spPr>
        <a:noFill/>
        <a:ln w="12700">
          <a:solidFill>
            <a:srgbClr val="000000"/>
          </a:solidFill>
          <a:prstDash val="solid"/>
        </a:ln>
      </c:spPr>
    </c:backWall>
    <c:plotArea>
      <c:layout>
        <c:manualLayout>
          <c:layoutTarget val="inner"/>
          <c:xMode val="edge"/>
          <c:yMode val="edge"/>
          <c:x val="0.19819819819820136"/>
          <c:y val="0.15543071161048691"/>
          <c:w val="0.78153153153153154"/>
          <c:h val="0.61985018726591767"/>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1618">
              <a:solidFill>
                <a:srgbClr val="000000"/>
              </a:solidFill>
              <a:prstDash val="solid"/>
            </a:ln>
          </c:spPr>
          <c:invertIfNegative val="0"/>
          <c:dLbls>
            <c:dLbl>
              <c:idx val="0"/>
              <c:layout>
                <c:manualLayout>
                  <c:x val="1.6233279896221923E-2"/>
                  <c:y val="-2.0587040383996912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0279262635728455E-2"/>
                  <c:y val="-1.6844399599863145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3625636110883693E-2"/>
                  <c:y val="-2.022999465890728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3219">
                <a:noFill/>
              </a:ln>
            </c:spPr>
            <c:txPr>
              <a:bodyPr/>
              <a:lstStyle/>
              <a:p>
                <a:pPr>
                  <a:defRPr sz="1600" b="1" i="0" u="none" strike="noStrike" baseline="0">
                    <a:solidFill>
                      <a:srgbClr val="000000"/>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(N=261)</c:v>
                </c:pt>
                <c:pt idx="1">
                  <c:v>One Teacher (N=1977)</c:v>
                </c:pt>
                <c:pt idx="2">
                  <c:v>Non Co-Teaching Candidate (N=269)</c:v>
                </c:pt>
              </c:strCache>
            </c:strRef>
          </c:cat>
          <c:val>
            <c:numRef>
              <c:f>Sheet1!$B$2:$D$2</c:f>
              <c:numCache>
                <c:formatCode>General</c:formatCode>
                <c:ptCount val="3"/>
                <c:pt idx="0">
                  <c:v>80.8</c:v>
                </c:pt>
                <c:pt idx="1">
                  <c:v>61.4</c:v>
                </c:pt>
                <c:pt idx="2" formatCode="0.0">
                  <c:v>62.1</c:v>
                </c:pt>
              </c:numCache>
            </c:numRef>
          </c:val>
        </c:ser>
        <c:dLbls>
          <c:showLegendKey val="0"/>
          <c:showVal val="1"/>
          <c:showCatName val="0"/>
          <c:showSerName val="0"/>
          <c:showPercent val="0"/>
          <c:showBubbleSize val="0"/>
        </c:dLbls>
        <c:gapWidth val="150"/>
        <c:gapDepth val="0"/>
        <c:shape val="box"/>
        <c:axId val="203506312"/>
        <c:axId val="203507096"/>
        <c:axId val="0"/>
      </c:bar3DChart>
      <c:catAx>
        <c:axId val="203506312"/>
        <c:scaling>
          <c:orientation val="minMax"/>
        </c:scaling>
        <c:delete val="0"/>
        <c:axPos val="b"/>
        <c:numFmt formatCode="General" sourceLinked="1"/>
        <c:majorTickMark val="out"/>
        <c:minorTickMark val="none"/>
        <c:tickLblPos val="low"/>
        <c:spPr>
          <a:ln w="2902">
            <a:solidFill>
              <a:srgbClr val="000000"/>
            </a:solidFill>
            <a:prstDash val="solid"/>
          </a:ln>
        </c:spPr>
        <c:txPr>
          <a:bodyPr rot="0" vert="horz"/>
          <a:lstStyle/>
          <a:p>
            <a:pPr>
              <a:defRPr sz="1200" b="1" i="0" u="none" strike="noStrike" baseline="0">
                <a:solidFill>
                  <a:srgbClr val="000000"/>
                </a:solidFill>
                <a:latin typeface="Comic Sans MS" pitchFamily="66" charset="0"/>
                <a:ea typeface="Arial"/>
                <a:cs typeface="Arial"/>
              </a:defRPr>
            </a:pPr>
            <a:endParaRPr lang="en-US"/>
          </a:p>
        </c:txPr>
        <c:crossAx val="203507096"/>
        <c:crosses val="autoZero"/>
        <c:auto val="1"/>
        <c:lblAlgn val="ctr"/>
        <c:lblOffset val="100"/>
        <c:tickLblSkip val="1"/>
        <c:tickMarkSkip val="1"/>
        <c:noMultiLvlLbl val="0"/>
      </c:catAx>
      <c:valAx>
        <c:axId val="203507096"/>
        <c:scaling>
          <c:orientation val="minMax"/>
          <c:max val="100"/>
        </c:scaling>
        <c:delete val="0"/>
        <c:axPos val="l"/>
        <c:majorGridlines>
          <c:spPr>
            <a:ln w="2902">
              <a:solidFill>
                <a:srgbClr val="000000"/>
              </a:solidFill>
              <a:prstDash val="solid"/>
            </a:ln>
          </c:spPr>
        </c:majorGridlines>
        <c:title>
          <c:tx>
            <c:rich>
              <a:bodyPr/>
              <a:lstStyle/>
              <a:p>
                <a:pPr>
                  <a:defRPr sz="1210" b="1" i="0" u="none" strike="noStrike" baseline="0">
                    <a:solidFill>
                      <a:srgbClr val="000000"/>
                    </a:solidFill>
                    <a:latin typeface="Comic Sans MS" pitchFamily="66" charset="0"/>
                    <a:ea typeface="Arial"/>
                    <a:cs typeface="Arial"/>
                  </a:defRPr>
                </a:pPr>
                <a:r>
                  <a:rPr lang="en-US" dirty="0">
                    <a:latin typeface="Comic Sans MS" pitchFamily="66" charset="0"/>
                  </a:rPr>
                  <a:t>Percent of Students</a:t>
                </a:r>
              </a:p>
            </c:rich>
          </c:tx>
          <c:layout>
            <c:manualLayout>
              <c:xMode val="edge"/>
              <c:yMode val="edge"/>
              <c:x val="6.0810895141603934E-2"/>
              <c:y val="0.26404497008724337"/>
            </c:manualLayout>
          </c:layout>
          <c:overlay val="0"/>
          <c:spPr>
            <a:noFill/>
            <a:ln w="23219">
              <a:noFill/>
            </a:ln>
          </c:spPr>
        </c:title>
        <c:numFmt formatCode="General" sourceLinked="1"/>
        <c:majorTickMark val="out"/>
        <c:minorTickMark val="none"/>
        <c:tickLblPos val="nextTo"/>
        <c:spPr>
          <a:ln w="2902">
            <a:solidFill>
              <a:srgbClr val="000000"/>
            </a:solidFill>
            <a:prstDash val="solid"/>
          </a:ln>
        </c:spPr>
        <c:txPr>
          <a:bodyPr rot="0" vert="horz"/>
          <a:lstStyle/>
          <a:p>
            <a:pPr>
              <a:defRPr sz="1295" b="1" i="0" u="none" strike="noStrike" baseline="0">
                <a:solidFill>
                  <a:srgbClr val="000000"/>
                </a:solidFill>
                <a:latin typeface="Comic Sans MS" pitchFamily="66" charset="0"/>
                <a:ea typeface="Arial"/>
                <a:cs typeface="Arial"/>
              </a:defRPr>
            </a:pPr>
            <a:endParaRPr lang="en-US"/>
          </a:p>
        </c:txPr>
        <c:crossAx val="203506312"/>
        <c:crosses val="autoZero"/>
        <c:crossBetween val="between"/>
        <c:majorUnit val="20"/>
      </c:valAx>
      <c:spPr>
        <a:noFill/>
        <a:ln w="25395">
          <a:noFill/>
        </a:ln>
      </c:spPr>
    </c:plotArea>
    <c:plotVisOnly val="1"/>
    <c:dispBlanksAs val="gap"/>
    <c:showDLblsOverMax val="0"/>
  </c:chart>
  <c:spPr>
    <a:noFill/>
    <a:ln>
      <a:noFill/>
    </a:ln>
  </c:spPr>
  <c:txPr>
    <a:bodyPr/>
    <a:lstStyle/>
    <a:p>
      <a:pPr>
        <a:defRPr sz="1670" b="1" i="0" u="none" strike="noStrike" baseline="0">
          <a:solidFill>
            <a:srgbClr val="000000"/>
          </a:solidFill>
          <a:latin typeface="Palatino Linotype"/>
          <a:ea typeface="Palatino Linotype"/>
          <a:cs typeface="Palatino Linotype"/>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1" i="0" u="none" strike="noStrike" baseline="0">
                <a:solidFill>
                  <a:schemeClr val="tx1"/>
                </a:solidFill>
                <a:latin typeface="Comic Sans MS" pitchFamily="66" charset="0"/>
                <a:ea typeface="Arial"/>
                <a:cs typeface="Arial"/>
              </a:defRPr>
            </a:pPr>
            <a:r>
              <a:rPr lang="en-US" sz="1470" b="0" i="0" baseline="0" dirty="0">
                <a:latin typeface="Comic Sans MS" pitchFamily="66" charset="0"/>
              </a:rPr>
              <a:t>MCA Reading Proficiency</a:t>
            </a:r>
            <a:r>
              <a:rPr lang="en-US" sz="1470" b="1" i="0" baseline="0" dirty="0">
                <a:latin typeface="Comic Sans MS" pitchFamily="66" charset="0"/>
              </a:rPr>
              <a:t>
</a:t>
            </a:r>
            <a:r>
              <a:rPr lang="en-US" sz="1470" b="1" i="0" baseline="0" dirty="0" smtClean="0">
                <a:latin typeface="Comic Sans MS" pitchFamily="66" charset="0"/>
              </a:rPr>
              <a:t>Year Three</a:t>
            </a:r>
            <a:endParaRPr lang="en-US" sz="1470" b="1" i="0" baseline="0" dirty="0">
              <a:latin typeface="Comic Sans MS" pitchFamily="66" charset="0"/>
            </a:endParaRPr>
          </a:p>
        </c:rich>
      </c:tx>
      <c:layout>
        <c:manualLayout>
          <c:xMode val="edge"/>
          <c:yMode val="edge"/>
          <c:x val="0.11290410734725126"/>
          <c:y val="1.2607030678542241E-3"/>
        </c:manualLayout>
      </c:layout>
      <c:overlay val="0"/>
      <c:spPr>
        <a:noFill/>
        <a:ln w="18466">
          <a:noFill/>
        </a:ln>
      </c:spPr>
    </c:title>
    <c:autoTitleDeleted val="0"/>
    <c:view3D>
      <c:rotX val="15"/>
      <c:hPercent val="105"/>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7752808988764449"/>
          <c:y val="0.13696060037523491"/>
          <c:w val="0.80224719101122455"/>
          <c:h val="0.81425891181988763"/>
        </c:manualLayout>
      </c:layout>
      <c:bar3DChart>
        <c:barDir val="col"/>
        <c:grouping val="clustered"/>
        <c:varyColors val="0"/>
        <c:ser>
          <c:idx val="0"/>
          <c:order val="0"/>
          <c:tx>
            <c:strRef>
              <c:f>Sheet1!$A$2</c:f>
              <c:strCache>
                <c:ptCount val="1"/>
                <c:pt idx="0">
                  <c:v>Proficient</c:v>
                </c:pt>
              </c:strCache>
            </c:strRef>
          </c:tx>
          <c:spPr>
            <a:solidFill>
              <a:srgbClr val="333399"/>
            </a:solidFill>
            <a:ln w="9238">
              <a:solidFill>
                <a:schemeClr val="tx1"/>
              </a:solidFill>
              <a:prstDash val="solid"/>
            </a:ln>
          </c:spPr>
          <c:invertIfNegative val="0"/>
          <c:dLbls>
            <c:dLbl>
              <c:idx val="0"/>
              <c:layout>
                <c:manualLayout>
                  <c:x val="0.5294341238997512"/>
                  <c:y val="-0.24302754543225349"/>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15227823536308471"/>
                  <c:y val="-0.24302754543225349"/>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0.1908530039869982"/>
                  <c:y val="-0.24302754543225349"/>
                </c:manualLayout>
              </c:layout>
              <c:showLegendKey val="0"/>
              <c:showVal val="1"/>
              <c:showCatName val="0"/>
              <c:showSerName val="0"/>
              <c:showPercent val="0"/>
              <c:showBubbleSize val="0"/>
              <c:extLst>
                <c:ext xmlns:c15="http://schemas.microsoft.com/office/drawing/2012/chart" uri="{CE6537A1-D6FC-4f65-9D91-7224C49458BB}"/>
              </c:extLst>
            </c:dLbl>
            <c:spPr>
              <a:noFill/>
              <a:ln w="18466">
                <a:noFill/>
              </a:ln>
            </c:spPr>
            <c:txPr>
              <a:bodyPr/>
              <a:lstStyle/>
              <a:p>
                <a:pPr>
                  <a:defRPr sz="876" b="1" i="0" u="none" strike="noStrike" baseline="0">
                    <a:solidFill>
                      <a:schemeClr val="tx1"/>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Sheet1!$B$1:$D$1</c:f>
              <c:numCache>
                <c:formatCode>General</c:formatCode>
                <c:ptCount val="3"/>
              </c:numCache>
            </c:numRef>
          </c:cat>
          <c:val>
            <c:numRef>
              <c:f>Sheet1!$B$2:$D$2</c:f>
              <c:numCache>
                <c:formatCode>General</c:formatCode>
                <c:ptCount val="3"/>
              </c:numCache>
            </c:numRef>
          </c:val>
        </c:ser>
        <c:dLbls>
          <c:showLegendKey val="0"/>
          <c:showVal val="1"/>
          <c:showCatName val="0"/>
          <c:showSerName val="0"/>
          <c:showPercent val="0"/>
          <c:showBubbleSize val="0"/>
        </c:dLbls>
        <c:gapWidth val="150"/>
        <c:gapDepth val="0"/>
        <c:shape val="box"/>
        <c:axId val="203507488"/>
        <c:axId val="203507880"/>
        <c:axId val="0"/>
      </c:bar3DChart>
      <c:catAx>
        <c:axId val="203507488"/>
        <c:scaling>
          <c:orientation val="minMax"/>
        </c:scaling>
        <c:delete val="0"/>
        <c:axPos val="b"/>
        <c:numFmt formatCode="General" sourceLinked="1"/>
        <c:majorTickMark val="out"/>
        <c:minorTickMark val="none"/>
        <c:tickLblPos val="low"/>
        <c:spPr>
          <a:ln w="2317">
            <a:solidFill>
              <a:schemeClr val="tx1"/>
            </a:solidFill>
            <a:prstDash val="solid"/>
          </a:ln>
        </c:spPr>
        <c:txPr>
          <a:bodyPr rot="0" vert="horz"/>
          <a:lstStyle/>
          <a:p>
            <a:pPr>
              <a:defRPr sz="876" b="1" i="0" u="none" strike="noStrike" baseline="0">
                <a:solidFill>
                  <a:schemeClr val="tx1"/>
                </a:solidFill>
                <a:latin typeface="Arial"/>
                <a:ea typeface="Arial"/>
                <a:cs typeface="Arial"/>
              </a:defRPr>
            </a:pPr>
            <a:endParaRPr lang="en-US"/>
          </a:p>
        </c:txPr>
        <c:crossAx val="203507880"/>
        <c:crosses val="autoZero"/>
        <c:auto val="1"/>
        <c:lblAlgn val="ctr"/>
        <c:lblOffset val="100"/>
        <c:tickLblSkip val="1"/>
        <c:tickMarkSkip val="1"/>
        <c:noMultiLvlLbl val="0"/>
      </c:catAx>
      <c:valAx>
        <c:axId val="203507880"/>
        <c:scaling>
          <c:orientation val="minMax"/>
          <c:max val="100"/>
        </c:scaling>
        <c:delete val="0"/>
        <c:axPos val="l"/>
        <c:majorGridlines>
          <c:spPr>
            <a:ln w="2317">
              <a:solidFill>
                <a:schemeClr val="tx1"/>
              </a:solidFill>
              <a:prstDash val="solid"/>
            </a:ln>
          </c:spPr>
        </c:majorGridlines>
        <c:title>
          <c:tx>
            <c:rich>
              <a:bodyPr/>
              <a:lstStyle/>
              <a:p>
                <a:pPr>
                  <a:defRPr sz="839" b="1" i="0" u="none" strike="noStrike" baseline="0">
                    <a:solidFill>
                      <a:srgbClr val="000000"/>
                    </a:solidFill>
                    <a:latin typeface="Arial"/>
                    <a:ea typeface="Arial"/>
                    <a:cs typeface="Arial"/>
                  </a:defRPr>
                </a:pPr>
                <a:r>
                  <a:rPr lang="en-US" dirty="0"/>
                  <a:t>Percent of Students</a:t>
                </a:r>
              </a:p>
            </c:rich>
          </c:tx>
          <c:layout>
            <c:manualLayout>
              <c:xMode val="edge"/>
              <c:yMode val="edge"/>
              <c:x val="0"/>
              <c:y val="0.37523444103385517"/>
            </c:manualLayout>
          </c:layout>
          <c:overlay val="0"/>
          <c:spPr>
            <a:noFill/>
            <a:ln w="18466">
              <a:noFill/>
            </a:ln>
          </c:spPr>
        </c:title>
        <c:numFmt formatCode="General" sourceLinked="1"/>
        <c:majorTickMark val="out"/>
        <c:minorTickMark val="none"/>
        <c:tickLblPos val="nextTo"/>
        <c:spPr>
          <a:ln w="2317">
            <a:solidFill>
              <a:schemeClr val="tx1"/>
            </a:solidFill>
            <a:prstDash val="solid"/>
          </a:ln>
        </c:spPr>
        <c:txPr>
          <a:bodyPr rot="0" vert="horz"/>
          <a:lstStyle/>
          <a:p>
            <a:pPr>
              <a:defRPr sz="876" b="1" i="0" u="none" strike="noStrike" baseline="0">
                <a:solidFill>
                  <a:schemeClr val="tx1"/>
                </a:solidFill>
                <a:latin typeface="Arial"/>
                <a:ea typeface="Arial"/>
                <a:cs typeface="Arial"/>
              </a:defRPr>
            </a:pPr>
            <a:endParaRPr lang="en-US"/>
          </a:p>
        </c:txPr>
        <c:crossAx val="203507488"/>
        <c:crosses val="autoZero"/>
        <c:crossBetween val="between"/>
        <c:majorUnit val="20"/>
      </c:valAx>
      <c:spPr>
        <a:noFill/>
        <a:ln w="25384">
          <a:noFill/>
        </a:ln>
      </c:spPr>
    </c:plotArea>
    <c:plotVisOnly val="1"/>
    <c:dispBlanksAs val="gap"/>
    <c:showDLblsOverMax val="0"/>
  </c:chart>
  <c:spPr>
    <a:noFill/>
    <a:ln>
      <a:noFill/>
    </a:ln>
  </c:spPr>
  <c:txPr>
    <a:bodyPr/>
    <a:lstStyle/>
    <a:p>
      <a:pPr>
        <a:defRPr sz="1309"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99" b="1" i="0" u="none" strike="noStrike" baseline="0">
                <a:solidFill>
                  <a:schemeClr val="tx1"/>
                </a:solidFill>
                <a:latin typeface="Comic Sans MS" pitchFamily="66" charset="0"/>
                <a:ea typeface="Arial"/>
                <a:cs typeface="Arial"/>
              </a:defRPr>
            </a:pPr>
            <a:r>
              <a:rPr lang="en-US" dirty="0">
                <a:latin typeface="Comic Sans MS" pitchFamily="66" charset="0"/>
              </a:rPr>
              <a:t>MCA Math Proficiency
</a:t>
            </a:r>
            <a:r>
              <a:rPr lang="en-US" dirty="0" smtClean="0">
                <a:latin typeface="Comic Sans MS" pitchFamily="66" charset="0"/>
              </a:rPr>
              <a:t>Year One</a:t>
            </a:r>
            <a:endParaRPr lang="en-US" dirty="0">
              <a:latin typeface="Comic Sans MS" pitchFamily="66" charset="0"/>
            </a:endParaRPr>
          </a:p>
        </c:rich>
      </c:tx>
      <c:layout>
        <c:manualLayout>
          <c:xMode val="edge"/>
          <c:yMode val="edge"/>
          <c:x val="0.24848997598704459"/>
          <c:y val="4.9244996719160106E-2"/>
        </c:manualLayout>
      </c:layout>
      <c:overlay val="0"/>
      <c:spPr>
        <a:noFill/>
        <a:ln w="20544">
          <a:noFill/>
        </a:ln>
      </c:spPr>
    </c:title>
    <c:autoTitleDeleted val="0"/>
    <c:view3D>
      <c:rotX val="15"/>
      <c:hPercent val="104"/>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7752808988764449"/>
          <c:y val="0.15168539325842981"/>
          <c:w val="0.80224719101122455"/>
          <c:h val="0.64419475655433112"/>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0265">
              <a:solidFill>
                <a:schemeClr val="tx1"/>
              </a:solidFill>
              <a:prstDash val="solid"/>
            </a:ln>
          </c:spPr>
          <c:invertIfNegative val="0"/>
          <c:dLbls>
            <c:dLbl>
              <c:idx val="0"/>
              <c:layout>
                <c:manualLayout>
                  <c:x val="4.8020744508299067E-2"/>
                  <c:y val="-4.09211764391458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7360435282668231E-2"/>
                  <c:y val="-3.693662633814032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677654146925233E-2"/>
                  <c:y val="-3.3572634201096969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0544">
                <a:noFill/>
              </a:ln>
            </c:spPr>
            <c:txPr>
              <a:bodyPr/>
              <a:lstStyle/>
              <a:p>
                <a:pPr>
                  <a:defRPr sz="1600" b="1" i="0" u="none" strike="noStrike" baseline="0">
                    <a:solidFill>
                      <a:schemeClr val="tx1"/>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(N=317)</c:v>
                </c:pt>
                <c:pt idx="1">
                  <c:v>One Teacher (N=927)</c:v>
                </c:pt>
                <c:pt idx="2">
                  <c:v>Non Co-Teaching Candidate (N=105)</c:v>
                </c:pt>
              </c:strCache>
            </c:strRef>
          </c:cat>
          <c:val>
            <c:numRef>
              <c:f>Sheet1!$B$2:$D$2</c:f>
              <c:numCache>
                <c:formatCode>General</c:formatCode>
                <c:ptCount val="3"/>
                <c:pt idx="0">
                  <c:v>82.3</c:v>
                </c:pt>
                <c:pt idx="1">
                  <c:v>75.8</c:v>
                </c:pt>
                <c:pt idx="2">
                  <c:v>70.5</c:v>
                </c:pt>
              </c:numCache>
            </c:numRef>
          </c:val>
        </c:ser>
        <c:dLbls>
          <c:showLegendKey val="0"/>
          <c:showVal val="1"/>
          <c:showCatName val="0"/>
          <c:showSerName val="0"/>
          <c:showPercent val="0"/>
          <c:showBubbleSize val="0"/>
        </c:dLbls>
        <c:gapWidth val="150"/>
        <c:gapDepth val="0"/>
        <c:shape val="box"/>
        <c:axId val="203508664"/>
        <c:axId val="203509056"/>
        <c:axId val="0"/>
      </c:bar3DChart>
      <c:catAx>
        <c:axId val="203508664"/>
        <c:scaling>
          <c:orientation val="minMax"/>
        </c:scaling>
        <c:delete val="0"/>
        <c:axPos val="b"/>
        <c:numFmt formatCode="General" sourceLinked="1"/>
        <c:majorTickMark val="out"/>
        <c:minorTickMark val="none"/>
        <c:tickLblPos val="low"/>
        <c:spPr>
          <a:ln w="2578">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3509056"/>
        <c:crosses val="autoZero"/>
        <c:auto val="1"/>
        <c:lblAlgn val="ctr"/>
        <c:lblOffset val="100"/>
        <c:tickLblSkip val="1"/>
        <c:tickMarkSkip val="1"/>
        <c:noMultiLvlLbl val="0"/>
      </c:catAx>
      <c:valAx>
        <c:axId val="203509056"/>
        <c:scaling>
          <c:orientation val="minMax"/>
          <c:max val="100"/>
        </c:scaling>
        <c:delete val="0"/>
        <c:axPos val="l"/>
        <c:majorGridlines>
          <c:spPr>
            <a:ln w="2578">
              <a:solidFill>
                <a:schemeClr val="tx1"/>
              </a:solidFill>
              <a:prstDash val="solid"/>
            </a:ln>
          </c:spPr>
        </c:majorGridlines>
        <c:title>
          <c:tx>
            <c:rich>
              <a:bodyPr/>
              <a:lstStyle/>
              <a:p>
                <a:pPr>
                  <a:defRPr sz="1400" b="1" i="0" u="none" strike="noStrike" baseline="0">
                    <a:solidFill>
                      <a:srgbClr val="000000"/>
                    </a:solidFill>
                    <a:latin typeface="Comic Sans MS" pitchFamily="66" charset="0"/>
                    <a:ea typeface="Arial"/>
                    <a:cs typeface="Arial"/>
                  </a:defRPr>
                </a:pPr>
                <a:r>
                  <a:rPr lang="en-US" sz="1400" dirty="0">
                    <a:latin typeface="Comic Sans MS" pitchFamily="66" charset="0"/>
                  </a:rPr>
                  <a:t>Percent of Students</a:t>
                </a:r>
              </a:p>
            </c:rich>
          </c:tx>
          <c:layout>
            <c:manualLayout>
              <c:xMode val="edge"/>
              <c:yMode val="edge"/>
              <c:x val="0"/>
              <c:y val="0.3085791912729659"/>
            </c:manualLayout>
          </c:layout>
          <c:overlay val="0"/>
          <c:spPr>
            <a:noFill/>
            <a:ln w="20544">
              <a:noFill/>
            </a:ln>
          </c:spPr>
        </c:title>
        <c:numFmt formatCode="General" sourceLinked="1"/>
        <c:majorTickMark val="out"/>
        <c:minorTickMark val="none"/>
        <c:tickLblPos val="nextTo"/>
        <c:spPr>
          <a:ln w="2578">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3508664"/>
        <c:crosses val="autoZero"/>
        <c:crossBetween val="between"/>
        <c:majorUnit val="20"/>
      </c:valAx>
      <c:spPr>
        <a:noFill/>
        <a:ln w="25376">
          <a:noFill/>
        </a:ln>
      </c:spPr>
    </c:plotArea>
    <c:plotVisOnly val="1"/>
    <c:dispBlanksAs val="gap"/>
    <c:showDLblsOverMax val="0"/>
  </c:chart>
  <c:spPr>
    <a:noFill/>
    <a:ln>
      <a:noFill/>
    </a:ln>
  </c:spPr>
  <c:txPr>
    <a:bodyPr/>
    <a:lstStyle/>
    <a:p>
      <a:pPr>
        <a:defRPr sz="1465"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311" b="1" i="0" u="none" strike="noStrike" baseline="0">
                <a:solidFill>
                  <a:schemeClr val="tx1"/>
                </a:solidFill>
                <a:latin typeface="Comic Sans MS" pitchFamily="66" charset="0"/>
                <a:ea typeface="Arial"/>
                <a:cs typeface="Arial"/>
              </a:defRPr>
            </a:pPr>
            <a:r>
              <a:rPr lang="en-US" dirty="0">
                <a:latin typeface="Comic Sans MS" pitchFamily="66" charset="0"/>
              </a:rPr>
              <a:t>MCA Math Proficiency
</a:t>
            </a:r>
            <a:r>
              <a:rPr lang="en-US" dirty="0" smtClean="0">
                <a:latin typeface="Comic Sans MS" pitchFamily="66" charset="0"/>
              </a:rPr>
              <a:t>Year Two</a:t>
            </a:r>
            <a:endParaRPr lang="en-US" dirty="0">
              <a:latin typeface="Comic Sans MS" pitchFamily="66" charset="0"/>
            </a:endParaRPr>
          </a:p>
        </c:rich>
      </c:tx>
      <c:layout>
        <c:manualLayout>
          <c:xMode val="edge"/>
          <c:yMode val="edge"/>
          <c:x val="0.35841905400122859"/>
          <c:y val="1.6032222566480421E-3"/>
        </c:manualLayout>
      </c:layout>
      <c:overlay val="0"/>
      <c:spPr>
        <a:noFill/>
        <a:ln w="20916">
          <a:noFill/>
        </a:ln>
      </c:spPr>
    </c:title>
    <c:autoTitleDeleted val="0"/>
    <c:view3D>
      <c:rotX val="15"/>
      <c:hPercent val="104"/>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952585581057687"/>
          <c:y val="0.12997574760414107"/>
          <c:w val="0.80224719101122455"/>
          <c:h val="0.64419475655433112"/>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0458">
              <a:solidFill>
                <a:schemeClr val="tx1"/>
              </a:solidFill>
              <a:prstDash val="solid"/>
            </a:ln>
          </c:spPr>
          <c:invertIfNegative val="0"/>
          <c:dLbls>
            <c:dLbl>
              <c:idx val="0"/>
              <c:layout>
                <c:manualLayout>
                  <c:x val="4.8020744508299067E-2"/>
                  <c:y val="-2.9241699779676666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7360435282668225E-2"/>
                  <c:y val="-2.620913112767797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2.4677654146925222E-2"/>
                  <c:y val="-2.5579866105839202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0916">
                <a:noFill/>
              </a:ln>
            </c:spPr>
            <c:txPr>
              <a:bodyPr/>
              <a:lstStyle/>
              <a:p>
                <a:pPr>
                  <a:defRPr sz="1600" b="1" i="0" u="none" strike="noStrike" baseline="0">
                    <a:solidFill>
                      <a:schemeClr val="tx1"/>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(N=524)</c:v>
                </c:pt>
                <c:pt idx="1">
                  <c:v>One Teacher (N=1660)</c:v>
                </c:pt>
                <c:pt idx="2">
                  <c:v>Non Co-Teaching Candidate (N=171)</c:v>
                </c:pt>
              </c:strCache>
            </c:strRef>
          </c:cat>
          <c:val>
            <c:numRef>
              <c:f>Sheet1!$B$2:$D$2</c:f>
              <c:numCache>
                <c:formatCode>General</c:formatCode>
                <c:ptCount val="3"/>
                <c:pt idx="0">
                  <c:v>68.900000000000006</c:v>
                </c:pt>
                <c:pt idx="1">
                  <c:v>64.7</c:v>
                </c:pt>
                <c:pt idx="2">
                  <c:v>57.9</c:v>
                </c:pt>
              </c:numCache>
            </c:numRef>
          </c:val>
        </c:ser>
        <c:dLbls>
          <c:showLegendKey val="0"/>
          <c:showVal val="1"/>
          <c:showCatName val="0"/>
          <c:showSerName val="0"/>
          <c:showPercent val="0"/>
          <c:showBubbleSize val="0"/>
        </c:dLbls>
        <c:gapWidth val="150"/>
        <c:gapDepth val="0"/>
        <c:shape val="box"/>
        <c:axId val="205802800"/>
        <c:axId val="205803192"/>
        <c:axId val="0"/>
      </c:bar3DChart>
      <c:catAx>
        <c:axId val="205802800"/>
        <c:scaling>
          <c:orientation val="minMax"/>
        </c:scaling>
        <c:delete val="0"/>
        <c:axPos val="b"/>
        <c:numFmt formatCode="General" sourceLinked="1"/>
        <c:majorTickMark val="out"/>
        <c:minorTickMark val="none"/>
        <c:tickLblPos val="low"/>
        <c:spPr>
          <a:ln w="2619">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5803192"/>
        <c:crosses val="autoZero"/>
        <c:auto val="1"/>
        <c:lblAlgn val="ctr"/>
        <c:lblOffset val="100"/>
        <c:tickLblSkip val="1"/>
        <c:tickMarkSkip val="1"/>
        <c:noMultiLvlLbl val="0"/>
      </c:catAx>
      <c:valAx>
        <c:axId val="205803192"/>
        <c:scaling>
          <c:orientation val="minMax"/>
          <c:max val="100"/>
        </c:scaling>
        <c:delete val="0"/>
        <c:axPos val="l"/>
        <c:majorGridlines>
          <c:spPr>
            <a:ln w="2619">
              <a:solidFill>
                <a:schemeClr val="tx1"/>
              </a:solidFill>
              <a:prstDash val="solid"/>
            </a:ln>
          </c:spPr>
        </c:majorGridlines>
        <c:title>
          <c:tx>
            <c:rich>
              <a:bodyPr/>
              <a:lstStyle/>
              <a:p>
                <a:pPr>
                  <a:defRPr sz="1400" b="1" i="0" u="none" strike="noStrike" baseline="0">
                    <a:solidFill>
                      <a:srgbClr val="000000"/>
                    </a:solidFill>
                    <a:latin typeface="Comic Sans MS" pitchFamily="66" charset="0"/>
                    <a:ea typeface="Arial"/>
                    <a:cs typeface="Arial"/>
                  </a:defRPr>
                </a:pPr>
                <a:r>
                  <a:rPr lang="en-US" sz="1400" dirty="0">
                    <a:latin typeface="Comic Sans MS" pitchFamily="66" charset="0"/>
                  </a:rPr>
                  <a:t>Percent of Students</a:t>
                </a:r>
              </a:p>
            </c:rich>
          </c:tx>
          <c:layout>
            <c:manualLayout>
              <c:xMode val="edge"/>
              <c:yMode val="edge"/>
              <c:x val="0"/>
              <c:y val="0.30608446671438799"/>
            </c:manualLayout>
          </c:layout>
          <c:overlay val="0"/>
          <c:spPr>
            <a:noFill/>
            <a:ln w="20916">
              <a:noFill/>
            </a:ln>
          </c:spPr>
        </c:title>
        <c:numFmt formatCode="General" sourceLinked="1"/>
        <c:majorTickMark val="out"/>
        <c:minorTickMark val="none"/>
        <c:tickLblPos val="nextTo"/>
        <c:spPr>
          <a:ln w="2619">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5802800"/>
        <c:crosses val="autoZero"/>
        <c:crossBetween val="between"/>
        <c:majorUnit val="20"/>
      </c:valAx>
      <c:spPr>
        <a:noFill/>
        <a:ln w="25419">
          <a:noFill/>
        </a:ln>
      </c:spPr>
    </c:plotArea>
    <c:plotVisOnly val="1"/>
    <c:dispBlanksAs val="gap"/>
    <c:showDLblsOverMax val="0"/>
  </c:chart>
  <c:spPr>
    <a:noFill/>
    <a:ln>
      <a:noFill/>
    </a:ln>
  </c:spPr>
  <c:txPr>
    <a:bodyPr/>
    <a:lstStyle/>
    <a:p>
      <a:pPr>
        <a:defRPr sz="1477"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87" b="1" i="0" u="none" strike="noStrike" baseline="0">
                <a:solidFill>
                  <a:schemeClr val="tx1"/>
                </a:solidFill>
                <a:latin typeface="Comic Sans MS" pitchFamily="66" charset="0"/>
                <a:ea typeface="Arial"/>
                <a:cs typeface="Arial"/>
              </a:defRPr>
            </a:pPr>
            <a:r>
              <a:rPr lang="en-US" sz="1470" b="1" i="0" baseline="0" dirty="0">
                <a:latin typeface="Comic Sans MS" pitchFamily="66" charset="0"/>
              </a:rPr>
              <a:t>MCA Math Proficiency
</a:t>
            </a:r>
            <a:r>
              <a:rPr lang="en-US" sz="1470" b="1" i="0" baseline="0" dirty="0" smtClean="0">
                <a:latin typeface="Comic Sans MS" pitchFamily="66" charset="0"/>
              </a:rPr>
              <a:t>Year Three</a:t>
            </a:r>
            <a:endParaRPr lang="en-US" sz="1470" b="1" i="0" baseline="0" dirty="0">
              <a:latin typeface="Comic Sans MS" pitchFamily="66" charset="0"/>
            </a:endParaRPr>
          </a:p>
        </c:rich>
      </c:tx>
      <c:layout>
        <c:manualLayout>
          <c:xMode val="edge"/>
          <c:yMode val="edge"/>
          <c:x val="0.14276628212171186"/>
          <c:y val="3.0968611101188464E-2"/>
        </c:manualLayout>
      </c:layout>
      <c:overlay val="0"/>
      <c:spPr>
        <a:noFill/>
        <a:ln w="18766">
          <a:noFill/>
        </a:ln>
      </c:spPr>
    </c:title>
    <c:autoTitleDeleted val="0"/>
    <c:view3D>
      <c:rotX val="15"/>
      <c:hPercent val="105"/>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20674157303370785"/>
          <c:y val="0.13857677902621718"/>
          <c:w val="0.77303370786516867"/>
          <c:h val="0.81273408239700373"/>
        </c:manualLayout>
      </c:layout>
      <c:bar3DChart>
        <c:barDir val="col"/>
        <c:grouping val="clustered"/>
        <c:varyColors val="0"/>
        <c:ser>
          <c:idx val="0"/>
          <c:order val="0"/>
          <c:tx>
            <c:strRef>
              <c:f>Sheet1!$A$2</c:f>
              <c:strCache>
                <c:ptCount val="1"/>
                <c:pt idx="0">
                  <c:v>Proficient</c:v>
                </c:pt>
              </c:strCache>
            </c:strRef>
          </c:tx>
          <c:spPr>
            <a:solidFill>
              <a:srgbClr val="333399"/>
            </a:solidFill>
            <a:ln w="9372">
              <a:solidFill>
                <a:schemeClr val="tx1"/>
              </a:solidFill>
              <a:prstDash val="solid"/>
            </a:ln>
          </c:spPr>
          <c:invertIfNegative val="0"/>
          <c:dLbls>
            <c:dLbl>
              <c:idx val="0"/>
              <c:layout>
                <c:manualLayout>
                  <c:x val="0.65057719806842795"/>
                  <c:y val="-0.25914564632758524"/>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0.19029266086317206"/>
                  <c:y val="-0.25914564632758524"/>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0.17045756186016603"/>
                  <c:y val="-0.25914564632758524"/>
                </c:manualLayout>
              </c:layout>
              <c:showLegendKey val="0"/>
              <c:showVal val="1"/>
              <c:showCatName val="0"/>
              <c:showSerName val="0"/>
              <c:showPercent val="0"/>
              <c:showBubbleSize val="0"/>
              <c:extLst>
                <c:ext xmlns:c15="http://schemas.microsoft.com/office/drawing/2012/chart" uri="{CE6537A1-D6FC-4f65-9D91-7224C49458BB}"/>
              </c:extLst>
            </c:dLbl>
            <c:spPr>
              <a:noFill/>
              <a:ln w="18766">
                <a:noFill/>
              </a:ln>
            </c:spPr>
            <c:txPr>
              <a:bodyPr/>
              <a:lstStyle/>
              <a:p>
                <a:pPr>
                  <a:defRPr sz="884" b="1" i="0" u="none" strike="noStrike" baseline="0">
                    <a:solidFill>
                      <a:schemeClr val="tx1"/>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Sheet1!$B$1:$D$1</c:f>
              <c:numCache>
                <c:formatCode>General</c:formatCode>
                <c:ptCount val="3"/>
              </c:numCache>
            </c:numRef>
          </c:cat>
          <c:val>
            <c:numRef>
              <c:f>Sheet1!$B$2:$D$2</c:f>
              <c:numCache>
                <c:formatCode>General</c:formatCode>
                <c:ptCount val="3"/>
              </c:numCache>
            </c:numRef>
          </c:val>
        </c:ser>
        <c:dLbls>
          <c:showLegendKey val="0"/>
          <c:showVal val="1"/>
          <c:showCatName val="0"/>
          <c:showSerName val="0"/>
          <c:showPercent val="0"/>
          <c:showBubbleSize val="0"/>
        </c:dLbls>
        <c:gapWidth val="150"/>
        <c:gapDepth val="0"/>
        <c:shape val="box"/>
        <c:axId val="205803976"/>
        <c:axId val="205804368"/>
        <c:axId val="0"/>
      </c:bar3DChart>
      <c:catAx>
        <c:axId val="205803976"/>
        <c:scaling>
          <c:orientation val="minMax"/>
        </c:scaling>
        <c:delete val="0"/>
        <c:axPos val="b"/>
        <c:numFmt formatCode="General" sourceLinked="1"/>
        <c:majorTickMark val="out"/>
        <c:minorTickMark val="none"/>
        <c:tickLblPos val="low"/>
        <c:spPr>
          <a:ln w="2354">
            <a:solidFill>
              <a:schemeClr val="tx1"/>
            </a:solidFill>
            <a:prstDash val="solid"/>
          </a:ln>
        </c:spPr>
        <c:txPr>
          <a:bodyPr rot="0" vert="horz"/>
          <a:lstStyle/>
          <a:p>
            <a:pPr>
              <a:defRPr sz="884" b="1" i="0" u="none" strike="noStrike" baseline="0">
                <a:solidFill>
                  <a:schemeClr val="tx1"/>
                </a:solidFill>
                <a:latin typeface="Arial"/>
                <a:ea typeface="Arial"/>
                <a:cs typeface="Arial"/>
              </a:defRPr>
            </a:pPr>
            <a:endParaRPr lang="en-US"/>
          </a:p>
        </c:txPr>
        <c:crossAx val="205804368"/>
        <c:crosses val="autoZero"/>
        <c:auto val="1"/>
        <c:lblAlgn val="ctr"/>
        <c:lblOffset val="100"/>
        <c:tickLblSkip val="1"/>
        <c:tickMarkSkip val="1"/>
        <c:noMultiLvlLbl val="0"/>
      </c:catAx>
      <c:valAx>
        <c:axId val="205804368"/>
        <c:scaling>
          <c:orientation val="minMax"/>
          <c:max val="100"/>
        </c:scaling>
        <c:delete val="0"/>
        <c:axPos val="l"/>
        <c:majorGridlines>
          <c:spPr>
            <a:ln w="2354">
              <a:solidFill>
                <a:schemeClr val="tx1"/>
              </a:solidFill>
              <a:prstDash val="solid"/>
            </a:ln>
          </c:spPr>
        </c:majorGridlines>
        <c:title>
          <c:tx>
            <c:rich>
              <a:bodyPr/>
              <a:lstStyle/>
              <a:p>
                <a:pPr>
                  <a:defRPr sz="794" b="1" i="0" u="none" strike="noStrike" baseline="0">
                    <a:solidFill>
                      <a:srgbClr val="000000"/>
                    </a:solidFill>
                    <a:latin typeface="Arial"/>
                    <a:ea typeface="Arial"/>
                    <a:cs typeface="Arial"/>
                  </a:defRPr>
                </a:pPr>
                <a:r>
                  <a:rPr lang="en-US" dirty="0"/>
                  <a:t>Percent of Students</a:t>
                </a:r>
              </a:p>
            </c:rich>
          </c:tx>
          <c:layout>
            <c:manualLayout>
              <c:xMode val="edge"/>
              <c:yMode val="edge"/>
              <c:x val="0"/>
              <c:y val="0.37453193350831149"/>
            </c:manualLayout>
          </c:layout>
          <c:overlay val="0"/>
          <c:spPr>
            <a:noFill/>
            <a:ln w="18766">
              <a:noFill/>
            </a:ln>
          </c:spPr>
        </c:title>
        <c:numFmt formatCode="General" sourceLinked="1"/>
        <c:majorTickMark val="out"/>
        <c:minorTickMark val="none"/>
        <c:tickLblPos val="nextTo"/>
        <c:spPr>
          <a:ln w="2354">
            <a:solidFill>
              <a:schemeClr val="tx1"/>
            </a:solidFill>
            <a:prstDash val="solid"/>
          </a:ln>
        </c:spPr>
        <c:txPr>
          <a:bodyPr rot="0" vert="horz"/>
          <a:lstStyle/>
          <a:p>
            <a:pPr>
              <a:defRPr sz="884" b="1" i="0" u="none" strike="noStrike" baseline="0">
                <a:solidFill>
                  <a:schemeClr val="tx1"/>
                </a:solidFill>
                <a:latin typeface="Arial"/>
                <a:ea typeface="Arial"/>
                <a:cs typeface="Arial"/>
              </a:defRPr>
            </a:pPr>
            <a:endParaRPr lang="en-US"/>
          </a:p>
        </c:txPr>
        <c:crossAx val="205803976"/>
        <c:crosses val="autoZero"/>
        <c:crossBetween val="between"/>
        <c:majorUnit val="20"/>
      </c:valAx>
      <c:spPr>
        <a:noFill/>
        <a:ln w="25374">
          <a:noFill/>
        </a:ln>
      </c:spPr>
    </c:plotArea>
    <c:plotVisOnly val="1"/>
    <c:dispBlanksAs val="gap"/>
    <c:showDLblsOverMax val="0"/>
  </c:chart>
  <c:spPr>
    <a:noFill/>
    <a:ln>
      <a:noFill/>
    </a:ln>
  </c:spPr>
  <c:txPr>
    <a:bodyPr/>
    <a:lstStyle/>
    <a:p>
      <a:pPr>
        <a:defRPr sz="1338"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21" b="1" i="0" u="none" strike="noStrike" baseline="0">
                <a:solidFill>
                  <a:schemeClr val="tx1"/>
                </a:solidFill>
                <a:latin typeface="Comic Sans MS" pitchFamily="66" charset="0"/>
                <a:ea typeface="Arial"/>
                <a:cs typeface="Arial"/>
              </a:defRPr>
            </a:pPr>
            <a:r>
              <a:rPr lang="en-US" dirty="0">
                <a:latin typeface="Comic Sans MS" pitchFamily="66" charset="0"/>
              </a:rPr>
              <a:t>MCA Math Proficiency
</a:t>
            </a:r>
            <a:r>
              <a:rPr lang="en-US" dirty="0" smtClean="0">
                <a:latin typeface="Comic Sans MS" pitchFamily="66" charset="0"/>
              </a:rPr>
              <a:t>Year Four</a:t>
            </a:r>
            <a:endParaRPr lang="en-US" dirty="0">
              <a:latin typeface="Comic Sans MS" pitchFamily="66" charset="0"/>
            </a:endParaRPr>
          </a:p>
        </c:rich>
      </c:tx>
      <c:layout>
        <c:manualLayout>
          <c:xMode val="edge"/>
          <c:yMode val="edge"/>
          <c:x val="0.39345858995348593"/>
          <c:y val="4.7480949961899915E-2"/>
        </c:manualLayout>
      </c:layout>
      <c:overlay val="0"/>
      <c:spPr>
        <a:noFill/>
        <a:ln w="22508">
          <a:noFill/>
        </a:ln>
      </c:spPr>
    </c:title>
    <c:autoTitleDeleted val="0"/>
    <c:view3D>
      <c:rotX val="15"/>
      <c:hPercent val="104"/>
      <c:rotY val="20"/>
      <c:depthPercent val="100"/>
      <c:rAngAx val="1"/>
    </c:view3D>
    <c:floor>
      <c:thickness val="0"/>
      <c:spPr>
        <a:solidFill>
          <a:srgbClr val="C0C0C0"/>
        </a:solidFill>
        <a:ln w="3175">
          <a:solidFill>
            <a:schemeClr val="tx1"/>
          </a:solidFill>
          <a:prstDash val="solid"/>
        </a:ln>
      </c:spPr>
    </c:floor>
    <c:sideWall>
      <c:thickness val="0"/>
      <c:spPr>
        <a:noFill/>
        <a:ln w="12700">
          <a:solidFill>
            <a:schemeClr val="tx1"/>
          </a:solidFill>
          <a:prstDash val="solid"/>
        </a:ln>
      </c:spPr>
    </c:sideWall>
    <c:backWall>
      <c:thickness val="0"/>
      <c:spPr>
        <a:noFill/>
        <a:ln w="12700">
          <a:solidFill>
            <a:schemeClr val="tx1"/>
          </a:solidFill>
          <a:prstDash val="solid"/>
        </a:ln>
      </c:spPr>
    </c:backWall>
    <c:plotArea>
      <c:layout>
        <c:manualLayout>
          <c:layoutTarget val="inner"/>
          <c:xMode val="edge"/>
          <c:yMode val="edge"/>
          <c:x val="0.19775280898876407"/>
          <c:y val="0.15730337078651691"/>
          <c:w val="0.78202247191011232"/>
          <c:h val="0.61610486891385763"/>
        </c:manualLayout>
      </c:layout>
      <c:bar3DChart>
        <c:barDir val="col"/>
        <c:grouping val="clustered"/>
        <c:varyColors val="0"/>
        <c:ser>
          <c:idx val="0"/>
          <c:order val="0"/>
          <c:tx>
            <c:strRef>
              <c:f>Sheet1!$A$2</c:f>
              <c:strCache>
                <c:ptCount val="1"/>
                <c:pt idx="0">
                  <c:v>Proficient</c:v>
                </c:pt>
              </c:strCache>
            </c:strRef>
          </c:tx>
          <c:spPr>
            <a:solidFill>
              <a:schemeClr val="accent1">
                <a:lumMod val="75000"/>
              </a:schemeClr>
            </a:solidFill>
            <a:ln w="11254">
              <a:solidFill>
                <a:schemeClr val="tx1"/>
              </a:solidFill>
              <a:prstDash val="solid"/>
            </a:ln>
          </c:spPr>
          <c:invertIfNegative val="0"/>
          <c:dLbls>
            <c:dLbl>
              <c:idx val="0"/>
              <c:layout>
                <c:manualLayout>
                  <c:x val="2.7140666822587776E-2"/>
                  <c:y val="-5.168021336042671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2.281661254686105E-2"/>
                  <c:y val="-1.8007465902572101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3.435912192475548E-2"/>
                  <c:y val="-2.034353568707201E-2"/>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w="22508">
                <a:noFill/>
              </a:ln>
            </c:spPr>
            <c:txPr>
              <a:bodyPr/>
              <a:lstStyle/>
              <a:p>
                <a:pPr>
                  <a:defRPr sz="1600" b="1" i="0" u="none" strike="noStrike" baseline="0">
                    <a:solidFill>
                      <a:schemeClr val="tx1"/>
                    </a:solidFill>
                    <a:latin typeface="Comic Sans MS" pitchFamily="66" charset="0"/>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Co-Teaching Candidate (N=314)</c:v>
                </c:pt>
                <c:pt idx="1">
                  <c:v>One Teacher (N=1939)</c:v>
                </c:pt>
                <c:pt idx="2">
                  <c:v>Non Co-Teaching Candidate (N=278)</c:v>
                </c:pt>
              </c:strCache>
            </c:strRef>
          </c:cat>
          <c:val>
            <c:numRef>
              <c:f>Sheet1!$B$2:$D$2</c:f>
              <c:numCache>
                <c:formatCode>General</c:formatCode>
                <c:ptCount val="3"/>
                <c:pt idx="0">
                  <c:v>74.5</c:v>
                </c:pt>
                <c:pt idx="1">
                  <c:v>59.5</c:v>
                </c:pt>
                <c:pt idx="2">
                  <c:v>62.6</c:v>
                </c:pt>
              </c:numCache>
            </c:numRef>
          </c:val>
        </c:ser>
        <c:dLbls>
          <c:showLegendKey val="0"/>
          <c:showVal val="1"/>
          <c:showCatName val="0"/>
          <c:showSerName val="0"/>
          <c:showPercent val="0"/>
          <c:showBubbleSize val="0"/>
        </c:dLbls>
        <c:gapWidth val="150"/>
        <c:gapDepth val="0"/>
        <c:shape val="box"/>
        <c:axId val="205805152"/>
        <c:axId val="205805544"/>
        <c:axId val="0"/>
      </c:bar3DChart>
      <c:catAx>
        <c:axId val="205805152"/>
        <c:scaling>
          <c:orientation val="minMax"/>
        </c:scaling>
        <c:delete val="0"/>
        <c:axPos val="b"/>
        <c:numFmt formatCode="General" sourceLinked="1"/>
        <c:majorTickMark val="out"/>
        <c:minorTickMark val="none"/>
        <c:tickLblPos val="low"/>
        <c:spPr>
          <a:ln w="2819">
            <a:solidFill>
              <a:schemeClr val="tx1"/>
            </a:solidFill>
            <a:prstDash val="solid"/>
          </a:ln>
        </c:spPr>
        <c:txPr>
          <a:bodyPr rot="0" vert="horz"/>
          <a:lstStyle/>
          <a:p>
            <a:pPr>
              <a:defRPr sz="1200" b="1" i="0" u="none" strike="noStrike" baseline="0">
                <a:solidFill>
                  <a:schemeClr val="tx1"/>
                </a:solidFill>
                <a:latin typeface="Comic Sans MS" pitchFamily="66" charset="0"/>
                <a:ea typeface="Arial"/>
                <a:cs typeface="Arial"/>
              </a:defRPr>
            </a:pPr>
            <a:endParaRPr lang="en-US"/>
          </a:p>
        </c:txPr>
        <c:crossAx val="205805544"/>
        <c:crosses val="autoZero"/>
        <c:auto val="1"/>
        <c:lblAlgn val="ctr"/>
        <c:lblOffset val="100"/>
        <c:tickLblSkip val="1"/>
        <c:tickMarkSkip val="1"/>
        <c:noMultiLvlLbl val="0"/>
      </c:catAx>
      <c:valAx>
        <c:axId val="205805544"/>
        <c:scaling>
          <c:orientation val="minMax"/>
          <c:max val="100"/>
        </c:scaling>
        <c:delete val="0"/>
        <c:axPos val="l"/>
        <c:majorGridlines>
          <c:spPr>
            <a:ln w="2819">
              <a:solidFill>
                <a:schemeClr val="tx1"/>
              </a:solidFill>
              <a:prstDash val="solid"/>
            </a:ln>
          </c:spPr>
        </c:majorGridlines>
        <c:title>
          <c:tx>
            <c:rich>
              <a:bodyPr/>
              <a:lstStyle/>
              <a:p>
                <a:pPr>
                  <a:defRPr sz="1240" b="1" i="0" u="none" strike="noStrike" baseline="0">
                    <a:solidFill>
                      <a:srgbClr val="000000"/>
                    </a:solidFill>
                    <a:latin typeface="Comic Sans MS" pitchFamily="66" charset="0"/>
                    <a:ea typeface="Arial"/>
                    <a:cs typeface="Arial"/>
                  </a:defRPr>
                </a:pPr>
                <a:r>
                  <a:rPr lang="en-US" dirty="0">
                    <a:latin typeface="Comic Sans MS" pitchFamily="66" charset="0"/>
                  </a:rPr>
                  <a:t>Percent of Students</a:t>
                </a:r>
              </a:p>
            </c:rich>
          </c:tx>
          <c:layout>
            <c:manualLayout>
              <c:xMode val="edge"/>
              <c:yMode val="edge"/>
              <c:x val="5.1685519005555756E-2"/>
              <c:y val="0.26591750105310907"/>
            </c:manualLayout>
          </c:layout>
          <c:overlay val="0"/>
          <c:spPr>
            <a:noFill/>
            <a:ln w="22508">
              <a:noFill/>
            </a:ln>
          </c:spPr>
        </c:title>
        <c:numFmt formatCode="General" sourceLinked="1"/>
        <c:majorTickMark val="out"/>
        <c:minorTickMark val="none"/>
        <c:tickLblPos val="nextTo"/>
        <c:spPr>
          <a:ln w="2819">
            <a:solidFill>
              <a:schemeClr val="tx1"/>
            </a:solidFill>
            <a:prstDash val="solid"/>
          </a:ln>
        </c:spPr>
        <c:txPr>
          <a:bodyPr rot="0" vert="horz"/>
          <a:lstStyle/>
          <a:p>
            <a:pPr>
              <a:defRPr sz="1243" b="1" i="0" u="none" strike="noStrike" baseline="0">
                <a:solidFill>
                  <a:schemeClr val="tx1"/>
                </a:solidFill>
                <a:latin typeface="Comic Sans MS" pitchFamily="66" charset="0"/>
                <a:ea typeface="Arial"/>
                <a:cs typeface="Arial"/>
              </a:defRPr>
            </a:pPr>
            <a:endParaRPr lang="en-US"/>
          </a:p>
        </c:txPr>
        <c:crossAx val="205805152"/>
        <c:crosses val="autoZero"/>
        <c:crossBetween val="between"/>
        <c:majorUnit val="20"/>
      </c:valAx>
      <c:spPr>
        <a:noFill/>
        <a:ln w="25398">
          <a:noFill/>
        </a:ln>
      </c:spPr>
    </c:plotArea>
    <c:plotVisOnly val="1"/>
    <c:dispBlanksAs val="gap"/>
    <c:showDLblsOverMax val="0"/>
  </c:chart>
  <c:spPr>
    <a:noFill/>
    <a:ln>
      <a:noFill/>
    </a:ln>
  </c:spPr>
  <c:txPr>
    <a:bodyPr/>
    <a:lstStyle/>
    <a:p>
      <a:pPr>
        <a:defRPr sz="1598"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92" b="1" i="0" u="none" strike="noStrike" baseline="0">
                <a:solidFill>
                  <a:schemeClr val="tx1"/>
                </a:solidFill>
                <a:latin typeface="Palatino Linotype"/>
                <a:ea typeface="Palatino Linotype"/>
                <a:cs typeface="Palatino Linotype"/>
              </a:defRPr>
            </a:pPr>
            <a:endParaRPr lang="en-US" dirty="0" smtClean="0"/>
          </a:p>
          <a:p>
            <a:pPr>
              <a:defRPr sz="1492" b="1" i="0" u="none" strike="noStrike" baseline="0">
                <a:solidFill>
                  <a:schemeClr val="tx1"/>
                </a:solidFill>
                <a:latin typeface="Palatino Linotype"/>
                <a:ea typeface="Palatino Linotype"/>
                <a:cs typeface="Palatino Linotype"/>
              </a:defRPr>
            </a:pPr>
            <a:endParaRPr lang="en-US" dirty="0"/>
          </a:p>
        </c:rich>
      </c:tx>
      <c:layout>
        <c:manualLayout>
          <c:xMode val="edge"/>
          <c:yMode val="edge"/>
          <c:x val="0.37673896026154791"/>
          <c:y val="1.872807136221389E-3"/>
        </c:manualLayout>
      </c:layout>
      <c:overlay val="0"/>
      <c:spPr>
        <a:noFill/>
        <a:ln w="27030">
          <a:noFill/>
        </a:ln>
      </c:spPr>
    </c:title>
    <c:autoTitleDeleted val="0"/>
    <c:plotArea>
      <c:layout>
        <c:manualLayout>
          <c:layoutTarget val="inner"/>
          <c:xMode val="edge"/>
          <c:yMode val="edge"/>
          <c:x val="0.38295635830331332"/>
          <c:y val="0.10934808824572605"/>
          <c:w val="0.64022988505748402"/>
          <c:h val="0.71910112359551914"/>
        </c:manualLayout>
      </c:layout>
      <c:barChart>
        <c:barDir val="bar"/>
        <c:grouping val="clustered"/>
        <c:varyColors val="0"/>
        <c:ser>
          <c:idx val="0"/>
          <c:order val="0"/>
          <c:tx>
            <c:strRef>
              <c:f>Sheet1!$A$2</c:f>
              <c:strCache>
                <c:ptCount val="1"/>
              </c:strCache>
            </c:strRef>
          </c:tx>
          <c:spPr>
            <a:solidFill>
              <a:schemeClr val="accent1">
                <a:lumMod val="75000"/>
              </a:schemeClr>
            </a:solidFill>
            <a:ln w="13515">
              <a:solidFill>
                <a:schemeClr val="tx1"/>
              </a:solidFill>
              <a:prstDash val="solid"/>
            </a:ln>
          </c:spPr>
          <c:invertIfNegative val="0"/>
          <c:dLbls>
            <c:spPr>
              <a:noFill/>
              <a:ln w="27030">
                <a:noFill/>
              </a:ln>
            </c:spPr>
            <c:txPr>
              <a:bodyPr/>
              <a:lstStyle/>
              <a:p>
                <a:pPr>
                  <a:defRPr sz="1600" b="1" i="0" u="none" strike="noStrike" baseline="0">
                    <a:solidFill>
                      <a:schemeClr val="tx1"/>
                    </a:solidFill>
                    <a:latin typeface="Comic Sans MS" pitchFamily="66" charset="0"/>
                    <a:ea typeface="Palatino Linotype"/>
                    <a:cs typeface="Palatino Linotype"/>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Sheet1!$B$1:$L$1</c:f>
              <c:strCache>
                <c:ptCount val="11"/>
                <c:pt idx="0">
                  <c:v>No Benefits</c:v>
                </c:pt>
                <c:pt idx="1">
                  <c:v>More in-depth knowledge</c:v>
                </c:pt>
                <c:pt idx="2">
                  <c:v>Better discussions</c:v>
                </c:pt>
                <c:pt idx="3">
                  <c:v>More energy between teachers</c:v>
                </c:pt>
                <c:pt idx="4">
                  <c:v>Assignments graded &amp; returned faster</c:v>
                </c:pt>
                <c:pt idx="5">
                  <c:v>More creative lessons</c:v>
                </c:pt>
                <c:pt idx="6">
                  <c:v>Teachers build off each other</c:v>
                </c:pt>
                <c:pt idx="7">
                  <c:v>Get 2 perspectives</c:v>
                </c:pt>
                <c:pt idx="8">
                  <c:v>More indiv attention</c:v>
                </c:pt>
                <c:pt idx="9">
                  <c:v>Different styles of teaching</c:v>
                </c:pt>
                <c:pt idx="10">
                  <c:v>More help with questions</c:v>
                </c:pt>
              </c:strCache>
            </c:strRef>
          </c:cat>
          <c:val>
            <c:numRef>
              <c:f>Sheet1!$B$2:$L$2</c:f>
              <c:numCache>
                <c:formatCode>General</c:formatCode>
                <c:ptCount val="11"/>
                <c:pt idx="0">
                  <c:v>4</c:v>
                </c:pt>
                <c:pt idx="1">
                  <c:v>43.1</c:v>
                </c:pt>
                <c:pt idx="2">
                  <c:v>45</c:v>
                </c:pt>
                <c:pt idx="3">
                  <c:v>46.1</c:v>
                </c:pt>
                <c:pt idx="4">
                  <c:v>50.9</c:v>
                </c:pt>
                <c:pt idx="5">
                  <c:v>51.2</c:v>
                </c:pt>
                <c:pt idx="6">
                  <c:v>60.3</c:v>
                </c:pt>
                <c:pt idx="7">
                  <c:v>65.8</c:v>
                </c:pt>
                <c:pt idx="8">
                  <c:v>66.400000000000006</c:v>
                </c:pt>
                <c:pt idx="9">
                  <c:v>68.900000000000006</c:v>
                </c:pt>
                <c:pt idx="10">
                  <c:v>79.7</c:v>
                </c:pt>
              </c:numCache>
            </c:numRef>
          </c:val>
        </c:ser>
        <c:dLbls>
          <c:showLegendKey val="0"/>
          <c:showVal val="0"/>
          <c:showCatName val="0"/>
          <c:showSerName val="0"/>
          <c:showPercent val="0"/>
          <c:showBubbleSize val="0"/>
        </c:dLbls>
        <c:gapWidth val="150"/>
        <c:axId val="286095392"/>
        <c:axId val="286095784"/>
      </c:barChart>
      <c:catAx>
        <c:axId val="286095392"/>
        <c:scaling>
          <c:orientation val="minMax"/>
        </c:scaling>
        <c:delete val="0"/>
        <c:axPos val="l"/>
        <c:numFmt formatCode="General" sourceLinked="1"/>
        <c:majorTickMark val="out"/>
        <c:minorTickMark val="none"/>
        <c:tickLblPos val="nextTo"/>
        <c:spPr>
          <a:ln w="3383">
            <a:solidFill>
              <a:schemeClr val="tx1"/>
            </a:solidFill>
            <a:prstDash val="solid"/>
          </a:ln>
        </c:spPr>
        <c:txPr>
          <a:bodyPr rot="0" vert="horz"/>
          <a:lstStyle/>
          <a:p>
            <a:pPr>
              <a:defRPr sz="1800" b="0" i="0" u="none" strike="noStrike" baseline="0">
                <a:solidFill>
                  <a:schemeClr val="tx1"/>
                </a:solidFill>
                <a:latin typeface="Comic Sans MS" pitchFamily="66" charset="0"/>
                <a:ea typeface="Palatino Linotype"/>
                <a:cs typeface="Palatino Linotype"/>
              </a:defRPr>
            </a:pPr>
            <a:endParaRPr lang="en-US"/>
          </a:p>
        </c:txPr>
        <c:crossAx val="286095784"/>
        <c:crosses val="autoZero"/>
        <c:auto val="1"/>
        <c:lblAlgn val="ctr"/>
        <c:lblOffset val="100"/>
        <c:tickLblSkip val="1"/>
        <c:tickMarkSkip val="1"/>
        <c:noMultiLvlLbl val="0"/>
      </c:catAx>
      <c:valAx>
        <c:axId val="286095784"/>
        <c:scaling>
          <c:orientation val="minMax"/>
          <c:max val="100"/>
        </c:scaling>
        <c:delete val="0"/>
        <c:axPos val="b"/>
        <c:majorGridlines>
          <c:spPr>
            <a:ln w="3383">
              <a:solidFill>
                <a:schemeClr val="tx1"/>
              </a:solidFill>
              <a:prstDash val="solid"/>
            </a:ln>
          </c:spPr>
        </c:majorGridlines>
        <c:title>
          <c:tx>
            <c:rich>
              <a:bodyPr/>
              <a:lstStyle/>
              <a:p>
                <a:pPr>
                  <a:defRPr sz="1545" b="1" i="0" u="none" strike="noStrike" baseline="0">
                    <a:solidFill>
                      <a:srgbClr val="000000"/>
                    </a:solidFill>
                    <a:latin typeface="Comic Sans MS" pitchFamily="66" charset="0"/>
                    <a:ea typeface="Palatino Linotype"/>
                    <a:cs typeface="Palatino Linotype"/>
                  </a:defRPr>
                </a:pPr>
                <a:r>
                  <a:rPr lang="en-US" dirty="0">
                    <a:latin typeface="Comic Sans MS" pitchFamily="66" charset="0"/>
                  </a:rPr>
                  <a:t>Percent of </a:t>
                </a:r>
                <a:r>
                  <a:rPr lang="en-US" dirty="0" smtClean="0">
                    <a:latin typeface="Comic Sans MS" pitchFamily="66" charset="0"/>
                  </a:rPr>
                  <a:t>Responses</a:t>
                </a:r>
                <a:endParaRPr lang="en-US" dirty="0">
                  <a:latin typeface="Comic Sans MS" pitchFamily="66" charset="0"/>
                </a:endParaRPr>
              </a:p>
            </c:rich>
          </c:tx>
          <c:layout>
            <c:manualLayout>
              <c:xMode val="edge"/>
              <c:yMode val="edge"/>
              <c:x val="0.55517244554956968"/>
              <c:y val="0.90558234344418287"/>
            </c:manualLayout>
          </c:layout>
          <c:overlay val="0"/>
          <c:spPr>
            <a:noFill/>
            <a:ln w="27030">
              <a:noFill/>
            </a:ln>
          </c:spPr>
        </c:title>
        <c:numFmt formatCode="General" sourceLinked="1"/>
        <c:majorTickMark val="out"/>
        <c:minorTickMark val="none"/>
        <c:tickLblPos val="nextTo"/>
        <c:spPr>
          <a:ln w="3383">
            <a:solidFill>
              <a:schemeClr val="tx1"/>
            </a:solidFill>
            <a:prstDash val="solid"/>
          </a:ln>
        </c:spPr>
        <c:txPr>
          <a:bodyPr rot="0" vert="horz"/>
          <a:lstStyle/>
          <a:p>
            <a:pPr>
              <a:defRPr sz="1279" b="1" i="0" u="none" strike="noStrike" baseline="0">
                <a:solidFill>
                  <a:schemeClr val="tx1"/>
                </a:solidFill>
                <a:latin typeface="Comic Sans MS" pitchFamily="66" charset="0"/>
                <a:ea typeface="Palatino Linotype"/>
                <a:cs typeface="Palatino Linotype"/>
              </a:defRPr>
            </a:pPr>
            <a:endParaRPr lang="en-US"/>
          </a:p>
        </c:txPr>
        <c:crossAx val="286095392"/>
        <c:crosses val="autoZero"/>
        <c:crossBetween val="between"/>
      </c:valAx>
      <c:spPr>
        <a:noFill/>
        <a:ln w="13515">
          <a:solidFill>
            <a:schemeClr val="tx1"/>
          </a:solidFill>
          <a:prstDash val="solid"/>
        </a:ln>
      </c:spPr>
    </c:plotArea>
    <c:plotVisOnly val="1"/>
    <c:dispBlanksAs val="gap"/>
    <c:showDLblsOverMax val="0"/>
  </c:chart>
  <c:spPr>
    <a:noFill/>
    <a:ln>
      <a:noFill/>
    </a:ln>
  </c:spPr>
  <c:txPr>
    <a:bodyPr/>
    <a:lstStyle/>
    <a:p>
      <a:pPr>
        <a:defRPr sz="1918" b="1" i="0" u="none" strike="noStrike" baseline="0">
          <a:solidFill>
            <a:schemeClr val="tx1"/>
          </a:solidFill>
          <a:latin typeface="Palatino Linotype"/>
          <a:ea typeface="Palatino Linotype"/>
          <a:cs typeface="Palatino Linotype"/>
        </a:defRPr>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5" tIns="46588" rIns="93175" bIns="46588" numCol="1" anchor="t" anchorCtr="0" compatLnSpc="1">
            <a:prstTxWarp prst="textNoShape">
              <a:avLst/>
            </a:prstTxWarp>
          </a:bodyPr>
          <a:lstStyle>
            <a:lvl1pPr defTabSz="932457" eaLnBrk="1" hangingPunct="1">
              <a:defRPr sz="1200">
                <a:latin typeface="Arial" charset="0"/>
                <a:cs typeface="+mn-cs"/>
              </a:defRPr>
            </a:lvl1pPr>
          </a:lstStyle>
          <a:p>
            <a:pPr>
              <a:defRPr/>
            </a:pPr>
            <a:endParaRPr lang="en-US" dirty="0"/>
          </a:p>
        </p:txBody>
      </p:sp>
      <p:sp>
        <p:nvSpPr>
          <p:cNvPr id="8601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3175" tIns="46588" rIns="93175" bIns="46588" numCol="1" anchor="t" anchorCtr="0" compatLnSpc="1">
            <a:prstTxWarp prst="textNoShape">
              <a:avLst/>
            </a:prstTxWarp>
          </a:bodyPr>
          <a:lstStyle>
            <a:lvl1pPr algn="r" defTabSz="932457" eaLnBrk="1" hangingPunct="1">
              <a:defRPr sz="1200">
                <a:latin typeface="Arial" charset="0"/>
                <a:cs typeface="+mn-cs"/>
              </a:defRPr>
            </a:lvl1pPr>
          </a:lstStyle>
          <a:p>
            <a:pPr>
              <a:defRPr/>
            </a:pPr>
            <a:endParaRPr lang="en-US" dirty="0"/>
          </a:p>
        </p:txBody>
      </p:sp>
      <p:sp>
        <p:nvSpPr>
          <p:cNvPr id="8602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3175" tIns="46588" rIns="93175" bIns="46588" numCol="1" anchor="b" anchorCtr="0" compatLnSpc="1">
            <a:prstTxWarp prst="textNoShape">
              <a:avLst/>
            </a:prstTxWarp>
          </a:bodyPr>
          <a:lstStyle>
            <a:lvl1pPr defTabSz="932457" eaLnBrk="1" hangingPunct="1">
              <a:defRPr sz="1200">
                <a:latin typeface="Arial" charset="0"/>
                <a:cs typeface="+mn-cs"/>
              </a:defRPr>
            </a:lvl1pPr>
          </a:lstStyle>
          <a:p>
            <a:pPr>
              <a:defRPr/>
            </a:pPr>
            <a:endParaRPr lang="en-US" dirty="0"/>
          </a:p>
        </p:txBody>
      </p:sp>
      <p:sp>
        <p:nvSpPr>
          <p:cNvPr id="8602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3175" tIns="46588" rIns="93175" bIns="46588" numCol="1" anchor="b" anchorCtr="0" compatLnSpc="1">
            <a:prstTxWarp prst="textNoShape">
              <a:avLst/>
            </a:prstTxWarp>
          </a:bodyPr>
          <a:lstStyle>
            <a:lvl1pPr algn="r" defTabSz="932457" eaLnBrk="1" hangingPunct="1">
              <a:defRPr sz="1200">
                <a:latin typeface="Arial" charset="0"/>
                <a:cs typeface="+mn-cs"/>
              </a:defRPr>
            </a:lvl1pPr>
          </a:lstStyle>
          <a:p>
            <a:pPr>
              <a:defRPr/>
            </a:pPr>
            <a:fld id="{EB00D9DD-A655-4FE8-BE98-FB5EFA341DA6}" type="slidenum">
              <a:rPr lang="en-US"/>
              <a:pPr>
                <a:defRPr/>
              </a:pPr>
              <a:t>‹#›</a:t>
            </a:fld>
            <a:endParaRPr lang="en-US" dirty="0"/>
          </a:p>
        </p:txBody>
      </p:sp>
    </p:spTree>
    <p:extLst>
      <p:ext uri="{BB962C8B-B14F-4D97-AF65-F5344CB8AC3E}">
        <p14:creationId xmlns:p14="http://schemas.microsoft.com/office/powerpoint/2010/main" val="1682006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561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571" tIns="46785" rIns="93571" bIns="46785" numCol="1" anchor="t" anchorCtr="0" compatLnSpc="1">
            <a:prstTxWarp prst="textNoShape">
              <a:avLst/>
            </a:prstTxWarp>
          </a:bodyPr>
          <a:lstStyle>
            <a:lvl1pPr eaLnBrk="1" hangingPunct="1">
              <a:defRPr sz="1200">
                <a:latin typeface="Arial" charset="0"/>
                <a:cs typeface="+mn-cs"/>
              </a:defRPr>
            </a:lvl1pPr>
          </a:lstStyle>
          <a:p>
            <a:pPr>
              <a:defRPr/>
            </a:pPr>
            <a:endParaRPr lang="en-US" dirty="0"/>
          </a:p>
        </p:txBody>
      </p:sp>
      <p:sp>
        <p:nvSpPr>
          <p:cNvPr id="49561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571" tIns="46785" rIns="93571" bIns="46785" numCol="1" anchor="t" anchorCtr="0" compatLnSpc="1">
            <a:prstTxWarp prst="textNoShape">
              <a:avLst/>
            </a:prstTxWarp>
          </a:bodyPr>
          <a:lstStyle>
            <a:lvl1pPr algn="r" eaLnBrk="1" hangingPunct="1">
              <a:defRPr sz="1200">
                <a:latin typeface="Arial" charset="0"/>
                <a:cs typeface="+mn-cs"/>
              </a:defRPr>
            </a:lvl1pPr>
          </a:lstStyle>
          <a:p>
            <a:pPr>
              <a:defRPr/>
            </a:pPr>
            <a:endParaRPr lang="en-US" dirty="0"/>
          </a:p>
        </p:txBody>
      </p:sp>
      <p:sp>
        <p:nvSpPr>
          <p:cNvPr id="70660"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95621" name="Rectangle 5"/>
          <p:cNvSpPr>
            <a:spLocks noGrp="1" noChangeArrowheads="1"/>
          </p:cNvSpPr>
          <p:nvPr>
            <p:ph type="body" sz="quarter" idx="3"/>
          </p:nvPr>
        </p:nvSpPr>
        <p:spPr bwMode="auto">
          <a:xfrm>
            <a:off x="701675" y="4416425"/>
            <a:ext cx="5607050" cy="4183063"/>
          </a:xfrm>
          <a:prstGeom prst="rect">
            <a:avLst/>
          </a:prstGeom>
          <a:noFill/>
          <a:ln w="9525">
            <a:noFill/>
            <a:miter lim="800000"/>
            <a:headEnd/>
            <a:tailEnd/>
          </a:ln>
          <a:effectLst/>
        </p:spPr>
        <p:txBody>
          <a:bodyPr vert="horz" wrap="square" lIns="93571" tIns="46785" rIns="93571" bIns="4678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95622"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3571" tIns="46785" rIns="93571" bIns="46785" numCol="1" anchor="b" anchorCtr="0" compatLnSpc="1">
            <a:prstTxWarp prst="textNoShape">
              <a:avLst/>
            </a:prstTxWarp>
          </a:bodyPr>
          <a:lstStyle>
            <a:lvl1pPr eaLnBrk="1" hangingPunct="1">
              <a:defRPr sz="1200">
                <a:latin typeface="Arial" charset="0"/>
                <a:cs typeface="+mn-cs"/>
              </a:defRPr>
            </a:lvl1pPr>
          </a:lstStyle>
          <a:p>
            <a:pPr>
              <a:defRPr/>
            </a:pPr>
            <a:endParaRPr lang="en-US" dirty="0"/>
          </a:p>
        </p:txBody>
      </p:sp>
      <p:sp>
        <p:nvSpPr>
          <p:cNvPr id="495623"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3571" tIns="46785" rIns="93571" bIns="46785" numCol="1" anchor="b" anchorCtr="0" compatLnSpc="1">
            <a:prstTxWarp prst="textNoShape">
              <a:avLst/>
            </a:prstTxWarp>
          </a:bodyPr>
          <a:lstStyle>
            <a:lvl1pPr algn="r" eaLnBrk="1" hangingPunct="1">
              <a:defRPr sz="1200">
                <a:latin typeface="Arial" charset="0"/>
                <a:cs typeface="+mn-cs"/>
              </a:defRPr>
            </a:lvl1pPr>
          </a:lstStyle>
          <a:p>
            <a:pPr>
              <a:defRPr/>
            </a:pPr>
            <a:fld id="{507CA91E-354F-40FC-9AE0-DAC03F3DBC0F}" type="slidenum">
              <a:rPr lang="en-US"/>
              <a:pPr>
                <a:defRPr/>
              </a:pPr>
              <a:t>‹#›</a:t>
            </a:fld>
            <a:endParaRPr lang="en-US" dirty="0"/>
          </a:p>
        </p:txBody>
      </p:sp>
    </p:spTree>
    <p:extLst>
      <p:ext uri="{BB962C8B-B14F-4D97-AF65-F5344CB8AC3E}">
        <p14:creationId xmlns:p14="http://schemas.microsoft.com/office/powerpoint/2010/main" val="180454321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
        <p:nvSpPr>
          <p:cNvPr id="49156" name="Slide Number Placeholder 3"/>
          <p:cNvSpPr>
            <a:spLocks noGrp="1"/>
          </p:cNvSpPr>
          <p:nvPr>
            <p:ph type="sldNum" sz="quarter" idx="5"/>
          </p:nvPr>
        </p:nvSpPr>
        <p:spPr/>
        <p:txBody>
          <a:bodyPr/>
          <a:lstStyle/>
          <a:p>
            <a:pPr>
              <a:defRPr/>
            </a:pPr>
            <a:fld id="{BF6684E9-6993-413C-9FCB-D178DE4B5B2F}" type="slidenum">
              <a:rPr lang="en-US" smtClean="0">
                <a:latin typeface="Arial" pitchFamily="34" charset="0"/>
              </a:rPr>
              <a:pPr>
                <a:defRPr/>
              </a:pPr>
              <a:t>1</a:t>
            </a:fld>
            <a:endParaRPr lang="en-US" dirty="0" smtClean="0">
              <a:latin typeface="Arial" pitchFamily="34" charset="0"/>
            </a:endParaRPr>
          </a:p>
        </p:txBody>
      </p:sp>
    </p:spTree>
    <p:extLst>
      <p:ext uri="{BB962C8B-B14F-4D97-AF65-F5344CB8AC3E}">
        <p14:creationId xmlns:p14="http://schemas.microsoft.com/office/powerpoint/2010/main" val="3590227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6324" name="Slide Number Placeholder 3"/>
          <p:cNvSpPr>
            <a:spLocks noGrp="1"/>
          </p:cNvSpPr>
          <p:nvPr>
            <p:ph type="sldNum" sz="quarter" idx="5"/>
          </p:nvPr>
        </p:nvSpPr>
        <p:spPr/>
        <p:txBody>
          <a:bodyPr/>
          <a:lstStyle/>
          <a:p>
            <a:pPr>
              <a:defRPr/>
            </a:pPr>
            <a:fld id="{730D2BD1-5802-4ECB-A5C1-F8B0D629B777}" type="slidenum">
              <a:rPr lang="en-US" smtClean="0">
                <a:latin typeface="Arial" pitchFamily="34" charset="0"/>
              </a:rPr>
              <a:pPr>
                <a:defRPr/>
              </a:pPr>
              <a:t>26</a:t>
            </a:fld>
            <a:endParaRPr lang="en-US" dirty="0" smtClean="0">
              <a:latin typeface="Arial" pitchFamily="34" charset="0"/>
            </a:endParaRPr>
          </a:p>
        </p:txBody>
      </p:sp>
    </p:spTree>
    <p:extLst>
      <p:ext uri="{BB962C8B-B14F-4D97-AF65-F5344CB8AC3E}">
        <p14:creationId xmlns:p14="http://schemas.microsoft.com/office/powerpoint/2010/main" val="1071632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eaLnBrk="1" hangingPunct="1">
              <a:spcBef>
                <a:spcPct val="0"/>
              </a:spcBef>
            </a:pPr>
            <a:r>
              <a:rPr lang="en-US" dirty="0" smtClean="0">
                <a:latin typeface="Arial" pitchFamily="34" charset="0"/>
              </a:rPr>
              <a:t>Significance just between Co-taught and traditional student teaching is the p value provided, based on Chi Square test.</a:t>
            </a:r>
          </a:p>
          <a:p>
            <a:pPr eaLnBrk="1" hangingPunct="1">
              <a:spcBef>
                <a:spcPct val="0"/>
              </a:spcBef>
            </a:pPr>
            <a:endParaRPr lang="en-US" dirty="0" smtClean="0">
              <a:latin typeface="Arial" pitchFamily="34" charset="0"/>
            </a:endParaRPr>
          </a:p>
        </p:txBody>
      </p:sp>
      <p:sp>
        <p:nvSpPr>
          <p:cNvPr id="10244" name="Slide Number Placeholder 3"/>
          <p:cNvSpPr>
            <a:spLocks noGrp="1"/>
          </p:cNvSpPr>
          <p:nvPr>
            <p:ph type="sldNum" sz="quarter" idx="5"/>
          </p:nvPr>
        </p:nvSpPr>
        <p:spPr/>
        <p:txBody>
          <a:bodyPr/>
          <a:lstStyle/>
          <a:p>
            <a:pPr>
              <a:defRPr/>
            </a:pPr>
            <a:fld id="{A7B43D9F-04AE-4914-BD20-2C9ABD44D32E}" type="slidenum">
              <a:rPr lang="en-US" smtClean="0"/>
              <a:pPr>
                <a:defRPr/>
              </a:pPr>
              <a:t>28</a:t>
            </a:fld>
            <a:endParaRPr lang="en-US" dirty="0" smtClean="0"/>
          </a:p>
        </p:txBody>
      </p:sp>
    </p:spTree>
    <p:extLst>
      <p:ext uri="{BB962C8B-B14F-4D97-AF65-F5344CB8AC3E}">
        <p14:creationId xmlns:p14="http://schemas.microsoft.com/office/powerpoint/2010/main" val="603507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spcBef>
                <a:spcPct val="0"/>
              </a:spcBef>
            </a:pPr>
            <a:r>
              <a:rPr lang="en-US" dirty="0" smtClean="0">
                <a:latin typeface="Arial" pitchFamily="34" charset="0"/>
              </a:rPr>
              <a:t>Significance just between Co-taught and traditional student teaching is the p value provided, based on Chi Square test.</a:t>
            </a:r>
          </a:p>
          <a:p>
            <a:pPr eaLnBrk="1" hangingPunct="1">
              <a:spcBef>
                <a:spcPct val="0"/>
              </a:spcBef>
            </a:pPr>
            <a:endParaRPr lang="en-US" dirty="0" smtClean="0">
              <a:latin typeface="Arial" pitchFamily="34" charset="0"/>
            </a:endParaRPr>
          </a:p>
        </p:txBody>
      </p:sp>
      <p:sp>
        <p:nvSpPr>
          <p:cNvPr id="11268" name="Slide Number Placeholder 3"/>
          <p:cNvSpPr>
            <a:spLocks noGrp="1"/>
          </p:cNvSpPr>
          <p:nvPr>
            <p:ph type="sldNum" sz="quarter" idx="5"/>
          </p:nvPr>
        </p:nvSpPr>
        <p:spPr/>
        <p:txBody>
          <a:bodyPr/>
          <a:lstStyle/>
          <a:p>
            <a:pPr>
              <a:defRPr/>
            </a:pPr>
            <a:fld id="{AE4EDF5C-0AB0-4BE0-ABA9-1F956575067C}" type="slidenum">
              <a:rPr lang="en-US" smtClean="0"/>
              <a:pPr>
                <a:defRPr/>
              </a:pPr>
              <a:t>29</a:t>
            </a:fld>
            <a:endParaRPr lang="en-US" dirty="0" smtClean="0"/>
          </a:p>
        </p:txBody>
      </p:sp>
    </p:spTree>
    <p:extLst>
      <p:ext uri="{BB962C8B-B14F-4D97-AF65-F5344CB8AC3E}">
        <p14:creationId xmlns:p14="http://schemas.microsoft.com/office/powerpoint/2010/main" val="3314808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7348" name="Slide Number Placeholder 3"/>
          <p:cNvSpPr>
            <a:spLocks noGrp="1"/>
          </p:cNvSpPr>
          <p:nvPr>
            <p:ph type="sldNum" sz="quarter" idx="5"/>
          </p:nvPr>
        </p:nvSpPr>
        <p:spPr/>
        <p:txBody>
          <a:bodyPr/>
          <a:lstStyle/>
          <a:p>
            <a:pPr>
              <a:defRPr/>
            </a:pPr>
            <a:fld id="{9F743B8C-1787-4B46-AA80-408272763B87}" type="slidenum">
              <a:rPr lang="en-US" smtClean="0">
                <a:latin typeface="Arial" pitchFamily="34" charset="0"/>
              </a:rPr>
              <a:pPr>
                <a:defRPr/>
              </a:pPr>
              <a:t>30</a:t>
            </a:fld>
            <a:endParaRPr lang="en-US" dirty="0" smtClean="0">
              <a:latin typeface="Arial" pitchFamily="34" charset="0"/>
            </a:endParaRPr>
          </a:p>
        </p:txBody>
      </p:sp>
    </p:spTree>
    <p:extLst>
      <p:ext uri="{BB962C8B-B14F-4D97-AF65-F5344CB8AC3E}">
        <p14:creationId xmlns:p14="http://schemas.microsoft.com/office/powerpoint/2010/main" val="3453098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
        <p:nvSpPr>
          <p:cNvPr id="58372" name="Slide Number Placeholder 3"/>
          <p:cNvSpPr>
            <a:spLocks noGrp="1"/>
          </p:cNvSpPr>
          <p:nvPr>
            <p:ph type="sldNum" sz="quarter" idx="5"/>
          </p:nvPr>
        </p:nvSpPr>
        <p:spPr/>
        <p:txBody>
          <a:bodyPr/>
          <a:lstStyle/>
          <a:p>
            <a:pPr>
              <a:defRPr/>
            </a:pPr>
            <a:fld id="{551EE620-05FA-4AD0-A1CD-E90881EAB5AA}" type="slidenum">
              <a:rPr lang="en-US" smtClean="0">
                <a:latin typeface="Arial" pitchFamily="34" charset="0"/>
              </a:rPr>
              <a:pPr>
                <a:defRPr/>
              </a:pPr>
              <a:t>31</a:t>
            </a:fld>
            <a:endParaRPr lang="en-US" dirty="0" smtClean="0">
              <a:latin typeface="Arial" pitchFamily="34" charset="0"/>
            </a:endParaRPr>
          </a:p>
        </p:txBody>
      </p:sp>
    </p:spTree>
    <p:extLst>
      <p:ext uri="{BB962C8B-B14F-4D97-AF65-F5344CB8AC3E}">
        <p14:creationId xmlns:p14="http://schemas.microsoft.com/office/powerpoint/2010/main" val="2966132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smtClean="0"/>
              <a:t>In student teaching, a cooperating teacher and a university supervisor support the development of a teacher candidate.  These three individuals form a triad.</a:t>
            </a:r>
          </a:p>
          <a:p>
            <a:endParaRPr lang="en-US" dirty="0" smtClean="0"/>
          </a:p>
          <a:p>
            <a:r>
              <a:rPr lang="en-US" dirty="0" smtClean="0"/>
              <a:t>Each member of the triad has particular roles that provide the foundation for a successful student teaching experience. Because the triad works together it is important to know the responsibilities and expectations for each member. </a:t>
            </a:r>
          </a:p>
        </p:txBody>
      </p:sp>
      <p:sp>
        <p:nvSpPr>
          <p:cNvPr id="51204" name="Slide Number Placeholder 3"/>
          <p:cNvSpPr>
            <a:spLocks noGrp="1"/>
          </p:cNvSpPr>
          <p:nvPr>
            <p:ph type="sldNum" sz="quarter" idx="5"/>
          </p:nvPr>
        </p:nvSpPr>
        <p:spPr/>
        <p:txBody>
          <a:bodyPr/>
          <a:lstStyle/>
          <a:p>
            <a:pPr>
              <a:defRPr/>
            </a:pPr>
            <a:fld id="{735B0323-D9DE-443C-B9A7-D9539350157B}" type="slidenum">
              <a:rPr lang="en-US" smtClean="0"/>
              <a:pPr>
                <a:defRPr/>
              </a:pPr>
              <a:t>45</a:t>
            </a:fld>
            <a:endParaRPr lang="en-US" dirty="0" smtClean="0"/>
          </a:p>
        </p:txBody>
      </p:sp>
    </p:spTree>
    <p:extLst>
      <p:ext uri="{BB962C8B-B14F-4D97-AF65-F5344CB8AC3E}">
        <p14:creationId xmlns:p14="http://schemas.microsoft.com/office/powerpoint/2010/main" val="309124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dirty="0" smtClean="0"/>
              <a:t>The teacher candidate and cooperating teacher will be working together throughout the experience. Communication will be the foundation that you use to share responsibilities in the classroom. These include: planning, teaching and evaluating.</a:t>
            </a:r>
          </a:p>
          <a:p>
            <a:endParaRPr lang="en-US" dirty="0" smtClean="0"/>
          </a:p>
          <a:p>
            <a:r>
              <a:rPr lang="en-US" dirty="0" smtClean="0"/>
              <a:t>In all three of these areas, sometimes the: </a:t>
            </a:r>
          </a:p>
          <a:p>
            <a:r>
              <a:rPr lang="en-US" dirty="0" smtClean="0"/>
              <a:t>	Cooperating Teacher takes the lead</a:t>
            </a:r>
          </a:p>
          <a:p>
            <a:r>
              <a:rPr lang="en-US" dirty="0" smtClean="0"/>
              <a:t>	Teacher Candidate takes the lead</a:t>
            </a:r>
          </a:p>
          <a:p>
            <a:r>
              <a:rPr lang="en-US" dirty="0" smtClean="0"/>
              <a:t>	Partners share the lead</a:t>
            </a:r>
          </a:p>
          <a:p>
            <a:endParaRPr lang="en-US" dirty="0" smtClean="0"/>
          </a:p>
          <a:p>
            <a:r>
              <a:rPr lang="en-US" dirty="0" smtClean="0"/>
              <a:t>As the student teaching experience progresses, the teacher candidate assumes more and more leadership in planning, teaching and evaluating even though the team is still co-teaching.  This also includes directing other adults who might be in the classroom, such as paraprofessionals, special educators, ELL teachers, title I staff, literacy coaches, etc. </a:t>
            </a:r>
          </a:p>
          <a:p>
            <a:endParaRPr lang="en-US" dirty="0" smtClean="0"/>
          </a:p>
          <a:p>
            <a:endParaRPr lang="en-US" dirty="0" smtClean="0"/>
          </a:p>
        </p:txBody>
      </p:sp>
      <p:sp>
        <p:nvSpPr>
          <p:cNvPr id="69636" name="Slide Number Placeholder 3"/>
          <p:cNvSpPr>
            <a:spLocks noGrp="1"/>
          </p:cNvSpPr>
          <p:nvPr>
            <p:ph type="sldNum" sz="quarter" idx="5"/>
          </p:nvPr>
        </p:nvSpPr>
        <p:spPr/>
        <p:txBody>
          <a:bodyPr/>
          <a:lstStyle/>
          <a:p>
            <a:pPr>
              <a:defRPr/>
            </a:pPr>
            <a:fld id="{5A6C0D9D-222D-435F-95CC-F52AFBC3F589}" type="slidenum">
              <a:rPr lang="en-US" smtClean="0"/>
              <a:pPr>
                <a:defRPr/>
              </a:pPr>
              <a:t>66</a:t>
            </a:fld>
            <a:endParaRPr lang="en-US" dirty="0" smtClean="0"/>
          </a:p>
        </p:txBody>
      </p:sp>
    </p:spTree>
    <p:extLst>
      <p:ext uri="{BB962C8B-B14F-4D97-AF65-F5344CB8AC3E}">
        <p14:creationId xmlns:p14="http://schemas.microsoft.com/office/powerpoint/2010/main" val="3561150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dirty="0" smtClean="0"/>
              <a:t>Candidates must understand that they will be provided with the opportunity to solo teach and have full responsibility for the classroom. They are also expected to develop a collaborative working relationship with their cooperating teacher and university supervisor.</a:t>
            </a:r>
          </a:p>
          <a:p>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853F3B08-F51F-4755-978B-FC16620D57B8}" type="slidenum">
              <a:rPr lang="en-US" smtClean="0"/>
              <a:pPr>
                <a:defRPr/>
              </a:pPr>
              <a:t>67</a:t>
            </a:fld>
            <a:endParaRPr lang="en-US" dirty="0"/>
          </a:p>
        </p:txBody>
      </p:sp>
    </p:spTree>
    <p:extLst>
      <p:ext uri="{BB962C8B-B14F-4D97-AF65-F5344CB8AC3E}">
        <p14:creationId xmlns:p14="http://schemas.microsoft.com/office/powerpoint/2010/main" val="1167476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AAE3CEA-6CD0-4943-AFF5-3CA985CC4D5A}"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1176446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Each generation (Matures, Baby Boomers, Generation X, and Generation Y) brings a different perspective, strengths, and priorities to the workplace. These differences can be a frustrating challenge (you leave a voicemail and they reply with a text!) or a </a:t>
            </a:r>
            <a:r>
              <a:rPr lang="en-US" altLang="en-US" b="1" smtClean="0"/>
              <a:t>strategic opportunity</a:t>
            </a:r>
            <a:r>
              <a:rPr lang="en-US" altLang="en-US" smtClean="0"/>
              <a:t> depending entirely how leaders respond. </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39775" indent="-282575">
              <a:defRPr>
                <a:solidFill>
                  <a:schemeClr val="tx1"/>
                </a:solidFill>
                <a:latin typeface="Calibri" panose="020F0502020204030204" pitchFamily="34" charset="0"/>
              </a:defRPr>
            </a:lvl2pPr>
            <a:lvl3pPr marL="1139825" indent="-225425">
              <a:defRPr>
                <a:solidFill>
                  <a:schemeClr val="tx1"/>
                </a:solidFill>
                <a:latin typeface="Calibri" panose="020F0502020204030204" pitchFamily="34" charset="0"/>
              </a:defRPr>
            </a:lvl3pPr>
            <a:lvl4pPr marL="1597025" indent="-225425">
              <a:defRPr>
                <a:solidFill>
                  <a:schemeClr val="tx1"/>
                </a:solidFill>
                <a:latin typeface="Calibri" panose="020F0502020204030204" pitchFamily="34" charset="0"/>
              </a:defRPr>
            </a:lvl4pPr>
            <a:lvl5pPr marL="2054225" indent="-225425">
              <a:defRPr>
                <a:solidFill>
                  <a:schemeClr val="tx1"/>
                </a:solidFill>
                <a:latin typeface="Calibri" panose="020F0502020204030204" pitchFamily="34" charset="0"/>
              </a:defRPr>
            </a:lvl5pPr>
            <a:lvl6pPr marL="2511425" indent="-225425" fontAlgn="base">
              <a:spcBef>
                <a:spcPct val="0"/>
              </a:spcBef>
              <a:spcAft>
                <a:spcPct val="0"/>
              </a:spcAft>
              <a:defRPr>
                <a:solidFill>
                  <a:schemeClr val="tx1"/>
                </a:solidFill>
                <a:latin typeface="Calibri" panose="020F0502020204030204" pitchFamily="34" charset="0"/>
              </a:defRPr>
            </a:lvl6pPr>
            <a:lvl7pPr marL="2968625" indent="-225425" fontAlgn="base">
              <a:spcBef>
                <a:spcPct val="0"/>
              </a:spcBef>
              <a:spcAft>
                <a:spcPct val="0"/>
              </a:spcAft>
              <a:defRPr>
                <a:solidFill>
                  <a:schemeClr val="tx1"/>
                </a:solidFill>
                <a:latin typeface="Calibri" panose="020F0502020204030204" pitchFamily="34" charset="0"/>
              </a:defRPr>
            </a:lvl7pPr>
            <a:lvl8pPr marL="3425825" indent="-225425" fontAlgn="base">
              <a:spcBef>
                <a:spcPct val="0"/>
              </a:spcBef>
              <a:spcAft>
                <a:spcPct val="0"/>
              </a:spcAft>
              <a:defRPr>
                <a:solidFill>
                  <a:schemeClr val="tx1"/>
                </a:solidFill>
                <a:latin typeface="Calibri" panose="020F0502020204030204" pitchFamily="34" charset="0"/>
              </a:defRPr>
            </a:lvl8pPr>
            <a:lvl9pPr marL="3883025" indent="-225425" fontAlgn="base">
              <a:spcBef>
                <a:spcPct val="0"/>
              </a:spcBef>
              <a:spcAft>
                <a:spcPct val="0"/>
              </a:spcAft>
              <a:defRPr>
                <a:solidFill>
                  <a:schemeClr val="tx1"/>
                </a:solidFill>
                <a:latin typeface="Calibri" panose="020F0502020204030204" pitchFamily="34" charset="0"/>
              </a:defRPr>
            </a:lvl9pPr>
          </a:lstStyle>
          <a:p>
            <a:fld id="{BB8898AD-D132-4698-8172-E873544C6DE5}" type="slidenum">
              <a:rPr lang="en-US" altLang="en-US"/>
              <a:pPr/>
              <a:t>82</a:t>
            </a:fld>
            <a:endParaRPr lang="en-US" altLang="en-US"/>
          </a:p>
        </p:txBody>
      </p:sp>
    </p:spTree>
    <p:extLst>
      <p:ext uri="{BB962C8B-B14F-4D97-AF65-F5344CB8AC3E}">
        <p14:creationId xmlns:p14="http://schemas.microsoft.com/office/powerpoint/2010/main" val="867384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eaLnBrk="1" hangingPunct="1"/>
            <a:endParaRPr lang="en-US" dirty="0" smtClean="0">
              <a:latin typeface="Arial" pitchFamily="34" charset="0"/>
            </a:endParaRPr>
          </a:p>
        </p:txBody>
      </p:sp>
      <p:sp>
        <p:nvSpPr>
          <p:cNvPr id="50180" name="Slide Number Placeholder 3"/>
          <p:cNvSpPr>
            <a:spLocks noGrp="1"/>
          </p:cNvSpPr>
          <p:nvPr>
            <p:ph type="sldNum" sz="quarter" idx="5"/>
          </p:nvPr>
        </p:nvSpPr>
        <p:spPr/>
        <p:txBody>
          <a:bodyPr/>
          <a:lstStyle/>
          <a:p>
            <a:pPr>
              <a:defRPr/>
            </a:pPr>
            <a:fld id="{CAA57EAA-C30F-4EA8-B4F3-0C3C8916B30E}" type="slidenum">
              <a:rPr lang="en-US" smtClean="0">
                <a:latin typeface="Arial" pitchFamily="34" charset="0"/>
              </a:rPr>
              <a:pPr>
                <a:defRPr/>
              </a:pPr>
              <a:t>2</a:t>
            </a:fld>
            <a:endParaRPr lang="en-US" dirty="0" smtClean="0">
              <a:latin typeface="Arial" pitchFamily="34" charset="0"/>
            </a:endParaRPr>
          </a:p>
        </p:txBody>
      </p:sp>
    </p:spTree>
    <p:extLst>
      <p:ext uri="{BB962C8B-B14F-4D97-AF65-F5344CB8AC3E}">
        <p14:creationId xmlns:p14="http://schemas.microsoft.com/office/powerpoint/2010/main" val="3461375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39775" indent="-282575">
              <a:defRPr>
                <a:solidFill>
                  <a:schemeClr val="tx1"/>
                </a:solidFill>
                <a:latin typeface="Calibri" panose="020F0502020204030204" pitchFamily="34" charset="0"/>
              </a:defRPr>
            </a:lvl2pPr>
            <a:lvl3pPr marL="1139825" indent="-225425">
              <a:defRPr>
                <a:solidFill>
                  <a:schemeClr val="tx1"/>
                </a:solidFill>
                <a:latin typeface="Calibri" panose="020F0502020204030204" pitchFamily="34" charset="0"/>
              </a:defRPr>
            </a:lvl3pPr>
            <a:lvl4pPr marL="1597025" indent="-225425">
              <a:defRPr>
                <a:solidFill>
                  <a:schemeClr val="tx1"/>
                </a:solidFill>
                <a:latin typeface="Calibri" panose="020F0502020204030204" pitchFamily="34" charset="0"/>
              </a:defRPr>
            </a:lvl4pPr>
            <a:lvl5pPr marL="2054225" indent="-225425">
              <a:defRPr>
                <a:solidFill>
                  <a:schemeClr val="tx1"/>
                </a:solidFill>
                <a:latin typeface="Calibri" panose="020F0502020204030204" pitchFamily="34" charset="0"/>
              </a:defRPr>
            </a:lvl5pPr>
            <a:lvl6pPr marL="2511425" indent="-225425" fontAlgn="base">
              <a:spcBef>
                <a:spcPct val="0"/>
              </a:spcBef>
              <a:spcAft>
                <a:spcPct val="0"/>
              </a:spcAft>
              <a:defRPr>
                <a:solidFill>
                  <a:schemeClr val="tx1"/>
                </a:solidFill>
                <a:latin typeface="Calibri" panose="020F0502020204030204" pitchFamily="34" charset="0"/>
              </a:defRPr>
            </a:lvl6pPr>
            <a:lvl7pPr marL="2968625" indent="-225425" fontAlgn="base">
              <a:spcBef>
                <a:spcPct val="0"/>
              </a:spcBef>
              <a:spcAft>
                <a:spcPct val="0"/>
              </a:spcAft>
              <a:defRPr>
                <a:solidFill>
                  <a:schemeClr val="tx1"/>
                </a:solidFill>
                <a:latin typeface="Calibri" panose="020F0502020204030204" pitchFamily="34" charset="0"/>
              </a:defRPr>
            </a:lvl7pPr>
            <a:lvl8pPr marL="3425825" indent="-225425" fontAlgn="base">
              <a:spcBef>
                <a:spcPct val="0"/>
              </a:spcBef>
              <a:spcAft>
                <a:spcPct val="0"/>
              </a:spcAft>
              <a:defRPr>
                <a:solidFill>
                  <a:schemeClr val="tx1"/>
                </a:solidFill>
                <a:latin typeface="Calibri" panose="020F0502020204030204" pitchFamily="34" charset="0"/>
              </a:defRPr>
            </a:lvl8pPr>
            <a:lvl9pPr marL="3883025" indent="-225425" fontAlgn="base">
              <a:spcBef>
                <a:spcPct val="0"/>
              </a:spcBef>
              <a:spcAft>
                <a:spcPct val="0"/>
              </a:spcAft>
              <a:defRPr>
                <a:solidFill>
                  <a:schemeClr val="tx1"/>
                </a:solidFill>
                <a:latin typeface="Calibri" panose="020F0502020204030204" pitchFamily="34" charset="0"/>
              </a:defRPr>
            </a:lvl9pPr>
          </a:lstStyle>
          <a:p>
            <a:fld id="{8A92ADCD-0D65-4ECD-A326-3CE2A46979A7}" type="slidenum">
              <a:rPr lang="en-US" altLang="en-US"/>
              <a:pPr/>
              <a:t>83</a:t>
            </a:fld>
            <a:endParaRPr lang="en-US" altLang="en-US"/>
          </a:p>
        </p:txBody>
      </p:sp>
    </p:spTree>
    <p:extLst>
      <p:ext uri="{BB962C8B-B14F-4D97-AF65-F5344CB8AC3E}">
        <p14:creationId xmlns:p14="http://schemas.microsoft.com/office/powerpoint/2010/main" val="4581763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t>Average age of teachers retiring in US is 59</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2B67626D-E74C-4AA3-BB39-02360AAA8BA4}" type="slidenum">
              <a:rPr lang="en-US" altLang="en-US"/>
              <a:pPr/>
              <a:t>84</a:t>
            </a:fld>
            <a:endParaRPr lang="en-US" altLang="en-US"/>
          </a:p>
        </p:txBody>
      </p:sp>
    </p:spTree>
    <p:extLst>
      <p:ext uri="{BB962C8B-B14F-4D97-AF65-F5344CB8AC3E}">
        <p14:creationId xmlns:p14="http://schemas.microsoft.com/office/powerpoint/2010/main" val="2072528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07CA91E-354F-40FC-9AE0-DAC03F3DBC0F}" type="slidenum">
              <a:rPr lang="en-US" smtClean="0"/>
              <a:pPr>
                <a:defRPr/>
              </a:pPr>
              <a:t>3</a:t>
            </a:fld>
            <a:endParaRPr lang="en-US" dirty="0"/>
          </a:p>
        </p:txBody>
      </p:sp>
    </p:spTree>
    <p:extLst>
      <p:ext uri="{BB962C8B-B14F-4D97-AF65-F5344CB8AC3E}">
        <p14:creationId xmlns:p14="http://schemas.microsoft.com/office/powerpoint/2010/main" val="1557507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en-US" dirty="0" smtClean="0">
              <a:latin typeface="Arial" pitchFamily="34" charset="0"/>
            </a:endParaRPr>
          </a:p>
        </p:txBody>
      </p:sp>
      <p:sp>
        <p:nvSpPr>
          <p:cNvPr id="4" name="Slide Number Placeholder 3"/>
          <p:cNvSpPr>
            <a:spLocks noGrp="1"/>
          </p:cNvSpPr>
          <p:nvPr>
            <p:ph type="sldNum" sz="quarter" idx="5"/>
          </p:nvPr>
        </p:nvSpPr>
        <p:spPr/>
        <p:txBody>
          <a:bodyPr/>
          <a:lstStyle/>
          <a:p>
            <a:pPr>
              <a:defRPr/>
            </a:pPr>
            <a:fld id="{B7034DE9-351D-4AE7-9711-43C7A2CF2A67}" type="slidenum">
              <a:rPr lang="en-US" smtClean="0"/>
              <a:pPr>
                <a:defRPr/>
              </a:pPr>
              <a:t>16</a:t>
            </a:fld>
            <a:endParaRPr lang="en-US" dirty="0"/>
          </a:p>
        </p:txBody>
      </p:sp>
    </p:spTree>
    <p:extLst>
      <p:ext uri="{BB962C8B-B14F-4D97-AF65-F5344CB8AC3E}">
        <p14:creationId xmlns:p14="http://schemas.microsoft.com/office/powerpoint/2010/main" val="1419068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1204" name="Slide Number Placeholder 3"/>
          <p:cNvSpPr>
            <a:spLocks noGrp="1"/>
          </p:cNvSpPr>
          <p:nvPr>
            <p:ph type="sldNum" sz="quarter" idx="5"/>
          </p:nvPr>
        </p:nvSpPr>
        <p:spPr/>
        <p:txBody>
          <a:bodyPr/>
          <a:lstStyle/>
          <a:p>
            <a:pPr>
              <a:defRPr/>
            </a:pPr>
            <a:fld id="{0EA3F5E3-2827-498A-97B5-6CE1C4D2B822}" type="slidenum">
              <a:rPr lang="en-US" smtClean="0">
                <a:latin typeface="Arial" pitchFamily="34" charset="0"/>
              </a:rPr>
              <a:pPr>
                <a:defRPr/>
              </a:pPr>
              <a:t>21</a:t>
            </a:fld>
            <a:endParaRPr lang="en-US" dirty="0" smtClean="0">
              <a:latin typeface="Arial" pitchFamily="34" charset="0"/>
            </a:endParaRPr>
          </a:p>
        </p:txBody>
      </p:sp>
    </p:spTree>
    <p:extLst>
      <p:ext uri="{BB962C8B-B14F-4D97-AF65-F5344CB8AC3E}">
        <p14:creationId xmlns:p14="http://schemas.microsoft.com/office/powerpoint/2010/main" val="715979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spcBef>
                <a:spcPct val="0"/>
              </a:spcBef>
            </a:pPr>
            <a:endParaRPr lang="en-US" dirty="0" smtClean="0">
              <a:latin typeface="Arial" pitchFamily="34" charset="0"/>
            </a:endParaRPr>
          </a:p>
        </p:txBody>
      </p:sp>
      <p:sp>
        <p:nvSpPr>
          <p:cNvPr id="52228" name="Slide Number Placeholder 3"/>
          <p:cNvSpPr>
            <a:spLocks noGrp="1"/>
          </p:cNvSpPr>
          <p:nvPr>
            <p:ph type="sldNum" sz="quarter" idx="5"/>
          </p:nvPr>
        </p:nvSpPr>
        <p:spPr/>
        <p:txBody>
          <a:bodyPr/>
          <a:lstStyle/>
          <a:p>
            <a:pPr>
              <a:defRPr/>
            </a:pPr>
            <a:fld id="{8D877FCA-27BA-4999-B07C-04C82B0FCD79}" type="slidenum">
              <a:rPr lang="en-US" smtClean="0">
                <a:latin typeface="Arial" pitchFamily="34" charset="0"/>
              </a:rPr>
              <a:pPr>
                <a:defRPr/>
              </a:pPr>
              <a:t>22</a:t>
            </a:fld>
            <a:endParaRPr lang="en-US" dirty="0" smtClean="0">
              <a:latin typeface="Arial" pitchFamily="34" charset="0"/>
            </a:endParaRPr>
          </a:p>
        </p:txBody>
      </p:sp>
    </p:spTree>
    <p:extLst>
      <p:ext uri="{BB962C8B-B14F-4D97-AF65-F5344CB8AC3E}">
        <p14:creationId xmlns:p14="http://schemas.microsoft.com/office/powerpoint/2010/main" val="826028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pPr eaLnBrk="1" fontAlgn="t" hangingPunct="1">
              <a:spcBef>
                <a:spcPct val="0"/>
              </a:spcBef>
            </a:pPr>
            <a:r>
              <a:rPr lang="en-US" b="1" i="1" dirty="0" smtClean="0">
                <a:latin typeface="Arial" pitchFamily="34" charset="0"/>
              </a:rPr>
              <a:t>MCA Reading Proficiency</a:t>
            </a:r>
            <a:endParaRPr lang="en-US" dirty="0" smtClean="0">
              <a:latin typeface="Arial" pitchFamily="34" charset="0"/>
            </a:endParaRPr>
          </a:p>
          <a:p>
            <a:pPr eaLnBrk="1" fontAlgn="t" hangingPunct="1">
              <a:spcBef>
                <a:spcPct val="0"/>
              </a:spcBef>
            </a:pPr>
            <a:endParaRPr lang="en-US" b="1" dirty="0" smtClean="0">
              <a:latin typeface="Arial" pitchFamily="34" charset="0"/>
            </a:endParaRPr>
          </a:p>
          <a:p>
            <a:pPr eaLnBrk="1" fontAlgn="t" hangingPunct="1">
              <a:spcBef>
                <a:spcPct val="0"/>
              </a:spcBef>
            </a:pPr>
            <a:r>
              <a:rPr lang="en-US" b="1" dirty="0" smtClean="0">
                <a:latin typeface="Arial" pitchFamily="34" charset="0"/>
              </a:rPr>
              <a:t>Co-Taught</a:t>
            </a:r>
          </a:p>
          <a:p>
            <a:pPr eaLnBrk="1" fontAlgn="t" hangingPunct="1">
              <a:spcBef>
                <a:spcPct val="0"/>
              </a:spcBef>
            </a:pPr>
            <a:r>
              <a:rPr lang="en-US" b="1" dirty="0" smtClean="0">
                <a:latin typeface="Arial" pitchFamily="34" charset="0"/>
              </a:rPr>
              <a:t>Not </a:t>
            </a:r>
            <a:endParaRPr lang="en-US" dirty="0" smtClean="0">
              <a:latin typeface="Arial" pitchFamily="34" charset="0"/>
            </a:endParaRPr>
          </a:p>
          <a:p>
            <a:pPr eaLnBrk="1" fontAlgn="t" hangingPunct="1">
              <a:spcBef>
                <a:spcPct val="0"/>
              </a:spcBef>
            </a:pPr>
            <a:r>
              <a:rPr lang="en-US" b="1" dirty="0" smtClean="0">
                <a:latin typeface="Arial" pitchFamily="34" charset="0"/>
              </a:rPr>
              <a:t>Co-Taught</a:t>
            </a:r>
          </a:p>
          <a:p>
            <a:pPr eaLnBrk="1" fontAlgn="t" hangingPunct="1">
              <a:spcBef>
                <a:spcPct val="0"/>
              </a:spcBef>
            </a:pPr>
            <a:endParaRPr lang="en-US" b="1" i="1" dirty="0" smtClean="0">
              <a:latin typeface="Arial" pitchFamily="34" charset="0"/>
            </a:endParaRPr>
          </a:p>
          <a:p>
            <a:pPr eaLnBrk="1" fontAlgn="t" hangingPunct="1">
              <a:spcBef>
                <a:spcPct val="0"/>
              </a:spcBef>
            </a:pPr>
            <a:r>
              <a:rPr lang="el-GR" b="1" i="1" smtClean="0">
                <a:latin typeface="Arial" pitchFamily="34" charset="0"/>
              </a:rPr>
              <a:t>χ²</a:t>
            </a:r>
            <a:endParaRPr lang="en-US" b="1" i="1" dirty="0" smtClean="0">
              <a:latin typeface="Arial" pitchFamily="34" charset="0"/>
            </a:endParaRPr>
          </a:p>
          <a:p>
            <a:pPr eaLnBrk="1" hangingPunct="1">
              <a:spcBef>
                <a:spcPct val="0"/>
              </a:spcBef>
            </a:pPr>
            <a:r>
              <a:rPr lang="en-US" dirty="0" smtClean="0">
                <a:latin typeface="Arial" pitchFamily="34" charset="0"/>
              </a:rPr>
              <a:t>2004-2005</a:t>
            </a:r>
          </a:p>
          <a:p>
            <a:pPr eaLnBrk="1" fontAlgn="t" hangingPunct="1">
              <a:spcBef>
                <a:spcPct val="0"/>
              </a:spcBef>
            </a:pPr>
            <a:r>
              <a:rPr lang="en-US" dirty="0" smtClean="0">
                <a:latin typeface="Arial" pitchFamily="34" charset="0"/>
              </a:rPr>
              <a:t>82.1%   (N=318)</a:t>
            </a:r>
          </a:p>
          <a:p>
            <a:pPr eaLnBrk="1" fontAlgn="t" hangingPunct="1">
              <a:spcBef>
                <a:spcPct val="0"/>
              </a:spcBef>
            </a:pPr>
            <a:r>
              <a:rPr lang="en-US" dirty="0" smtClean="0">
                <a:latin typeface="Arial" pitchFamily="34" charset="0"/>
              </a:rPr>
              <a:t>74.7% (N=1035)</a:t>
            </a:r>
          </a:p>
          <a:p>
            <a:pPr eaLnBrk="1" fontAlgn="t" hangingPunct="1">
              <a:spcBef>
                <a:spcPct val="0"/>
              </a:spcBef>
            </a:pPr>
            <a:r>
              <a:rPr lang="en-US" dirty="0" smtClean="0">
                <a:latin typeface="Arial" pitchFamily="34" charset="0"/>
              </a:rPr>
              <a:t>.002</a:t>
            </a:r>
          </a:p>
          <a:p>
            <a:pPr eaLnBrk="1" hangingPunct="1">
              <a:spcBef>
                <a:spcPct val="0"/>
              </a:spcBef>
            </a:pPr>
            <a:r>
              <a:rPr lang="en-US" dirty="0" smtClean="0">
                <a:latin typeface="Arial" pitchFamily="34" charset="0"/>
              </a:rPr>
              <a:t>2005-2006</a:t>
            </a:r>
          </a:p>
          <a:p>
            <a:pPr eaLnBrk="1" fontAlgn="t" hangingPunct="1">
              <a:spcBef>
                <a:spcPct val="0"/>
              </a:spcBef>
            </a:pPr>
            <a:r>
              <a:rPr lang="en-US" dirty="0" smtClean="0">
                <a:latin typeface="Arial" pitchFamily="34" charset="0"/>
              </a:rPr>
              <a:t>78.7% (N=484)</a:t>
            </a:r>
          </a:p>
          <a:p>
            <a:pPr eaLnBrk="1" fontAlgn="t" hangingPunct="1">
              <a:spcBef>
                <a:spcPct val="0"/>
              </a:spcBef>
            </a:pPr>
            <a:r>
              <a:rPr lang="en-US" dirty="0" smtClean="0">
                <a:latin typeface="Arial" pitchFamily="34" charset="0"/>
              </a:rPr>
              <a:t>72.7% (N=1597)</a:t>
            </a:r>
          </a:p>
          <a:p>
            <a:pPr eaLnBrk="1" fontAlgn="t" hangingPunct="1">
              <a:spcBef>
                <a:spcPct val="0"/>
              </a:spcBef>
            </a:pPr>
            <a:r>
              <a:rPr lang="en-US" dirty="0" smtClean="0">
                <a:latin typeface="Arial" pitchFamily="34" charset="0"/>
              </a:rPr>
              <a:t>.004</a:t>
            </a:r>
          </a:p>
          <a:p>
            <a:pPr eaLnBrk="1" hangingPunct="1">
              <a:spcBef>
                <a:spcPct val="0"/>
              </a:spcBef>
            </a:pPr>
            <a:r>
              <a:rPr lang="en-US" dirty="0" smtClean="0">
                <a:latin typeface="Arial" pitchFamily="34" charset="0"/>
              </a:rPr>
              <a:t>2006-2007</a:t>
            </a:r>
          </a:p>
          <a:p>
            <a:pPr eaLnBrk="1" fontAlgn="t" hangingPunct="1">
              <a:spcBef>
                <a:spcPct val="0"/>
              </a:spcBef>
            </a:pPr>
            <a:r>
              <a:rPr lang="en-US" dirty="0" smtClean="0">
                <a:latin typeface="Arial" pitchFamily="34" charset="0"/>
              </a:rPr>
              <a:t>74.9% (N=398)</a:t>
            </a:r>
          </a:p>
          <a:p>
            <a:pPr eaLnBrk="1" fontAlgn="t" hangingPunct="1">
              <a:spcBef>
                <a:spcPct val="0"/>
              </a:spcBef>
            </a:pPr>
            <a:r>
              <a:rPr lang="en-US" dirty="0" smtClean="0">
                <a:latin typeface="Arial" pitchFamily="34" charset="0"/>
              </a:rPr>
              <a:t>64.1% (N=1937)</a:t>
            </a:r>
          </a:p>
          <a:p>
            <a:pPr eaLnBrk="1" fontAlgn="t" hangingPunct="1">
              <a:spcBef>
                <a:spcPct val="0"/>
              </a:spcBef>
            </a:pPr>
            <a:r>
              <a:rPr lang="en-US" dirty="0" smtClean="0">
                <a:latin typeface="Arial" pitchFamily="34" charset="0"/>
              </a:rPr>
              <a:t>.001</a:t>
            </a:r>
          </a:p>
          <a:p>
            <a:pPr eaLnBrk="1" hangingPunct="1">
              <a:spcBef>
                <a:spcPct val="0"/>
              </a:spcBef>
            </a:pPr>
            <a:endParaRPr lang="en-US" dirty="0" smtClean="0">
              <a:latin typeface="Arial" pitchFamily="34" charset="0"/>
            </a:endParaRPr>
          </a:p>
        </p:txBody>
      </p:sp>
      <p:sp>
        <p:nvSpPr>
          <p:cNvPr id="53252" name="Slide Number Placeholder 3"/>
          <p:cNvSpPr>
            <a:spLocks noGrp="1"/>
          </p:cNvSpPr>
          <p:nvPr>
            <p:ph type="sldNum" sz="quarter" idx="5"/>
          </p:nvPr>
        </p:nvSpPr>
        <p:spPr/>
        <p:txBody>
          <a:bodyPr/>
          <a:lstStyle/>
          <a:p>
            <a:pPr>
              <a:defRPr/>
            </a:pPr>
            <a:fld id="{461AE64E-636D-464D-8F61-0E13A75198C5}" type="slidenum">
              <a:rPr lang="en-US" smtClean="0">
                <a:latin typeface="Arial" pitchFamily="34" charset="0"/>
              </a:rPr>
              <a:pPr>
                <a:defRPr/>
              </a:pPr>
              <a:t>23</a:t>
            </a:fld>
            <a:endParaRPr lang="en-US" dirty="0" smtClean="0">
              <a:latin typeface="Arial" pitchFamily="34" charset="0"/>
            </a:endParaRPr>
          </a:p>
        </p:txBody>
      </p:sp>
    </p:spTree>
    <p:extLst>
      <p:ext uri="{BB962C8B-B14F-4D97-AF65-F5344CB8AC3E}">
        <p14:creationId xmlns:p14="http://schemas.microsoft.com/office/powerpoint/2010/main" val="8424786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spcBef>
                <a:spcPct val="0"/>
              </a:spcBef>
            </a:pPr>
            <a:r>
              <a:rPr lang="en-US" dirty="0" smtClean="0">
                <a:latin typeface="Arial" pitchFamily="34" charset="0"/>
              </a:rPr>
              <a:t>Co-teaching Candidate &amp; Traditional Student Teacher:  [χ² (1df, N=419) = 12.52, </a:t>
            </a:r>
            <a:r>
              <a:rPr lang="en-US" i="1" dirty="0" smtClean="0">
                <a:latin typeface="Arial" pitchFamily="34" charset="0"/>
              </a:rPr>
              <a:t>p</a:t>
            </a:r>
            <a:r>
              <a:rPr lang="en-US" dirty="0" smtClean="0">
                <a:latin typeface="Arial" pitchFamily="34" charset="0"/>
              </a:rPr>
              <a:t>=.001]</a:t>
            </a:r>
          </a:p>
          <a:p>
            <a:pPr eaLnBrk="1" hangingPunct="1">
              <a:spcBef>
                <a:spcPct val="0"/>
              </a:spcBef>
            </a:pPr>
            <a:endParaRPr lang="en-US" dirty="0" smtClean="0">
              <a:latin typeface="Arial" pitchFamily="34" charset="0"/>
            </a:endParaRPr>
          </a:p>
          <a:p>
            <a:pPr eaLnBrk="1" hangingPunct="1">
              <a:spcBef>
                <a:spcPct val="0"/>
              </a:spcBef>
            </a:pPr>
            <a:r>
              <a:rPr lang="en-US" b="1" dirty="0" smtClean="0">
                <a:latin typeface="Arial" pitchFamily="34" charset="0"/>
              </a:rPr>
              <a:t>2005-2006</a:t>
            </a:r>
            <a:endParaRPr lang="en-US" dirty="0" smtClean="0">
              <a:latin typeface="Arial" pitchFamily="34" charset="0"/>
            </a:endParaRPr>
          </a:p>
          <a:p>
            <a:pPr eaLnBrk="1" hangingPunct="1">
              <a:spcBef>
                <a:spcPct val="0"/>
              </a:spcBef>
            </a:pPr>
            <a:r>
              <a:rPr lang="en-US" dirty="0" smtClean="0">
                <a:latin typeface="Arial" pitchFamily="34" charset="0"/>
              </a:rPr>
              <a:t>Co-teaching Candidate &amp;. Traditional Student Teacher:  [χ² (1df, N=644) = 12.17, </a:t>
            </a:r>
            <a:r>
              <a:rPr lang="en-US" i="1" dirty="0" smtClean="0">
                <a:latin typeface="Arial" pitchFamily="34" charset="0"/>
              </a:rPr>
              <a:t>p</a:t>
            </a:r>
            <a:r>
              <a:rPr lang="en-US" dirty="0" smtClean="0">
                <a:latin typeface="Arial" pitchFamily="34" charset="0"/>
              </a:rPr>
              <a:t>=.001] </a:t>
            </a:r>
          </a:p>
          <a:p>
            <a:pPr eaLnBrk="1" hangingPunct="1">
              <a:spcBef>
                <a:spcPct val="0"/>
              </a:spcBef>
            </a:pPr>
            <a:r>
              <a:rPr lang="en-US" dirty="0" smtClean="0">
                <a:latin typeface="Arial" pitchFamily="34" charset="0"/>
              </a:rPr>
              <a:t>One Teacher &amp;. Traditional Student Teacher:  [χ² (1df, N=1757) = 5.32, </a:t>
            </a:r>
            <a:r>
              <a:rPr lang="en-US" i="1" dirty="0" smtClean="0">
                <a:latin typeface="Arial" pitchFamily="34" charset="0"/>
              </a:rPr>
              <a:t>p</a:t>
            </a:r>
            <a:r>
              <a:rPr lang="en-US" dirty="0" smtClean="0">
                <a:latin typeface="Arial" pitchFamily="34" charset="0"/>
              </a:rPr>
              <a:t>=.021]</a:t>
            </a:r>
          </a:p>
          <a:p>
            <a:pPr eaLnBrk="1" hangingPunct="1">
              <a:spcBef>
                <a:spcPct val="0"/>
              </a:spcBef>
            </a:pPr>
            <a:endParaRPr lang="en-US" dirty="0" smtClean="0">
              <a:latin typeface="Arial" pitchFamily="34" charset="0"/>
            </a:endParaRPr>
          </a:p>
        </p:txBody>
      </p:sp>
      <p:sp>
        <p:nvSpPr>
          <p:cNvPr id="54276" name="Slide Number Placeholder 3"/>
          <p:cNvSpPr>
            <a:spLocks noGrp="1"/>
          </p:cNvSpPr>
          <p:nvPr>
            <p:ph type="sldNum" sz="quarter" idx="5"/>
          </p:nvPr>
        </p:nvSpPr>
        <p:spPr/>
        <p:txBody>
          <a:bodyPr/>
          <a:lstStyle/>
          <a:p>
            <a:pPr>
              <a:defRPr/>
            </a:pPr>
            <a:fld id="{F5901878-7E38-4D58-AFEE-711A742B6DE0}" type="slidenum">
              <a:rPr lang="en-US" smtClean="0">
                <a:latin typeface="Arial" pitchFamily="34" charset="0"/>
              </a:rPr>
              <a:pPr>
                <a:defRPr/>
              </a:pPr>
              <a:t>24</a:t>
            </a:fld>
            <a:endParaRPr lang="en-US" dirty="0" smtClean="0">
              <a:latin typeface="Arial" pitchFamily="34" charset="0"/>
            </a:endParaRPr>
          </a:p>
        </p:txBody>
      </p:sp>
    </p:spTree>
    <p:extLst>
      <p:ext uri="{BB962C8B-B14F-4D97-AF65-F5344CB8AC3E}">
        <p14:creationId xmlns:p14="http://schemas.microsoft.com/office/powerpoint/2010/main" val="1609151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eaLnBrk="1" hangingPunct="1">
              <a:spcBef>
                <a:spcPct val="0"/>
              </a:spcBef>
            </a:pPr>
            <a:r>
              <a:rPr lang="en-US" dirty="0" smtClean="0">
                <a:latin typeface="Arial" pitchFamily="34" charset="0"/>
              </a:rPr>
              <a:t>2006-2007: There were only two classrooms in the test district during this year that utilized the traditional model of student teaching, providing insufficient data to analyze further.</a:t>
            </a:r>
          </a:p>
        </p:txBody>
      </p:sp>
      <p:sp>
        <p:nvSpPr>
          <p:cNvPr id="55300" name="Slide Number Placeholder 3"/>
          <p:cNvSpPr>
            <a:spLocks noGrp="1"/>
          </p:cNvSpPr>
          <p:nvPr>
            <p:ph type="sldNum" sz="quarter" idx="5"/>
          </p:nvPr>
        </p:nvSpPr>
        <p:spPr/>
        <p:txBody>
          <a:bodyPr/>
          <a:lstStyle/>
          <a:p>
            <a:pPr>
              <a:defRPr/>
            </a:pPr>
            <a:fld id="{F8B745A3-FB27-4235-91E1-1A3D84B0CE24}" type="slidenum">
              <a:rPr lang="en-US" smtClean="0">
                <a:latin typeface="Arial" pitchFamily="34" charset="0"/>
              </a:rPr>
              <a:pPr>
                <a:defRPr/>
              </a:pPr>
              <a:t>25</a:t>
            </a:fld>
            <a:endParaRPr lang="en-US" dirty="0" smtClean="0">
              <a:latin typeface="Arial" pitchFamily="34" charset="0"/>
            </a:endParaRPr>
          </a:p>
        </p:txBody>
      </p:sp>
    </p:spTree>
    <p:extLst>
      <p:ext uri="{BB962C8B-B14F-4D97-AF65-F5344CB8AC3E}">
        <p14:creationId xmlns:p14="http://schemas.microsoft.com/office/powerpoint/2010/main" val="2435743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7200" y="5334000"/>
            <a:ext cx="8229600" cy="838200"/>
          </a:xfrm>
        </p:spPr>
        <p:txBody>
          <a:bodyPr anchor="b"/>
          <a:lstStyle>
            <a:lvl1pPr>
              <a:defRPr/>
            </a:lvl1pPr>
          </a:lstStyle>
          <a:p>
            <a:r>
              <a:rPr lang="en-US"/>
              <a:t>Click to edit title style</a:t>
            </a:r>
          </a:p>
        </p:txBody>
      </p:sp>
      <p:sp>
        <p:nvSpPr>
          <p:cNvPr id="106499" name="Rectangle 3"/>
          <p:cNvSpPr>
            <a:spLocks noGrp="1" noChangeArrowheads="1"/>
          </p:cNvSpPr>
          <p:nvPr>
            <p:ph type="subTitle" idx="1"/>
          </p:nvPr>
        </p:nvSpPr>
        <p:spPr>
          <a:xfrm>
            <a:off x="457200" y="6019800"/>
            <a:ext cx="8229600" cy="609600"/>
          </a:xfrm>
        </p:spPr>
        <p:txBody>
          <a:bodyPr anchor="b"/>
          <a:lstStyle>
            <a:lvl1pPr marL="0" indent="0" algn="ctr">
              <a:buFont typeface="Wingdings" pitchFamily="2" charset="2"/>
              <a:buNone/>
              <a:defRPr>
                <a:solidFill>
                  <a:schemeClr val="tx2"/>
                </a:solidFill>
              </a:defRPr>
            </a:lvl1pPr>
          </a:lstStyle>
          <a:p>
            <a:r>
              <a:rPr lang="en-US"/>
              <a:t>Click to edit subtitle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0955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61341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1426" name="Rectangle 2"/>
          <p:cNvSpPr>
            <a:spLocks noGrp="1" noChangeArrowheads="1"/>
          </p:cNvSpPr>
          <p:nvPr>
            <p:ph type="ctrTitle"/>
          </p:nvPr>
        </p:nvSpPr>
        <p:spPr>
          <a:xfrm>
            <a:off x="1443038" y="2971800"/>
            <a:ext cx="7313612" cy="990600"/>
          </a:xfrm>
        </p:spPr>
        <p:txBody>
          <a:bodyPr/>
          <a:lstStyle>
            <a:lvl1pPr>
              <a:defRPr/>
            </a:lvl1pPr>
          </a:lstStyle>
          <a:p>
            <a:r>
              <a:rPr lang="en-US"/>
              <a:t>Click to edit Master title style</a:t>
            </a:r>
          </a:p>
        </p:txBody>
      </p:sp>
      <p:sp>
        <p:nvSpPr>
          <p:cNvPr id="231427" name="Rectangle 3"/>
          <p:cNvSpPr>
            <a:spLocks noGrp="1" noChangeArrowheads="1"/>
          </p:cNvSpPr>
          <p:nvPr>
            <p:ph type="subTitle" idx="1"/>
          </p:nvPr>
        </p:nvSpPr>
        <p:spPr>
          <a:xfrm>
            <a:off x="1443038" y="4191000"/>
            <a:ext cx="7313612" cy="1447800"/>
          </a:xfrm>
        </p:spPr>
        <p:txBody>
          <a:bodyPr/>
          <a:lstStyle>
            <a:lvl1pPr marL="0" indent="0">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F4E8E331-B617-45CA-A033-73267B7F0F04}" type="slidenum">
              <a:rPr lang="en-US"/>
              <a:pPr>
                <a:defRPr/>
              </a:pPr>
              <a:t>‹#›</a:t>
            </a:fld>
            <a:endParaRPr lang="en-US" dirty="0"/>
          </a:p>
        </p:txBody>
      </p:sp>
    </p:spTree>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D6068274-27DF-42FB-B0AA-4FD754CF8B0C}" type="slidenum">
              <a:rPr lang="en-US"/>
              <a:pPr>
                <a:defRPr/>
              </a:pPr>
              <a:t>‹#›</a:t>
            </a:fld>
            <a:endParaRPr lang="en-US" dirty="0"/>
          </a:p>
        </p:txBody>
      </p:sp>
    </p:spTree>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D295E570-1553-4A2A-8B55-4F45FFF0B26A}" type="slidenum">
              <a:rPr lang="en-US"/>
              <a:pPr>
                <a:defRPr/>
              </a:pPr>
              <a:t>‹#›</a:t>
            </a:fld>
            <a:endParaRPr lang="en-US" dirty="0"/>
          </a:p>
        </p:txBody>
      </p:sp>
    </p:spTree>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7800" y="1600200"/>
            <a:ext cx="35798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80013" y="1600200"/>
            <a:ext cx="3581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C3F02816-FD5E-4E9F-99DC-DEABDD8D7636}" type="slidenum">
              <a:rPr lang="en-US"/>
              <a:pPr>
                <a:defRPr/>
              </a:pPr>
              <a:t>‹#›</a:t>
            </a:fld>
            <a:endParaRPr lang="en-US" dirty="0"/>
          </a:p>
        </p:txBody>
      </p:sp>
    </p:spTree>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9" name="Rectangle 6"/>
          <p:cNvSpPr>
            <a:spLocks noGrp="1" noChangeArrowheads="1"/>
          </p:cNvSpPr>
          <p:nvPr>
            <p:ph type="sldNum" sz="quarter" idx="12"/>
          </p:nvPr>
        </p:nvSpPr>
        <p:spPr>
          <a:ln/>
        </p:spPr>
        <p:txBody>
          <a:bodyPr/>
          <a:lstStyle>
            <a:lvl1pPr>
              <a:defRPr/>
            </a:lvl1pPr>
          </a:lstStyle>
          <a:p>
            <a:pPr>
              <a:defRPr/>
            </a:pPr>
            <a:fld id="{4B88129A-6131-452F-9DC0-1B84C35F54F6}" type="slidenum">
              <a:rPr lang="en-US"/>
              <a:pPr>
                <a:defRPr/>
              </a:pPr>
              <a:t>‹#›</a:t>
            </a:fld>
            <a:endParaRPr lang="en-US" dirty="0"/>
          </a:p>
        </p:txBody>
      </p:sp>
    </p:spTree>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5" name="Rectangle 6"/>
          <p:cNvSpPr>
            <a:spLocks noGrp="1" noChangeArrowheads="1"/>
          </p:cNvSpPr>
          <p:nvPr>
            <p:ph type="sldNum" sz="quarter" idx="12"/>
          </p:nvPr>
        </p:nvSpPr>
        <p:spPr>
          <a:ln/>
        </p:spPr>
        <p:txBody>
          <a:bodyPr/>
          <a:lstStyle>
            <a:lvl1pPr>
              <a:defRPr/>
            </a:lvl1pPr>
          </a:lstStyle>
          <a:p>
            <a:pPr>
              <a:defRPr/>
            </a:pPr>
            <a:fld id="{CC198022-4BE8-469D-AF30-04FEAE191FE9}" type="slidenum">
              <a:rPr lang="en-US"/>
              <a:pPr>
                <a:defRPr/>
              </a:pPr>
              <a:t>‹#›</a:t>
            </a:fld>
            <a:endParaRPr lang="en-US" dirty="0"/>
          </a:p>
        </p:txBody>
      </p:sp>
    </p:spTree>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4" name="Rectangle 6"/>
          <p:cNvSpPr>
            <a:spLocks noGrp="1" noChangeArrowheads="1"/>
          </p:cNvSpPr>
          <p:nvPr>
            <p:ph type="sldNum" sz="quarter" idx="12"/>
          </p:nvPr>
        </p:nvSpPr>
        <p:spPr>
          <a:ln/>
        </p:spPr>
        <p:txBody>
          <a:bodyPr/>
          <a:lstStyle>
            <a:lvl1pPr>
              <a:defRPr/>
            </a:lvl1pPr>
          </a:lstStyle>
          <a:p>
            <a:pPr>
              <a:defRPr/>
            </a:pPr>
            <a:fld id="{67036FA4-E8A4-4C92-8C26-FD834A59908A}" type="slidenum">
              <a:rPr lang="en-US"/>
              <a:pPr>
                <a:defRPr/>
              </a:pPr>
              <a:t>‹#›</a:t>
            </a:fld>
            <a:endParaRPr lang="en-US" dirty="0"/>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DC487019-90C0-470B-9686-9CBC4727537C}" type="slidenum">
              <a:rPr lang="en-US"/>
              <a:pPr>
                <a:defRPr/>
              </a:pPr>
              <a:t>‹#›</a:t>
            </a:fld>
            <a:endParaRPr lang="en-US" dirty="0"/>
          </a:p>
        </p:txBody>
      </p:sp>
    </p:spTree>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1876F47B-777C-4820-9606-6D391DF7E07E}" type="slidenum">
              <a:rPr lang="en-US"/>
              <a:pPr>
                <a:defRPr/>
              </a:pPr>
              <a:t>‹#›</a:t>
            </a:fld>
            <a:endParaRPr lang="en-US" dirty="0"/>
          </a:p>
        </p:txBody>
      </p:sp>
    </p:spTree>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07BE1433-7665-44BC-878A-EFD0BB60FE52}" type="slidenum">
              <a:rPr lang="en-US"/>
              <a:pPr>
                <a:defRPr/>
              </a:pPr>
              <a:t>‹#›</a:t>
            </a:fld>
            <a:endParaRPr lang="en-US" dirty="0"/>
          </a:p>
        </p:txBody>
      </p:sp>
    </p:spTree>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274638"/>
            <a:ext cx="18272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7800" y="274638"/>
            <a:ext cx="53340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8DC49C07-58C3-45BC-B30B-BC2CD93908EF}" type="slidenum">
              <a:rPr lang="en-US"/>
              <a:pPr>
                <a:defRPr/>
              </a:pPr>
              <a:t>‹#›</a:t>
            </a:fld>
            <a:endParaRPr lang="en-US" dirty="0"/>
          </a:p>
        </p:txBody>
      </p:sp>
    </p:spTree>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5522" name="Rectangle 2"/>
          <p:cNvSpPr>
            <a:spLocks noGrp="1" noChangeArrowheads="1"/>
          </p:cNvSpPr>
          <p:nvPr>
            <p:ph type="ctrTitle"/>
          </p:nvPr>
        </p:nvSpPr>
        <p:spPr>
          <a:xfrm>
            <a:off x="1279525" y="1600200"/>
            <a:ext cx="7085013" cy="1066800"/>
          </a:xfrm>
        </p:spPr>
        <p:txBody>
          <a:bodyPr/>
          <a:lstStyle>
            <a:lvl1pPr>
              <a:defRPr/>
            </a:lvl1pPr>
          </a:lstStyle>
          <a:p>
            <a:r>
              <a:rPr lang="en-US"/>
              <a:t>Click to edit Master title style</a:t>
            </a:r>
          </a:p>
        </p:txBody>
      </p:sp>
      <p:sp>
        <p:nvSpPr>
          <p:cNvPr id="235523" name="Rectangle 3"/>
          <p:cNvSpPr>
            <a:spLocks noGrp="1" noChangeArrowheads="1"/>
          </p:cNvSpPr>
          <p:nvPr>
            <p:ph type="subTitle" idx="1"/>
          </p:nvPr>
        </p:nvSpPr>
        <p:spPr>
          <a:xfrm>
            <a:off x="1279525" y="2819400"/>
            <a:ext cx="5256213" cy="1143000"/>
          </a:xfrm>
        </p:spPr>
        <p:txBody>
          <a:bodyPr/>
          <a:lstStyle>
            <a:lvl1pPr marL="0" indent="0">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C727C785-4190-47AF-A35C-1D199F8BC9B2}" type="slidenum">
              <a:rPr lang="en-US"/>
              <a:pPr>
                <a:defRPr/>
              </a:pPr>
              <a:t>‹#›</a:t>
            </a:fld>
            <a:endParaRPr lang="en-US" dirty="0"/>
          </a:p>
        </p:txBody>
      </p:sp>
    </p:spTree>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0A5675D5-C16D-4310-B599-AB1E5B0FB04B}" type="slidenum">
              <a:rPr lang="en-US"/>
              <a:pPr>
                <a:defRPr/>
              </a:pPr>
              <a:t>‹#›</a:t>
            </a:fld>
            <a:endParaRPr lang="en-US" dirty="0"/>
          </a:p>
        </p:txBody>
      </p:sp>
    </p:spTree>
  </p:cSld>
  <p:clrMapOvr>
    <a:masterClrMapping/>
  </p:clrMapOvr>
  <p:transition>
    <p:fade thruBlk="1"/>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AF709B11-D65E-43D1-AB45-925C0ECFD25C}" type="slidenum">
              <a:rPr lang="en-US"/>
              <a:pPr>
                <a:defRPr/>
              </a:pPr>
              <a:t>‹#›</a:t>
            </a:fld>
            <a:endParaRPr lang="en-US" dirty="0"/>
          </a:p>
        </p:txBody>
      </p:sp>
    </p:spTree>
  </p:cSld>
  <p:clrMapOvr>
    <a:masterClrMapping/>
  </p:clrMapOvr>
  <p:transition>
    <p:fade thruBlk="1"/>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95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9846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3E52517B-D57B-4C33-8E6E-078A4238B153}" type="slidenum">
              <a:rPr lang="en-US"/>
              <a:pPr>
                <a:defRPr/>
              </a:pPr>
              <a:t>‹#›</a:t>
            </a:fld>
            <a:endParaRPr lang="en-US" dirty="0"/>
          </a:p>
        </p:txBody>
      </p:sp>
    </p:spTree>
  </p:cSld>
  <p:clrMapOvr>
    <a:masterClrMapping/>
  </p:clrMapOvr>
  <p:transition>
    <p:fade thruBlk="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9" name="Rectangle 6"/>
          <p:cNvSpPr>
            <a:spLocks noGrp="1" noChangeArrowheads="1"/>
          </p:cNvSpPr>
          <p:nvPr>
            <p:ph type="sldNum" sz="quarter" idx="12"/>
          </p:nvPr>
        </p:nvSpPr>
        <p:spPr>
          <a:ln/>
        </p:spPr>
        <p:txBody>
          <a:bodyPr/>
          <a:lstStyle>
            <a:lvl1pPr>
              <a:defRPr/>
            </a:lvl1pPr>
          </a:lstStyle>
          <a:p>
            <a:pPr>
              <a:defRPr/>
            </a:pPr>
            <a:fld id="{C7DDC88C-ECAA-404B-A4DF-DE6DD010DFC3}" type="slidenum">
              <a:rPr lang="en-US"/>
              <a:pPr>
                <a:defRPr/>
              </a:pPr>
              <a:t>‹#›</a:t>
            </a:fld>
            <a:endParaRPr lang="en-US" dirty="0"/>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5" name="Rectangle 6"/>
          <p:cNvSpPr>
            <a:spLocks noGrp="1" noChangeArrowheads="1"/>
          </p:cNvSpPr>
          <p:nvPr>
            <p:ph type="sldNum" sz="quarter" idx="12"/>
          </p:nvPr>
        </p:nvSpPr>
        <p:spPr>
          <a:ln/>
        </p:spPr>
        <p:txBody>
          <a:bodyPr/>
          <a:lstStyle>
            <a:lvl1pPr>
              <a:defRPr/>
            </a:lvl1pPr>
          </a:lstStyle>
          <a:p>
            <a:pPr>
              <a:defRPr/>
            </a:pPr>
            <a:fld id="{52BB3DA0-2B56-4A9A-B05F-76864984E4D3}" type="slidenum">
              <a:rPr lang="en-US"/>
              <a:pPr>
                <a:defRPr/>
              </a:pPr>
              <a:t>‹#›</a:t>
            </a:fld>
            <a:endParaRPr lang="en-US" dirty="0"/>
          </a:p>
        </p:txBody>
      </p:sp>
    </p:spTree>
  </p:cSld>
  <p:clrMapOvr>
    <a:masterClrMapping/>
  </p:clrMapOvr>
  <p:transition>
    <p:fade thruBlk="1"/>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4" name="Rectangle 6"/>
          <p:cNvSpPr>
            <a:spLocks noGrp="1" noChangeArrowheads="1"/>
          </p:cNvSpPr>
          <p:nvPr>
            <p:ph type="sldNum" sz="quarter" idx="12"/>
          </p:nvPr>
        </p:nvSpPr>
        <p:spPr>
          <a:ln/>
        </p:spPr>
        <p:txBody>
          <a:bodyPr/>
          <a:lstStyle>
            <a:lvl1pPr>
              <a:defRPr/>
            </a:lvl1pPr>
          </a:lstStyle>
          <a:p>
            <a:pPr>
              <a:defRPr/>
            </a:pPr>
            <a:fld id="{16330E77-FF74-4392-B5D4-A075F3284F4E}" type="slidenum">
              <a:rPr lang="en-US"/>
              <a:pPr>
                <a:defRPr/>
              </a:pPr>
              <a:t>‹#›</a:t>
            </a:fld>
            <a:endParaRPr lang="en-US" dirty="0"/>
          </a:p>
        </p:txBody>
      </p:sp>
    </p:spTree>
  </p:cSld>
  <p:clrMapOvr>
    <a:masterClrMapping/>
  </p:clrMapOvr>
  <p:transition>
    <p:fade thruBlk="1"/>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E76C91F9-1348-4391-BCA4-41898632A123}" type="slidenum">
              <a:rPr lang="en-US"/>
              <a:pPr>
                <a:defRPr/>
              </a:pPr>
              <a:t>‹#›</a:t>
            </a:fld>
            <a:endParaRPr lang="en-US" dirty="0"/>
          </a:p>
        </p:txBody>
      </p:sp>
    </p:spTree>
  </p:cSld>
  <p:clrMapOvr>
    <a:masterClrMapping/>
  </p:clrMapOvr>
  <p:transition>
    <p:fade thruBlk="1"/>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7650E7E6-A7CC-4EBB-8E73-3BB40A045435}" type="slidenum">
              <a:rPr lang="en-US"/>
              <a:pPr>
                <a:defRPr/>
              </a:pPr>
              <a:t>‹#›</a:t>
            </a:fld>
            <a:endParaRPr lang="en-US" dirty="0"/>
          </a:p>
        </p:txBody>
      </p:sp>
    </p:spTree>
  </p:cSld>
  <p:clrMapOvr>
    <a:masterClrMapping/>
  </p:clrMapOvr>
  <p:transition>
    <p:fade thruBlk="1"/>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0332F2F8-DBDB-4372-A624-B6628220A3F6}" type="slidenum">
              <a:rPr lang="en-US"/>
              <a:pPr>
                <a:defRPr/>
              </a:pPr>
              <a:t>‹#›</a:t>
            </a:fld>
            <a:endParaRPr lang="en-US" dirty="0"/>
          </a:p>
        </p:txBody>
      </p:sp>
    </p:spTree>
  </p:cSld>
  <p:clrMapOvr>
    <a:masterClrMapping/>
  </p:clrMapOvr>
  <p:transition>
    <p:fade thruBlk="1"/>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94475" y="685800"/>
            <a:ext cx="1771650" cy="5440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9525" y="685800"/>
            <a:ext cx="5162550" cy="54403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F55CF914-B216-44C9-85E4-5500FE777FC9}" type="slidenum">
              <a:rPr lang="en-US"/>
              <a:pPr>
                <a:defRPr/>
              </a:pPr>
              <a:t>‹#›</a:t>
            </a:fld>
            <a:endParaRPr lang="en-US" dirty="0"/>
          </a:p>
        </p:txBody>
      </p:sp>
    </p:spTree>
  </p:cSld>
  <p:clrMapOvr>
    <a:masterClrMapping/>
  </p:clrMapOvr>
  <p:transition>
    <p:fade thruBlk="1"/>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j0407515"/>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25634" name="Rectangle 2"/>
          <p:cNvSpPr>
            <a:spLocks noGrp="1" noChangeArrowheads="1"/>
          </p:cNvSpPr>
          <p:nvPr>
            <p:ph type="ctrTitle"/>
          </p:nvPr>
        </p:nvSpPr>
        <p:spPr>
          <a:xfrm>
            <a:off x="685800" y="381000"/>
            <a:ext cx="7772400" cy="1470025"/>
          </a:xfrm>
        </p:spPr>
        <p:txBody>
          <a:bodyPr/>
          <a:lstStyle>
            <a:lvl1pPr>
              <a:defRPr sz="4800">
                <a:solidFill>
                  <a:schemeClr val="bg1"/>
                </a:solidFill>
                <a:latin typeface="Comic Sans MS" pitchFamily="66" charset="0"/>
              </a:defRPr>
            </a:lvl1pPr>
          </a:lstStyle>
          <a:p>
            <a:r>
              <a:rPr lang="en-US" dirty="0"/>
              <a:t>Click to edit Master title style</a:t>
            </a:r>
          </a:p>
        </p:txBody>
      </p:sp>
      <p:sp>
        <p:nvSpPr>
          <p:cNvPr id="325635" name="Rectangle 3"/>
          <p:cNvSpPr>
            <a:spLocks noGrp="1" noChangeArrowheads="1"/>
          </p:cNvSpPr>
          <p:nvPr>
            <p:ph type="subTitle" idx="1"/>
          </p:nvPr>
        </p:nvSpPr>
        <p:spPr>
          <a:xfrm>
            <a:off x="1104900" y="4648200"/>
            <a:ext cx="6934200" cy="1371600"/>
          </a:xfrm>
        </p:spPr>
        <p:txBody>
          <a:bodyPr/>
          <a:lstStyle>
            <a:lvl1pPr marL="0" indent="0" algn="ctr">
              <a:buFontTx/>
              <a:buNone/>
              <a:defRPr>
                <a:solidFill>
                  <a:schemeClr val="bg1"/>
                </a:solidFill>
                <a:latin typeface="Comic Sans MS" pitchFamily="66" charset="0"/>
              </a:defRPr>
            </a:lvl1pPr>
          </a:lstStyle>
          <a:p>
            <a:r>
              <a:rPr lang="en-US" dirty="0"/>
              <a:t>Click to edit Master subtitle style</a:t>
            </a:r>
          </a:p>
        </p:txBody>
      </p:sp>
    </p:spTree>
  </p:cSld>
  <p:clrMapOvr>
    <a:masterClrMapping/>
  </p:clrMapOvr>
  <p:transition spd="med">
    <p:fade thruBlk="1"/>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Comic Sans MS" pitchFamily="66" charset="0"/>
              </a:defRPr>
            </a:lvl1pPr>
            <a:lvl2pPr>
              <a:defRPr>
                <a:latin typeface="Comic Sans MS" pitchFamily="66" charset="0"/>
              </a:defRPr>
            </a:lvl2pPr>
            <a:lvl3pPr>
              <a:defRPr>
                <a:latin typeface="Comic Sans MS" pitchFamily="66" charset="0"/>
              </a:defRPr>
            </a:lvl3pPr>
            <a:lvl4pPr>
              <a:defRPr>
                <a:latin typeface="Comic Sans MS" pitchFamily="66" charset="0"/>
              </a:defRPr>
            </a:lvl4pPr>
            <a:lvl5pPr>
              <a:defRPr>
                <a:latin typeface="Comic Sans MS" pitchFamily="66"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fade thruBlk="1"/>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5240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240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atin typeface="Comic Sans MS" pitchFamily="66"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atin typeface="Comic Sans MS" pitchFamily="66" charset="0"/>
              </a:defRPr>
            </a:lvl1pPr>
            <a:lvl2pPr>
              <a:defRPr sz="2000">
                <a:latin typeface="Comic Sans MS" pitchFamily="66" charset="0"/>
              </a:defRPr>
            </a:lvl2pPr>
            <a:lvl3pPr>
              <a:defRPr sz="1800">
                <a:latin typeface="Comic Sans MS" pitchFamily="66" charset="0"/>
              </a:defRPr>
            </a:lvl3pPr>
            <a:lvl4pPr>
              <a:defRPr sz="1600">
                <a:latin typeface="Comic Sans MS" pitchFamily="66" charset="0"/>
              </a:defRPr>
            </a:lvl4pPr>
            <a:lvl5pPr>
              <a:defRPr sz="1600">
                <a:latin typeface="Comic Sans MS" pitchFamily="66"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atin typeface="Comic Sans MS" pitchFamily="66"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atin typeface="Comic Sans MS" pitchFamily="66" charset="0"/>
              </a:defRPr>
            </a:lvl1pPr>
            <a:lvl2pPr>
              <a:defRPr sz="2000">
                <a:latin typeface="Comic Sans MS" pitchFamily="66" charset="0"/>
              </a:defRPr>
            </a:lvl2pPr>
            <a:lvl3pPr>
              <a:defRPr sz="1800">
                <a:latin typeface="Comic Sans MS" pitchFamily="66" charset="0"/>
              </a:defRPr>
            </a:lvl3pPr>
            <a:lvl4pPr>
              <a:defRPr sz="1600">
                <a:latin typeface="Comic Sans MS" pitchFamily="66" charset="0"/>
              </a:defRPr>
            </a:lvl4pPr>
            <a:lvl5pPr>
              <a:defRPr sz="1600">
                <a:latin typeface="Comic Sans MS" pitchFamily="66" charset="0"/>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spd="med">
    <p:fade thruBlk="1"/>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omic Sans MS" pitchFamily="66" charset="0"/>
              </a:defRPr>
            </a:lvl1pPr>
          </a:lstStyle>
          <a:p>
            <a:r>
              <a:rPr lang="en-US" dirty="0" smtClean="0"/>
              <a:t>Click to edit Master title style</a:t>
            </a:r>
            <a:endParaRPr lang="en-US" dirty="0"/>
          </a:p>
        </p:txBody>
      </p:sp>
    </p:spTree>
  </p:cSld>
  <p:clrMapOvr>
    <a:masterClrMapping/>
  </p:clrMapOvr>
  <p:transition spd="med">
    <p:fade thruBlk="1"/>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spd="med">
    <p:fade thruBlk="1"/>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atin typeface="Comic Sans MS" pitchFamily="66"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atin typeface="Comic Sans MS" pitchFamily="66" charset="0"/>
              </a:defRPr>
            </a:lvl1pPr>
            <a:lvl2pPr>
              <a:defRPr sz="2800">
                <a:latin typeface="Comic Sans MS" pitchFamily="66" charset="0"/>
              </a:defRPr>
            </a:lvl2pPr>
            <a:lvl3pPr>
              <a:defRPr sz="2400">
                <a:latin typeface="Comic Sans MS" pitchFamily="66" charset="0"/>
              </a:defRPr>
            </a:lvl3pPr>
            <a:lvl4pPr>
              <a:defRPr sz="2000">
                <a:latin typeface="Comic Sans MS" pitchFamily="66" charset="0"/>
              </a:defRPr>
            </a:lvl4pPr>
            <a:lvl5pPr>
              <a:defRPr sz="2000">
                <a:latin typeface="Comic Sans MS" pitchFamily="66" charset="0"/>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thruBlk="1"/>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thruBlk="1"/>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B70E3DE4-FBFE-4679-868F-6C3D31A5725F}"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FF871A12-A110-4476-8252-34598295C677}" type="slidenum">
              <a:rPr lang="en-US"/>
              <a:pPr>
                <a:defRPr/>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FD627D6E-499A-4A8A-B4C8-AFF5EBF0E176}" type="slidenum">
              <a:rPr lang="en-US"/>
              <a:pPr>
                <a:defRPr/>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096E93D6-3A9A-4826-B1B1-3E6515EB338C}" type="slidenum">
              <a:rPr lang="en-US"/>
              <a:pPr>
                <a:defRPr/>
              </a:pPr>
              <a:t>‹#›</a:t>
            </a:fld>
            <a:endParaRPr 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9" name="Rectangle 6"/>
          <p:cNvSpPr>
            <a:spLocks noGrp="1" noChangeArrowheads="1"/>
          </p:cNvSpPr>
          <p:nvPr>
            <p:ph type="sldNum" sz="quarter" idx="12"/>
          </p:nvPr>
        </p:nvSpPr>
        <p:spPr>
          <a:ln/>
        </p:spPr>
        <p:txBody>
          <a:bodyPr/>
          <a:lstStyle>
            <a:lvl1pPr>
              <a:defRPr/>
            </a:lvl1pPr>
          </a:lstStyle>
          <a:p>
            <a:pPr>
              <a:defRPr/>
            </a:pPr>
            <a:fld id="{ECD5606C-148D-485F-9ED8-2C7503B30892}" type="slidenum">
              <a:rPr lang="en-US"/>
              <a:pPr>
                <a:defRPr/>
              </a:pPr>
              <a:t>‹#›</a:t>
            </a:fld>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5" name="Rectangle 6"/>
          <p:cNvSpPr>
            <a:spLocks noGrp="1" noChangeArrowheads="1"/>
          </p:cNvSpPr>
          <p:nvPr>
            <p:ph type="sldNum" sz="quarter" idx="12"/>
          </p:nvPr>
        </p:nvSpPr>
        <p:spPr>
          <a:ln/>
        </p:spPr>
        <p:txBody>
          <a:bodyPr/>
          <a:lstStyle>
            <a:lvl1pPr>
              <a:defRPr/>
            </a:lvl1pPr>
          </a:lstStyle>
          <a:p>
            <a:pPr>
              <a:defRPr/>
            </a:pPr>
            <a:fld id="{BDA3A9A8-023F-40CB-9891-82A6FB7AD41E}" type="slidenum">
              <a:rPr lang="en-US"/>
              <a:pPr>
                <a:defRPr/>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4" name="Rectangle 6"/>
          <p:cNvSpPr>
            <a:spLocks noGrp="1" noChangeArrowheads="1"/>
          </p:cNvSpPr>
          <p:nvPr>
            <p:ph type="sldNum" sz="quarter" idx="12"/>
          </p:nvPr>
        </p:nvSpPr>
        <p:spPr>
          <a:ln/>
        </p:spPr>
        <p:txBody>
          <a:bodyPr/>
          <a:lstStyle>
            <a:lvl1pPr>
              <a:defRPr/>
            </a:lvl1pPr>
          </a:lstStyle>
          <a:p>
            <a:pPr>
              <a:defRPr/>
            </a:pPr>
            <a:fld id="{A485BA53-EDA7-4406-9947-279E27129265}" type="slidenum">
              <a:rPr lang="en-US"/>
              <a:pPr>
                <a:defRPr/>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F31D2B01-9B3C-4A60-89FB-FA6AAEFCFE0B}" type="slidenum">
              <a:rPr lang="en-US"/>
              <a:pPr>
                <a:defRPr/>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7" name="Rectangle 6"/>
          <p:cNvSpPr>
            <a:spLocks noGrp="1" noChangeArrowheads="1"/>
          </p:cNvSpPr>
          <p:nvPr>
            <p:ph type="sldNum" sz="quarter" idx="12"/>
          </p:nvPr>
        </p:nvSpPr>
        <p:spPr>
          <a:ln/>
        </p:spPr>
        <p:txBody>
          <a:bodyPr/>
          <a:lstStyle>
            <a:lvl1pPr>
              <a:defRPr/>
            </a:lvl1pPr>
          </a:lstStyle>
          <a:p>
            <a:pPr>
              <a:defRPr/>
            </a:pPr>
            <a:fld id="{FC11B816-3327-4A49-9518-71FF4A6B5994}" type="slidenum">
              <a:rPr lang="en-US"/>
              <a:pPr>
                <a:defRPr/>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F02EA6B9-7831-4CCD-A4D7-D6931D15A2F4}" type="slidenum">
              <a:rPr lang="en-US"/>
              <a:pPr>
                <a:defRPr/>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Copyright 2009, St. Cloud State University, Teacher Quality Enhancement Center</a:t>
            </a:r>
          </a:p>
        </p:txBody>
      </p:sp>
      <p:sp>
        <p:nvSpPr>
          <p:cNvPr id="6" name="Rectangle 6"/>
          <p:cNvSpPr>
            <a:spLocks noGrp="1" noChangeArrowheads="1"/>
          </p:cNvSpPr>
          <p:nvPr>
            <p:ph type="sldNum" sz="quarter" idx="12"/>
          </p:nvPr>
        </p:nvSpPr>
        <p:spPr>
          <a:ln/>
        </p:spPr>
        <p:txBody>
          <a:bodyPr/>
          <a:lstStyle>
            <a:lvl1pPr>
              <a:defRPr/>
            </a:lvl1pPr>
          </a:lstStyle>
          <a:p>
            <a:pPr>
              <a:defRPr/>
            </a:pPr>
            <a:fld id="{A5789F49-98CA-47E3-BBAC-02872D8AACFE}"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ObjAndObj">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half" idx="3"/>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thruBlk="1"/>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5" name="Rectangle 4"/>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Rectangle 9"/>
          <p:cNvSpPr>
            <a:spLocks noChangeArrowheads="1"/>
          </p:cNvSpPr>
          <p:nvPr/>
        </p:nvSpPr>
        <p:spPr bwMode="auto">
          <a:xfrm>
            <a:off x="152400" y="64008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2" name="Rectangle 11"/>
          <p:cNvSpPr>
            <a:spLocks noChangeArrowheads="1"/>
          </p:cNvSpPr>
          <p:nvPr/>
        </p:nvSpPr>
        <p:spPr bwMode="auto">
          <a:xfrm>
            <a:off x="-457200" y="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3962400" y="6400800"/>
            <a:ext cx="4873625" cy="369888"/>
          </a:xfrm>
        </p:spPr>
        <p:txBody>
          <a:bodyPr/>
          <a:lstStyle>
            <a:lvl1pPr>
              <a:defRPr sz="900"/>
            </a:lvl1pPr>
          </a:lstStyle>
          <a:p>
            <a:pPr>
              <a:defRPr/>
            </a:pPr>
            <a:endParaRPr lang="en-US" dirty="0"/>
          </a:p>
        </p:txBody>
      </p:sp>
      <p:sp>
        <p:nvSpPr>
          <p:cNvPr id="16" name="Slide Number Placeholder 28"/>
          <p:cNvSpPr>
            <a:spLocks noGrp="1"/>
          </p:cNvSpPr>
          <p:nvPr>
            <p:ph type="sldNum" sz="quarter" idx="11"/>
          </p:nvPr>
        </p:nvSpPr>
        <p:spPr>
          <a:xfrm>
            <a:off x="4343400" y="2198688"/>
            <a:ext cx="457200" cy="441325"/>
          </a:xfrm>
        </p:spPr>
        <p:txBody>
          <a:bodyPr/>
          <a:lstStyle>
            <a:lvl1pPr>
              <a:defRPr>
                <a:solidFill>
                  <a:schemeClr val="accent3">
                    <a:shade val="75000"/>
                  </a:schemeClr>
                </a:solidFill>
              </a:defRPr>
            </a:lvl1pPr>
          </a:lstStyle>
          <a:p>
            <a:pPr>
              <a:defRPr/>
            </a:pPr>
            <a:fld id="{DBB76E2D-8F43-4F34-B8C8-55DBAA479C95}" type="slidenum">
              <a:rPr lang="en-US"/>
              <a:pPr>
                <a:defRPr/>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dirty="0"/>
          </a:p>
        </p:txBody>
      </p:sp>
      <p:sp>
        <p:nvSpPr>
          <p:cNvPr id="4" name="Footer Placeholder 2"/>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5" name="Slide Number Placeholder 22"/>
          <p:cNvSpPr>
            <a:spLocks noGrp="1"/>
          </p:cNvSpPr>
          <p:nvPr>
            <p:ph type="sldNum" sz="quarter" idx="12"/>
          </p:nvPr>
        </p:nvSpPr>
        <p:spPr/>
        <p:txBody>
          <a:bodyPr/>
          <a:lstStyle>
            <a:lvl1pPr>
              <a:defRPr/>
            </a:lvl1pPr>
          </a:lstStyle>
          <a:p>
            <a:pPr>
              <a:defRPr/>
            </a:pPr>
            <a:fld id="{6ED30021-9EDD-4E1A-B2B2-F1C4F89025D1}" type="slidenum">
              <a:rPr lang="en-US"/>
              <a:pPr>
                <a:defRPr/>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smtClean="0"/>
              <a:t>Click to edit Master title style</a:t>
            </a:r>
            <a:endParaRPr lang="en-US"/>
          </a:p>
        </p:txBody>
      </p:sp>
      <p:sp>
        <p:nvSpPr>
          <p:cNvPr id="8" name="Content Placeholder 7"/>
          <p:cNvSpPr>
            <a:spLocks noGrp="1"/>
          </p:cNvSpPr>
          <p:nvPr>
            <p:ph sz="quarter" idx="1"/>
          </p:nvPr>
        </p:nvSpPr>
        <p:spPr>
          <a:xfrm>
            <a:off x="301752" y="1527048"/>
            <a:ext cx="8503920" cy="4572000"/>
          </a:xfrm>
        </p:spPr>
        <p:txBody>
          <a:bodyPr/>
          <a:lstStyle>
            <a:lvl4pPr>
              <a:defRPr>
                <a:solidFill>
                  <a:schemeClr val="tx1"/>
                </a:solidFill>
              </a:defRPr>
            </a:lvl4pPr>
            <a:lvl5pP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6" name="Slide Number Placeholder 5"/>
          <p:cNvSpPr>
            <a:spLocks noGrp="1"/>
          </p:cNvSpPr>
          <p:nvPr>
            <p:ph type="sldNum" sz="quarter" idx="12"/>
          </p:nvPr>
        </p:nvSpPr>
        <p:spPr>
          <a:xfrm>
            <a:off x="4362450" y="1027113"/>
            <a:ext cx="457200" cy="441325"/>
          </a:xfrm>
        </p:spPr>
        <p:txBody>
          <a:bodyPr/>
          <a:lstStyle>
            <a:lvl1pPr>
              <a:defRPr/>
            </a:lvl1pPr>
          </a:lstStyle>
          <a:p>
            <a:pPr>
              <a:defRPr/>
            </a:pPr>
            <a:fld id="{99BB02BD-96AE-4C7E-A48A-8A46FFC813EC}" type="slidenum">
              <a:rPr lang="en-US"/>
              <a:pPr>
                <a:defRPr/>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endParaRPr lang="en-US" dirty="0"/>
          </a:p>
        </p:txBody>
      </p:sp>
      <p:sp>
        <p:nvSpPr>
          <p:cNvPr id="4" name="Footer Placeholder 2"/>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5" name="Slide Number Placeholder 22"/>
          <p:cNvSpPr>
            <a:spLocks noGrp="1"/>
          </p:cNvSpPr>
          <p:nvPr>
            <p:ph type="sldNum" sz="quarter" idx="12"/>
          </p:nvPr>
        </p:nvSpPr>
        <p:spPr/>
        <p:txBody>
          <a:bodyPr/>
          <a:lstStyle>
            <a:lvl1pPr>
              <a:defRPr/>
            </a:lvl1pPr>
          </a:lstStyle>
          <a:p>
            <a:pPr>
              <a:defRPr/>
            </a:pPr>
            <a:fld id="{16620298-5F9D-4AAD-9EFF-21A786D25D1B}" type="slidenum">
              <a:rPr lang="en-US"/>
              <a:pPr>
                <a:defRPr/>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5" name="Rectangle 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8" name="Rectangle 7"/>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smtClean="0"/>
              <a:t>Click to edit Master title style</a:t>
            </a:r>
            <a:endParaRPr lang="en-US"/>
          </a:p>
        </p:txBody>
      </p:sp>
      <p:sp>
        <p:nvSpPr>
          <p:cNvPr id="15" name="Footer Placeholder 4"/>
          <p:cNvSpPr>
            <a:spLocks noGrp="1"/>
          </p:cNvSpPr>
          <p:nvPr>
            <p:ph type="ftr" sz="quarter" idx="10"/>
          </p:nvPr>
        </p:nvSpPr>
        <p:spPr/>
        <p:txBody>
          <a:bodyPr/>
          <a:lstStyle>
            <a:lvl1pPr>
              <a:defRPr/>
            </a:lvl1pPr>
          </a:lstStyle>
          <a:p>
            <a:pPr>
              <a:defRPr/>
            </a:pPr>
            <a:r>
              <a:rPr lang="en-US" dirty="0"/>
              <a:t>Copyright 2009, St. Cloud State University, Teacher Quality Enhancement Center</a:t>
            </a:r>
          </a:p>
        </p:txBody>
      </p:sp>
      <p:sp>
        <p:nvSpPr>
          <p:cNvPr id="16" name="Date Placeholder 3"/>
          <p:cNvSpPr>
            <a:spLocks noGrp="1"/>
          </p:cNvSpPr>
          <p:nvPr>
            <p:ph type="dt" sz="half" idx="11"/>
          </p:nvPr>
        </p:nvSpPr>
        <p:spPr/>
        <p:txBody>
          <a:bodyPr/>
          <a:lstStyle>
            <a:lvl1pPr>
              <a:defRPr/>
            </a:lvl1pPr>
          </a:lstStyle>
          <a:p>
            <a:pPr>
              <a:defRPr/>
            </a:pPr>
            <a:endParaRPr lang="en-US" dirty="0"/>
          </a:p>
        </p:txBody>
      </p:sp>
      <p:sp>
        <p:nvSpPr>
          <p:cNvPr id="17" name="Slide Number Placeholder 5"/>
          <p:cNvSpPr>
            <a:spLocks noGrp="1"/>
          </p:cNvSpPr>
          <p:nvPr>
            <p:ph type="sldNum" sz="quarter" idx="12"/>
          </p:nvPr>
        </p:nvSpPr>
        <p:spPr>
          <a:xfrm>
            <a:off x="4343400" y="2198688"/>
            <a:ext cx="457200" cy="441325"/>
          </a:xfrm>
        </p:spPr>
        <p:txBody>
          <a:bodyPr/>
          <a:lstStyle>
            <a:lvl1pPr>
              <a:defRPr>
                <a:solidFill>
                  <a:schemeClr val="accent3">
                    <a:shade val="75000"/>
                  </a:schemeClr>
                </a:solidFill>
              </a:defRPr>
            </a:lvl1pPr>
          </a:lstStyle>
          <a:p>
            <a:pPr>
              <a:defRPr/>
            </a:pPr>
            <a:fld id="{042E4F8F-2089-477E-BF9B-DDB281D7D93A}" type="slidenum">
              <a:rPr lang="en-US"/>
              <a:pPr>
                <a:defRPr/>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5" name="Straight Connector 4"/>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dirty="0"/>
          </a:p>
        </p:txBody>
      </p:sp>
      <p:sp>
        <p:nvSpPr>
          <p:cNvPr id="2" name="Title 1"/>
          <p:cNvSpPr>
            <a:spLocks noGrp="1"/>
          </p:cNvSpPr>
          <p:nvPr>
            <p:ph type="title"/>
          </p:nvPr>
        </p:nvSpPr>
        <p:spPr>
          <a:xfrm>
            <a:off x="301752" y="228600"/>
            <a:ext cx="8534400" cy="758952"/>
          </a:xfrm>
        </p:spPr>
        <p:txBody>
          <a:bodyPr/>
          <a:lstStyle/>
          <a:p>
            <a:r>
              <a:rPr lang="en-US" smtClean="0"/>
              <a:t>Click to edit Master title style</a:t>
            </a:r>
            <a:endParaRPr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4"/>
          <p:cNvSpPr>
            <a:spLocks noGrp="1"/>
          </p:cNvSpPr>
          <p:nvPr>
            <p:ph type="dt" sz="half" idx="10"/>
          </p:nvPr>
        </p:nvSpPr>
        <p:spPr>
          <a:xfrm>
            <a:off x="5791200" y="6410325"/>
            <a:ext cx="3044825" cy="365125"/>
          </a:xfrm>
        </p:spPr>
        <p:txBody>
          <a:bodyPr/>
          <a:lstStyle>
            <a:lvl1pPr>
              <a:defRPr/>
            </a:lvl1pPr>
          </a:lstStyle>
          <a:p>
            <a:pPr>
              <a:defRPr/>
            </a:pPr>
            <a:endParaRPr lang="en-US" dirty="0"/>
          </a:p>
        </p:txBody>
      </p:sp>
      <p:sp>
        <p:nvSpPr>
          <p:cNvPr id="7" name="Footer Placeholder 5"/>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8" name="Slide Number Placeholder 6"/>
          <p:cNvSpPr>
            <a:spLocks noGrp="1"/>
          </p:cNvSpPr>
          <p:nvPr>
            <p:ph type="sldNum" sz="quarter" idx="12"/>
          </p:nvPr>
        </p:nvSpPr>
        <p:spPr/>
        <p:txBody>
          <a:bodyPr/>
          <a:lstStyle>
            <a:lvl1pPr>
              <a:defRPr/>
            </a:lvl1pPr>
          </a:lstStyle>
          <a:p>
            <a:pPr>
              <a:defRPr/>
            </a:pPr>
            <a:fld id="{B57A844D-7524-46EB-8F81-90F9EC764E80}" type="slidenum">
              <a:rPr lang="en-US"/>
              <a:pPr>
                <a:defRPr/>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6"/>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a:defRPr/>
            </a:pPr>
            <a:endParaRPr lang="en-US" dirty="0"/>
          </a:p>
        </p:txBody>
      </p:sp>
      <p:sp>
        <p:nvSpPr>
          <p:cNvPr id="8" name="Rectangle 7"/>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Rectangle 10"/>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6" name="Content Placeholder 25"/>
          <p:cNvSpPr>
            <a:spLocks noGrp="1"/>
          </p:cNvSpPr>
          <p:nvPr>
            <p:ph sz="quarter" idx="4"/>
          </p:nvPr>
        </p:nvSpPr>
        <p:spPr>
          <a:xfrm>
            <a:off x="4800600" y="2471383"/>
            <a:ext cx="4038600" cy="38221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3" name="Title 22"/>
          <p:cNvSpPr>
            <a:spLocks noGrp="1"/>
          </p:cNvSpPr>
          <p:nvPr>
            <p:ph type="title"/>
          </p:nvPr>
        </p:nvSpPr>
        <p:spPr/>
        <p:txBody>
          <a:bodyPr rtlCol="0"/>
          <a:lstStyle/>
          <a:p>
            <a:r>
              <a:rPr lang="en-US" smtClean="0"/>
              <a:t>Click to edit Master title style</a:t>
            </a:r>
            <a:endParaRPr lang="en-US"/>
          </a:p>
        </p:txBody>
      </p:sp>
      <p:sp>
        <p:nvSpPr>
          <p:cNvPr id="18" name="Date Placeholder 6"/>
          <p:cNvSpPr>
            <a:spLocks noGrp="1"/>
          </p:cNvSpPr>
          <p:nvPr>
            <p:ph type="dt" sz="half" idx="10"/>
          </p:nvPr>
        </p:nvSpPr>
        <p:spPr/>
        <p:txBody>
          <a:bodyPr/>
          <a:lstStyle>
            <a:lvl1pPr>
              <a:defRPr/>
            </a:lvl1pPr>
          </a:lstStyle>
          <a:p>
            <a:pPr>
              <a:defRPr/>
            </a:pPr>
            <a:endParaRPr lang="en-US" dirty="0"/>
          </a:p>
        </p:txBody>
      </p:sp>
      <p:sp>
        <p:nvSpPr>
          <p:cNvPr id="19" name="Footer Placeholder 7"/>
          <p:cNvSpPr>
            <a:spLocks noGrp="1"/>
          </p:cNvSpPr>
          <p:nvPr>
            <p:ph type="ftr" sz="quarter" idx="11"/>
          </p:nvPr>
        </p:nvSpPr>
        <p:spPr>
          <a:xfrm>
            <a:off x="304800" y="6410325"/>
            <a:ext cx="3581400" cy="365125"/>
          </a:xfrm>
        </p:spPr>
        <p:txBody>
          <a:bodyPr/>
          <a:lstStyle>
            <a:lvl1pPr>
              <a:defRPr/>
            </a:lvl1pPr>
          </a:lstStyle>
          <a:p>
            <a:pPr>
              <a:defRPr/>
            </a:pPr>
            <a:r>
              <a:rPr lang="en-US" dirty="0"/>
              <a:t>Copyright 2009, St. Cloud State University, Teacher Quality Enhancement Center</a:t>
            </a:r>
          </a:p>
        </p:txBody>
      </p:sp>
      <p:sp>
        <p:nvSpPr>
          <p:cNvPr id="20" name="Slide Number Placeholder 8"/>
          <p:cNvSpPr>
            <a:spLocks noGrp="1"/>
          </p:cNvSpPr>
          <p:nvPr>
            <p:ph type="sldNum" sz="quarter" idx="12"/>
          </p:nvPr>
        </p:nvSpPr>
        <p:spPr>
          <a:xfrm>
            <a:off x="4343400" y="1042988"/>
            <a:ext cx="457200" cy="441325"/>
          </a:xfrm>
        </p:spPr>
        <p:txBody>
          <a:bodyPr/>
          <a:lstStyle>
            <a:lvl1pPr algn="ctr">
              <a:defRPr/>
            </a:lvl1pPr>
          </a:lstStyle>
          <a:p>
            <a:pPr>
              <a:defRPr/>
            </a:pPr>
            <a:fld id="{0DBBD4AD-D60B-47D3-9527-0CE2AEA9B925}" type="slidenum">
              <a:rPr lang="en-US"/>
              <a:pPr>
                <a:defRPr/>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114800" y="6477000"/>
            <a:ext cx="4721225" cy="223838"/>
          </a:xfrm>
        </p:spPr>
        <p:txBody>
          <a:bodyPr/>
          <a:lstStyle>
            <a:lvl1pPr>
              <a:defRPr sz="900"/>
            </a:lvl1pPr>
          </a:lstStyle>
          <a:p>
            <a:pPr>
              <a:defRPr/>
            </a:pPr>
            <a:endParaRPr lang="en-US" dirty="0"/>
          </a:p>
        </p:txBody>
      </p:sp>
      <p:sp>
        <p:nvSpPr>
          <p:cNvPr id="4" name="Footer Placeholder 3"/>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5" name="Slide Number Placeholder 4"/>
          <p:cNvSpPr>
            <a:spLocks noGrp="1"/>
          </p:cNvSpPr>
          <p:nvPr>
            <p:ph type="sldNum" sz="quarter" idx="12"/>
          </p:nvPr>
        </p:nvSpPr>
        <p:spPr>
          <a:xfrm>
            <a:off x="4343400" y="1036638"/>
            <a:ext cx="457200" cy="441325"/>
          </a:xfrm>
        </p:spPr>
        <p:txBody>
          <a:bodyPr/>
          <a:lstStyle>
            <a:lvl1pPr>
              <a:defRPr/>
            </a:lvl1pPr>
          </a:lstStyle>
          <a:p>
            <a:pPr>
              <a:defRPr/>
            </a:pPr>
            <a:fld id="{1190A160-D0D6-46BF-8AFB-74DC06B4E7C6}" type="slidenum">
              <a:rPr lang="en-US"/>
              <a:pPr>
                <a:defRPr/>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3" name="Rectangle 2"/>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4" name="Rectangle 3"/>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5" name="Rectangle 4"/>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userDrawn="1"/>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8" name="Date Placeholder 1"/>
          <p:cNvSpPr>
            <a:spLocks noGrp="1"/>
          </p:cNvSpPr>
          <p:nvPr>
            <p:ph type="dt" sz="half" idx="10"/>
          </p:nvPr>
        </p:nvSpPr>
        <p:spPr>
          <a:xfrm>
            <a:off x="5181600" y="6477000"/>
            <a:ext cx="3806825" cy="223838"/>
          </a:xfrm>
        </p:spPr>
        <p:txBody>
          <a:bodyPr/>
          <a:lstStyle>
            <a:lvl1pPr>
              <a:defRPr sz="900"/>
            </a:lvl1pPr>
          </a:lstStyle>
          <a:p>
            <a:pPr>
              <a:defRPr/>
            </a:pPr>
            <a:endParaRPr lang="en-US" dirty="0"/>
          </a:p>
        </p:txBody>
      </p:sp>
      <p:sp>
        <p:nvSpPr>
          <p:cNvPr id="9" name="Footer Placeholder 2"/>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8" name="Rectangle 7"/>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Slide Number Placeholder 6"/>
          <p:cNvSpPr>
            <a:spLocks noGrp="1"/>
          </p:cNvSpPr>
          <p:nvPr>
            <p:ph type="sldNum" sz="quarter" idx="10"/>
          </p:nvPr>
        </p:nvSpPr>
        <p:spPr>
          <a:xfrm>
            <a:off x="1371600" y="312738"/>
            <a:ext cx="457200" cy="441325"/>
          </a:xfrm>
        </p:spPr>
        <p:txBody>
          <a:bodyPr/>
          <a:lstStyle>
            <a:lvl1pPr>
              <a:defRPr>
                <a:solidFill>
                  <a:schemeClr val="accent3">
                    <a:shade val="75000"/>
                  </a:schemeClr>
                </a:solidFill>
              </a:defRPr>
            </a:lvl1pPr>
          </a:lstStyle>
          <a:p>
            <a:pPr>
              <a:defRPr/>
            </a:pPr>
            <a:fld id="{D9D2BD73-D7E2-40FA-AAFC-80D1DC115CF3}" type="slidenum">
              <a:rPr lang="en-US"/>
              <a:pPr>
                <a:defRPr/>
              </a:pPr>
              <a:t>‹#›</a:t>
            </a:fld>
            <a:endParaRPr lang="en-US" dirty="0"/>
          </a:p>
        </p:txBody>
      </p:sp>
      <p:sp>
        <p:nvSpPr>
          <p:cNvPr id="17" name="Date Placeholder 4"/>
          <p:cNvSpPr>
            <a:spLocks noGrp="1"/>
          </p:cNvSpPr>
          <p:nvPr>
            <p:ph type="dt" sz="half" idx="11"/>
          </p:nvPr>
        </p:nvSpPr>
        <p:spPr>
          <a:xfrm>
            <a:off x="4648200" y="6477000"/>
            <a:ext cx="4340225" cy="223838"/>
          </a:xfrm>
        </p:spPr>
        <p:txBody>
          <a:bodyPr/>
          <a:lstStyle>
            <a:lvl1pPr>
              <a:defRPr sz="900"/>
            </a:lvl1pPr>
          </a:lstStyle>
          <a:p>
            <a:pPr>
              <a:defRPr/>
            </a:pPr>
            <a:endParaRPr lang="en-US" dirty="0"/>
          </a:p>
        </p:txBody>
      </p:sp>
      <p:sp>
        <p:nvSpPr>
          <p:cNvPr id="18" name="Footer Placeholder 5"/>
          <p:cNvSpPr>
            <a:spLocks noGrp="1"/>
          </p:cNvSpPr>
          <p:nvPr>
            <p:ph type="ftr" sz="quarter" idx="12"/>
          </p:nvPr>
        </p:nvSpPr>
        <p:spPr>
          <a:xfrm>
            <a:off x="301625" y="6410325"/>
            <a:ext cx="3382963" cy="366713"/>
          </a:xfrm>
        </p:spPr>
        <p:txBody>
          <a:bodyPr/>
          <a:lstStyle>
            <a:lvl1pPr>
              <a:defRPr/>
            </a:lvl1pPr>
          </a:lstStyle>
          <a:p>
            <a:pPr>
              <a:defRPr/>
            </a:pPr>
            <a:r>
              <a:rPr lang="en-US" dirty="0"/>
              <a:t>Copyright 2009, St. Cloud State University, Teacher Quality Enhancement Center</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8" name="Rectangle 7"/>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a:lvl1pPr>
          </a:lstStyle>
          <a:p>
            <a:pPr>
              <a:defRPr/>
            </a:pPr>
            <a:fld id="{FDB83248-A748-4456-AE0E-31E30859112B}" type="slidenum">
              <a:rPr lang="en-US"/>
              <a:pPr>
                <a:defRPr/>
              </a:pPr>
              <a:t>‹#›</a:t>
            </a:fld>
            <a:endParaRPr lang="en-US" dirty="0"/>
          </a:p>
        </p:txBody>
      </p:sp>
      <p:sp>
        <p:nvSpPr>
          <p:cNvPr id="17" name="Date Placeholder 4"/>
          <p:cNvSpPr>
            <a:spLocks noGrp="1"/>
          </p:cNvSpPr>
          <p:nvPr>
            <p:ph type="dt" sz="half" idx="11"/>
          </p:nvPr>
        </p:nvSpPr>
        <p:spPr>
          <a:xfrm>
            <a:off x="4800600" y="6477000"/>
            <a:ext cx="4184650" cy="223838"/>
          </a:xfrm>
        </p:spPr>
        <p:txBody>
          <a:bodyPr/>
          <a:lstStyle>
            <a:lvl1pPr>
              <a:defRPr sz="900"/>
            </a:lvl1pPr>
          </a:lstStyle>
          <a:p>
            <a:pPr>
              <a:defRPr/>
            </a:pPr>
            <a:endParaRPr lang="en-US" dirty="0"/>
          </a:p>
        </p:txBody>
      </p:sp>
      <p:sp>
        <p:nvSpPr>
          <p:cNvPr id="18" name="Footer Placeholder 5"/>
          <p:cNvSpPr>
            <a:spLocks noGrp="1"/>
          </p:cNvSpPr>
          <p:nvPr>
            <p:ph type="ftr" sz="quarter" idx="12"/>
          </p:nvPr>
        </p:nvSpPr>
        <p:spPr>
          <a:xfrm>
            <a:off x="301625" y="6410325"/>
            <a:ext cx="3584575" cy="366713"/>
          </a:xfrm>
        </p:spPr>
        <p:txBody>
          <a:bodyPr/>
          <a:lstStyle>
            <a:lvl1pPr>
              <a:defRPr/>
            </a:lvl1pPr>
          </a:lstStyle>
          <a:p>
            <a:pPr>
              <a:defRPr/>
            </a:pPr>
            <a:r>
              <a:rPr lang="en-US" dirty="0"/>
              <a:t>Copyright 2009, St. Cloud State University, Teacher Quality Enhancement Center</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114800" y="6477000"/>
            <a:ext cx="4873625" cy="223838"/>
          </a:xfrm>
        </p:spPr>
        <p:txBody>
          <a:bodyPr/>
          <a:lstStyle>
            <a:lvl1pPr>
              <a:defRPr sz="900"/>
            </a:lvl1pPr>
          </a:lstStyle>
          <a:p>
            <a:pPr>
              <a:defRPr/>
            </a:pPr>
            <a:endParaRPr lang="en-US" dirty="0"/>
          </a:p>
        </p:txBody>
      </p:sp>
      <p:sp>
        <p:nvSpPr>
          <p:cNvPr id="5" name="Footer Placeholder 4"/>
          <p:cNvSpPr>
            <a:spLocks noGrp="1"/>
          </p:cNvSpPr>
          <p:nvPr>
            <p:ph type="ftr" sz="quarter" idx="11"/>
          </p:nvPr>
        </p:nvSpPr>
        <p:spPr/>
        <p:txBody>
          <a:bodyPr/>
          <a:lstStyle>
            <a:lvl1pPr>
              <a:defRPr/>
            </a:lvl1pPr>
          </a:lstStyle>
          <a:p>
            <a:pPr>
              <a:defRPr/>
            </a:pPr>
            <a:r>
              <a:rPr lang="en-US" dirty="0"/>
              <a:t>Copyright 2009, St. Cloud State University, Teacher Quality Enhancement Center</a:t>
            </a:r>
          </a:p>
        </p:txBody>
      </p:sp>
      <p:sp>
        <p:nvSpPr>
          <p:cNvPr id="6" name="Slide Number Placeholder 5"/>
          <p:cNvSpPr>
            <a:spLocks noGrp="1"/>
          </p:cNvSpPr>
          <p:nvPr>
            <p:ph type="sldNum" sz="quarter" idx="12"/>
          </p:nvPr>
        </p:nvSpPr>
        <p:spPr/>
        <p:txBody>
          <a:bodyPr/>
          <a:lstStyle>
            <a:lvl1pPr>
              <a:defRPr/>
            </a:lvl1pPr>
          </a:lstStyle>
          <a:p>
            <a:pPr>
              <a:defRPr/>
            </a:pPr>
            <a:fld id="{E7BA7F4E-6405-4CDA-89A3-A84DDE05365A}" type="slidenum">
              <a:rPr lang="en-US"/>
              <a:pPr>
                <a:defRPr/>
              </a:pPr>
              <a:t>‹#›</a:t>
            </a:fld>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5" name="Rectangle 4"/>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6" name="Rectangle 5"/>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7" name="Rectangle 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Vertical Title 1"/>
          <p:cNvSpPr>
            <a:spLocks noGrp="1"/>
          </p:cNvSpPr>
          <p:nvPr>
            <p:ph type="title" orient="vert"/>
          </p:nvPr>
        </p:nvSpPr>
        <p:spPr>
          <a:xfrm>
            <a:off x="7391400" y="304801"/>
            <a:ext cx="1447800" cy="5851525"/>
          </a:xfrm>
        </p:spPr>
        <p:txBody>
          <a:bodyPr vert="eaVert"/>
          <a:lstStyle/>
          <a:p>
            <a:r>
              <a:rPr lang="en-US" smtClean="0"/>
              <a:t>Click to edit Master title style</a:t>
            </a:r>
            <a:endParaRPr lang="en-US"/>
          </a:p>
        </p:txBody>
      </p:sp>
      <p:sp>
        <p:nvSpPr>
          <p:cNvPr id="13" name="Slide Number Placeholder 5"/>
          <p:cNvSpPr>
            <a:spLocks noGrp="1"/>
          </p:cNvSpPr>
          <p:nvPr>
            <p:ph type="sldNum" sz="quarter" idx="10"/>
          </p:nvPr>
        </p:nvSpPr>
        <p:spPr>
          <a:xfrm>
            <a:off x="6915150" y="3009900"/>
            <a:ext cx="457200" cy="441325"/>
          </a:xfrm>
        </p:spPr>
        <p:txBody>
          <a:bodyPr/>
          <a:lstStyle>
            <a:lvl1pPr>
              <a:defRPr/>
            </a:lvl1pPr>
          </a:lstStyle>
          <a:p>
            <a:pPr>
              <a:defRPr/>
            </a:pPr>
            <a:fld id="{1EB9B5AC-D65F-48D9-AA7F-8FCA8AC58B87}" type="slidenum">
              <a:rPr lang="en-US"/>
              <a:pPr>
                <a:defRPr/>
              </a:pPr>
              <a:t>‹#›</a:t>
            </a:fld>
            <a:endParaRPr lang="en-US" dirty="0"/>
          </a:p>
        </p:txBody>
      </p:sp>
      <p:sp>
        <p:nvSpPr>
          <p:cNvPr id="14" name="Date Placeholder 3"/>
          <p:cNvSpPr>
            <a:spLocks noGrp="1"/>
          </p:cNvSpPr>
          <p:nvPr>
            <p:ph type="dt" sz="half" idx="11"/>
          </p:nvPr>
        </p:nvSpPr>
        <p:spPr>
          <a:xfrm>
            <a:off x="4114800" y="6477000"/>
            <a:ext cx="4873625" cy="223838"/>
          </a:xfrm>
        </p:spPr>
        <p:txBody>
          <a:bodyPr/>
          <a:lstStyle>
            <a:lvl1pPr>
              <a:defRPr sz="900"/>
            </a:lvl1pPr>
          </a:lstStyle>
          <a:p>
            <a:pPr>
              <a:defRPr/>
            </a:pPr>
            <a:endParaRPr lang="en-US" dirty="0"/>
          </a:p>
        </p:txBody>
      </p:sp>
      <p:sp>
        <p:nvSpPr>
          <p:cNvPr id="15" name="Footer Placeholder 4"/>
          <p:cNvSpPr>
            <a:spLocks noGrp="1"/>
          </p:cNvSpPr>
          <p:nvPr>
            <p:ph type="ftr" sz="quarter" idx="12"/>
          </p:nvPr>
        </p:nvSpPr>
        <p:spPr/>
        <p:txBody>
          <a:bodyPr/>
          <a:lstStyle>
            <a:lvl1pPr>
              <a:defRPr/>
            </a:lvl1pPr>
          </a:lstStyle>
          <a:p>
            <a:pPr>
              <a:defRPr/>
            </a:pPr>
            <a:r>
              <a:rPr lang="en-US" dirty="0"/>
              <a:t>Copyright 2009, St. Cloud State University, Teacher Quality Enhancement Center</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2"/>
            <a:ext cx="9144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866217" y="2099733"/>
            <a:ext cx="6619244" cy="2677648"/>
          </a:xfrm>
        </p:spPr>
        <p:txBody>
          <a:bodyPr anchor="b"/>
          <a:lstStyle>
            <a:lvl1pPr>
              <a:defRPr sz="3038"/>
            </a:lvl1pPr>
          </a:lstStyle>
          <a:p>
            <a:r>
              <a:rPr lang="en-US" dirty="0" smtClean="0"/>
              <a:t>Click to edit Master title style</a:t>
            </a:r>
            <a:endParaRPr lang="en-US" dirty="0"/>
          </a:p>
        </p:txBody>
      </p:sp>
      <p:sp>
        <p:nvSpPr>
          <p:cNvPr id="3" name="Subtitle 2"/>
          <p:cNvSpPr>
            <a:spLocks noGrp="1"/>
          </p:cNvSpPr>
          <p:nvPr>
            <p:ph type="subTitle" idx="1"/>
          </p:nvPr>
        </p:nvSpPr>
        <p:spPr>
          <a:xfrm>
            <a:off x="866217" y="4777380"/>
            <a:ext cx="6619244" cy="861420"/>
          </a:xfrm>
        </p:spPr>
        <p:txBody>
          <a:bodyPr anchor="t"/>
          <a:lstStyle>
            <a:lvl1pPr marL="0" indent="0" algn="l">
              <a:buNone/>
              <a:defRPr cap="all">
                <a:solidFill>
                  <a:schemeClr val="accent1"/>
                </a:solidFill>
              </a:defRPr>
            </a:lvl1pPr>
            <a:lvl2pPr marL="257175" indent="0" algn="ctr">
              <a:buNone/>
              <a:defRPr>
                <a:solidFill>
                  <a:schemeClr val="tx1">
                    <a:tint val="75000"/>
                  </a:schemeClr>
                </a:solidFill>
              </a:defRPr>
            </a:lvl2pPr>
            <a:lvl3pPr marL="514350" indent="0" algn="ctr">
              <a:buNone/>
              <a:defRPr>
                <a:solidFill>
                  <a:schemeClr val="tx1">
                    <a:tint val="75000"/>
                  </a:schemeClr>
                </a:solidFill>
              </a:defRPr>
            </a:lvl3pPr>
            <a:lvl4pPr marL="771525" indent="0" algn="ctr">
              <a:buNone/>
              <a:defRPr>
                <a:solidFill>
                  <a:schemeClr val="tx1">
                    <a:tint val="75000"/>
                  </a:schemeClr>
                </a:solidFill>
              </a:defRPr>
            </a:lvl4pPr>
            <a:lvl5pPr marL="1028700" indent="0" algn="ctr">
              <a:buNone/>
              <a:defRPr>
                <a:solidFill>
                  <a:schemeClr val="tx1">
                    <a:tint val="75000"/>
                  </a:schemeClr>
                </a:solidFill>
              </a:defRPr>
            </a:lvl5pPr>
            <a:lvl6pPr marL="1285875" indent="0" algn="ctr">
              <a:buNone/>
              <a:defRPr>
                <a:solidFill>
                  <a:schemeClr val="tx1">
                    <a:tint val="75000"/>
                  </a:schemeClr>
                </a:solidFill>
              </a:defRPr>
            </a:lvl6pPr>
            <a:lvl7pPr marL="1543050" indent="0" algn="ctr">
              <a:buNone/>
              <a:defRPr>
                <a:solidFill>
                  <a:schemeClr val="tx1">
                    <a:tint val="75000"/>
                  </a:schemeClr>
                </a:solidFill>
              </a:defRPr>
            </a:lvl7pPr>
            <a:lvl8pPr marL="1800225" indent="0" algn="ctr">
              <a:buNone/>
              <a:defRPr>
                <a:solidFill>
                  <a:schemeClr val="tx1">
                    <a:tint val="75000"/>
                  </a:schemeClr>
                </a:solidFill>
              </a:defRPr>
            </a:lvl8pPr>
            <a:lvl9pPr marL="20574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rot="5400000">
            <a:off x="7443219" y="1830326"/>
            <a:ext cx="990599" cy="228599"/>
          </a:xfrm>
        </p:spPr>
        <p:txBody>
          <a:bodyPr anchor="t"/>
          <a:lstStyle>
            <a:lvl1pPr algn="l">
              <a:defRPr b="0" i="0">
                <a:solidFill>
                  <a:schemeClr val="bg1"/>
                </a:solidFill>
              </a:defRPr>
            </a:lvl1pPr>
          </a:lstStyle>
          <a:p>
            <a:fld id="{1E700B27-DE4C-4B9E-BB11-B9027034A00F}" type="datetimeFigureOut">
              <a:rPr lang="en-US" dirty="0">
                <a:solidFill>
                  <a:prstClr val="white"/>
                </a:solidFill>
              </a:rPr>
              <a:pPr/>
              <a:t>5/23/2018</a:t>
            </a:fld>
            <a:endParaRPr lang="en-US" dirty="0">
              <a:solidFill>
                <a:prstClr val="white"/>
              </a:solidFill>
            </a:endParaRPr>
          </a:p>
        </p:txBody>
      </p:sp>
      <p:sp>
        <p:nvSpPr>
          <p:cNvPr id="5" name="Footer Placeholder 4"/>
          <p:cNvSpPr>
            <a:spLocks noGrp="1"/>
          </p:cNvSpPr>
          <p:nvPr>
            <p:ph type="ftr" sz="quarter" idx="11"/>
          </p:nvPr>
        </p:nvSpPr>
        <p:spPr>
          <a:xfrm rot="5400000">
            <a:off x="6237221" y="3264923"/>
            <a:ext cx="3859795" cy="228601"/>
          </a:xfrm>
        </p:spPr>
        <p:txBody>
          <a:bodyPr/>
          <a:lstStyle>
            <a:lvl1pPr>
              <a:defRPr b="0" i="0">
                <a:solidFill>
                  <a:schemeClr val="bg1"/>
                </a:solidFill>
              </a:defRPr>
            </a:lvl1pPr>
          </a:lstStyle>
          <a:p>
            <a:r>
              <a:rPr lang="en-US" dirty="0">
                <a:solidFill>
                  <a:prstClr val="white"/>
                </a:solidFill>
              </a:rPr>
              <a:t>
              </a:t>
            </a:r>
          </a:p>
        </p:txBody>
      </p:sp>
      <p:sp>
        <p:nvSpPr>
          <p:cNvPr id="10" name="Rectangle 9"/>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7763258" y="292611"/>
            <a:ext cx="628649" cy="767687"/>
          </a:xfrm>
        </p:spPr>
        <p:txBody>
          <a:bodyPr/>
          <a:lstStyle>
            <a:lvl1pPr>
              <a:defRPr sz="1575" b="0" i="0">
                <a:latin typeface="+mj-lt"/>
              </a:defRPr>
            </a:lvl1p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662985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5C51FCE-E4BB-4680-8E50-3C0E348D2609}"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4952013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2"/>
            <a:ext cx="9144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6219" y="2677645"/>
            <a:ext cx="3263267" cy="2283824"/>
          </a:xfrm>
        </p:spPr>
        <p:txBody>
          <a:bodyPr anchor="ctr"/>
          <a:lstStyle>
            <a:lvl1pPr algn="l">
              <a:defRPr sz="225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171670" y="2677647"/>
            <a:ext cx="2816534" cy="2283823"/>
          </a:xfrm>
        </p:spPr>
        <p:txBody>
          <a:bodyPr anchor="ctr"/>
          <a:lstStyle>
            <a:lvl1pPr marL="0" indent="0" algn="l">
              <a:buNone/>
              <a:defRPr sz="1125" cap="all">
                <a:solidFill>
                  <a:schemeClr val="accent1"/>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AA073D-A903-47F8-8D16-77642FB0DF1F}"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15" name="Rectangle 14"/>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6266506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66216" y="2603503"/>
            <a:ext cx="3618869" cy="3416301"/>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56536" y="2603500"/>
            <a:ext cx="3618869" cy="34163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B91FA40-626B-4CA1-85D0-7A9016E395BA}" type="datetimeFigureOut">
              <a:rPr lang="en-US" dirty="0">
                <a:solidFill>
                  <a:srgbClr val="ACD433"/>
                </a:solidFill>
              </a:rPr>
              <a:pPr/>
              <a:t>5/23/2018</a:t>
            </a:fld>
            <a:endParaRPr lang="en-US" dirty="0">
              <a:solidFill>
                <a:srgbClr val="ACD433"/>
              </a:solidFill>
            </a:endParaRPr>
          </a:p>
        </p:txBody>
      </p:sp>
      <p:sp>
        <p:nvSpPr>
          <p:cNvPr id="6" name="Footer Placeholder 5"/>
          <p:cNvSpPr>
            <a:spLocks noGrp="1"/>
          </p:cNvSpPr>
          <p:nvPr>
            <p:ph type="ftr" sz="quarter" idx="11"/>
          </p:nvPr>
        </p:nvSpPr>
        <p:spPr/>
        <p:txBody>
          <a:bodyPr/>
          <a:lstStyle/>
          <a:p>
            <a:r>
              <a:rPr lang="en-US" dirty="0">
                <a:solidFill>
                  <a:srgbClr val="ACD433"/>
                </a:solidFill>
              </a:rPr>
              <a:t>
              </a:t>
            </a:r>
          </a:p>
        </p:txBody>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172634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66217" y="2603500"/>
            <a:ext cx="3618868" cy="576262"/>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4" name="Content Placeholder 3"/>
          <p:cNvSpPr>
            <a:spLocks noGrp="1"/>
          </p:cNvSpPr>
          <p:nvPr>
            <p:ph sz="half" idx="2"/>
          </p:nvPr>
        </p:nvSpPr>
        <p:spPr>
          <a:xfrm>
            <a:off x="866216" y="3179765"/>
            <a:ext cx="361886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56536" y="2603500"/>
            <a:ext cx="3618869" cy="576262"/>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6" name="Content Placeholder 5"/>
          <p:cNvSpPr>
            <a:spLocks noGrp="1"/>
          </p:cNvSpPr>
          <p:nvPr>
            <p:ph sz="quarter" idx="4"/>
          </p:nvPr>
        </p:nvSpPr>
        <p:spPr>
          <a:xfrm>
            <a:off x="4656534" y="3179765"/>
            <a:ext cx="3618869" cy="2840039"/>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3F425EA-B9DC-48A7-991E-9A82573B1B21}" type="datetimeFigureOut">
              <a:rPr lang="en-US" dirty="0">
                <a:solidFill>
                  <a:srgbClr val="ACD433"/>
                </a:solidFill>
              </a:rPr>
              <a:pPr/>
              <a:t>5/23/2018</a:t>
            </a:fld>
            <a:endParaRPr lang="en-US" dirty="0">
              <a:solidFill>
                <a:srgbClr val="ACD433"/>
              </a:solidFill>
            </a:endParaRPr>
          </a:p>
        </p:txBody>
      </p:sp>
      <p:sp>
        <p:nvSpPr>
          <p:cNvPr id="8" name="Footer Placeholder 7"/>
          <p:cNvSpPr>
            <a:spLocks noGrp="1"/>
          </p:cNvSpPr>
          <p:nvPr>
            <p:ph type="ftr" sz="quarter" idx="11"/>
          </p:nvPr>
        </p:nvSpPr>
        <p:spPr/>
        <p:txBody>
          <a:bodyPr/>
          <a:lstStyle/>
          <a:p>
            <a:r>
              <a:rPr lang="en-US" dirty="0">
                <a:solidFill>
                  <a:srgbClr val="ACD433"/>
                </a:solidFill>
              </a:rPr>
              <a:t>
              </a:t>
            </a: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20981707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CB97F8-6CEB-469B-AFCC-889F2A2B1D5A}" type="datetimeFigureOut">
              <a:rPr lang="en-US" dirty="0">
                <a:solidFill>
                  <a:srgbClr val="ACD433"/>
                </a:solidFill>
              </a:rPr>
              <a:pPr/>
              <a:t>5/23/2018</a:t>
            </a:fld>
            <a:endParaRPr lang="en-US" dirty="0">
              <a:solidFill>
                <a:srgbClr val="ACD433"/>
              </a:solidFill>
            </a:endParaRPr>
          </a:p>
        </p:txBody>
      </p:sp>
      <p:sp>
        <p:nvSpPr>
          <p:cNvPr id="4" name="Footer Placeholder 3"/>
          <p:cNvSpPr>
            <a:spLocks noGrp="1"/>
          </p:cNvSpPr>
          <p:nvPr>
            <p:ph type="ftr" sz="quarter" idx="11"/>
          </p:nvPr>
        </p:nvSpPr>
        <p:spPr/>
        <p:txBody>
          <a:bodyPr/>
          <a:lstStyle/>
          <a:p>
            <a:r>
              <a:rPr lang="en-US" dirty="0">
                <a:solidFill>
                  <a:srgbClr val="ACD433"/>
                </a:solidFill>
              </a:rPr>
              <a:t>
              </a:t>
            </a:r>
          </a:p>
        </p:txBody>
      </p:sp>
      <p:sp>
        <p:nvSpPr>
          <p:cNvPr id="5" name="Slide Number Placeholder 4"/>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022910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A9179F-009E-4FA5-B091-7EBB82A185BD}" type="datetimeFigureOut">
              <a:rPr lang="en-US" dirty="0">
                <a:solidFill>
                  <a:srgbClr val="ACD433"/>
                </a:solidFill>
              </a:rPr>
              <a:pPr/>
              <a:t>5/23/2018</a:t>
            </a:fld>
            <a:endParaRPr lang="en-US" dirty="0">
              <a:solidFill>
                <a:srgbClr val="ACD433"/>
              </a:solidFill>
            </a:endParaRPr>
          </a:p>
        </p:txBody>
      </p:sp>
      <p:sp>
        <p:nvSpPr>
          <p:cNvPr id="3" name="Footer Placeholder 2"/>
          <p:cNvSpPr>
            <a:spLocks noGrp="1"/>
          </p:cNvSpPr>
          <p:nvPr>
            <p:ph type="ftr" sz="quarter" idx="11"/>
          </p:nvPr>
        </p:nvSpPr>
        <p:spPr/>
        <p:txBody>
          <a:bodyPr/>
          <a:lstStyle/>
          <a:p>
            <a:r>
              <a:rPr lang="en-US" dirty="0">
                <a:solidFill>
                  <a:srgbClr val="ACD433"/>
                </a:solidFill>
              </a:rPr>
              <a:t>
              </a:t>
            </a:r>
          </a:p>
        </p:txBody>
      </p:sp>
      <p:sp>
        <p:nvSpPr>
          <p:cNvPr id="7" name="Rectangle 6"/>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755671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2"/>
            <a:ext cx="9144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6217" y="1295400"/>
            <a:ext cx="2094869" cy="1600200"/>
          </a:xfrm>
        </p:spPr>
        <p:txBody>
          <a:bodyPr anchor="b"/>
          <a:lstStyle>
            <a:lvl1pPr algn="l">
              <a:defRPr sz="1350" b="0"/>
            </a:lvl1pPr>
          </a:lstStyle>
          <a:p>
            <a:r>
              <a:rPr lang="en-US" smtClean="0"/>
              <a:t>Click to edit Master title style</a:t>
            </a:r>
            <a:endParaRPr lang="en-US" dirty="0"/>
          </a:p>
        </p:txBody>
      </p:sp>
      <p:sp>
        <p:nvSpPr>
          <p:cNvPr id="3" name="Content Placeholder 2"/>
          <p:cNvSpPr>
            <a:spLocks noGrp="1"/>
          </p:cNvSpPr>
          <p:nvPr>
            <p:ph idx="1"/>
          </p:nvPr>
        </p:nvSpPr>
        <p:spPr>
          <a:xfrm>
            <a:off x="4335861" y="1447800"/>
            <a:ext cx="3892549" cy="45720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bwMode="gray">
          <a:xfrm>
            <a:off x="866217" y="2895603"/>
            <a:ext cx="2094869" cy="3129279"/>
          </a:xfrm>
        </p:spPr>
        <p:txBody>
          <a:bodyPr/>
          <a:lstStyle>
            <a:lvl1pPr marL="0" indent="0">
              <a:buNone/>
              <a:defRPr sz="788">
                <a:solidFill>
                  <a:schemeClr val="accent1"/>
                </a:solidFill>
              </a:defRPr>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665CEB-0076-4E37-B880-BCEA9784DE0A}" type="datetimeFigureOut">
              <a:rPr lang="en-US" dirty="0">
                <a:solidFill>
                  <a:srgbClr val="ACD433"/>
                </a:solidFill>
              </a:rPr>
              <a:pPr/>
              <a:t>5/23/2018</a:t>
            </a:fld>
            <a:endParaRPr lang="en-US" dirty="0">
              <a:solidFill>
                <a:srgbClr val="ACD433"/>
              </a:solidFill>
            </a:endParaRPr>
          </a:p>
        </p:txBody>
      </p:sp>
      <p:sp>
        <p:nvSpPr>
          <p:cNvPr id="6" name="Footer Placeholder 5"/>
          <p:cNvSpPr>
            <a:spLocks noGrp="1"/>
          </p:cNvSpPr>
          <p:nvPr>
            <p:ph type="ftr" sz="quarter" idx="11"/>
          </p:nvPr>
        </p:nvSpPr>
        <p:spPr/>
        <p:txBody>
          <a:bodyPr/>
          <a:lstStyle/>
          <a:p>
            <a:r>
              <a:rPr lang="en-US" dirty="0">
                <a:solidFill>
                  <a:srgbClr val="ACD433"/>
                </a:solidFill>
              </a:rPr>
              <a:t>
              </a:t>
            </a:r>
          </a:p>
        </p:txBody>
      </p:sp>
      <p:sp>
        <p:nvSpPr>
          <p:cNvPr id="15" name="Rectangle 14"/>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4849154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2"/>
            <a:ext cx="9144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5430" y="1693332"/>
            <a:ext cx="2895195" cy="1735668"/>
          </a:xfrm>
        </p:spPr>
        <p:txBody>
          <a:bodyPr anchor="b">
            <a:normAutofit/>
          </a:bodyPr>
          <a:lstStyle>
            <a:lvl1pPr algn="l">
              <a:defRPr sz="2025"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910904" y="1143000"/>
            <a:ext cx="242039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866216" y="3657600"/>
            <a:ext cx="2894409" cy="1371600"/>
          </a:xfrm>
        </p:spPr>
        <p:txBody>
          <a:bodyPr>
            <a:normAutofit/>
          </a:bodyPr>
          <a:lstStyle>
            <a:lvl1pPr marL="0" indent="0">
              <a:buNone/>
              <a:defRPr sz="788">
                <a:solidFill>
                  <a:schemeClr val="accent1"/>
                </a:solidFill>
              </a:defRPr>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149E5E-3896-4118-99A7-7B85668F1C5E}" type="datetimeFigureOut">
              <a:rPr lang="en-US" dirty="0">
                <a:solidFill>
                  <a:srgbClr val="ACD433"/>
                </a:solidFill>
              </a:rPr>
              <a:pPr/>
              <a:t>5/23/2018</a:t>
            </a:fld>
            <a:endParaRPr lang="en-US" dirty="0">
              <a:solidFill>
                <a:srgbClr val="ACD433"/>
              </a:solidFill>
            </a:endParaRPr>
          </a:p>
        </p:txBody>
      </p:sp>
      <p:sp>
        <p:nvSpPr>
          <p:cNvPr id="6" name="Footer Placeholder 5"/>
          <p:cNvSpPr>
            <a:spLocks noGrp="1"/>
          </p:cNvSpPr>
          <p:nvPr>
            <p:ph type="ftr" sz="quarter" idx="11"/>
          </p:nvPr>
        </p:nvSpPr>
        <p:spPr/>
        <p:txBody>
          <a:bodyPr/>
          <a:lstStyle/>
          <a:p>
            <a:r>
              <a:rPr lang="en-US" dirty="0">
                <a:solidFill>
                  <a:srgbClr val="ACD433"/>
                </a:solidFill>
              </a:rPr>
              <a:t>
              </a:t>
            </a:r>
          </a:p>
        </p:txBody>
      </p:sp>
      <p:sp>
        <p:nvSpPr>
          <p:cNvPr id="14" name="Rectangle 13"/>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309311928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2"/>
            <a:ext cx="9144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6218" y="4966674"/>
            <a:ext cx="6619243" cy="566738"/>
          </a:xfrm>
        </p:spPr>
        <p:txBody>
          <a:bodyPr anchor="b">
            <a:normAutofit/>
          </a:bodyPr>
          <a:lstStyle>
            <a:lvl1pPr algn="l">
              <a:defRPr sz="135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217" y="685800"/>
            <a:ext cx="6619244"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en-US" smtClean="0"/>
              <a:t>Click icon to add picture</a:t>
            </a:r>
            <a:endParaRPr lang="en-US" dirty="0"/>
          </a:p>
        </p:txBody>
      </p:sp>
      <p:sp>
        <p:nvSpPr>
          <p:cNvPr id="4" name="Text Placeholder 3"/>
          <p:cNvSpPr>
            <a:spLocks noGrp="1"/>
          </p:cNvSpPr>
          <p:nvPr>
            <p:ph type="body" sz="half" idx="2"/>
          </p:nvPr>
        </p:nvSpPr>
        <p:spPr bwMode="gray">
          <a:xfrm>
            <a:off x="866217" y="5536665"/>
            <a:ext cx="6619242" cy="493712"/>
          </a:xfrm>
        </p:spPr>
        <p:txBody>
          <a:bodyPr>
            <a:normAutofit/>
          </a:bodyPr>
          <a:lstStyle>
            <a:lvl1pPr marL="0" indent="0">
              <a:buNone/>
              <a:defRPr sz="675">
                <a:solidFill>
                  <a:schemeClr val="accent1"/>
                </a:solidFill>
              </a:defRPr>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0F4739-9812-4A9F-890D-2AD6BA5F6EE8}" type="datetimeFigureOut">
              <a:rPr lang="en-US" dirty="0">
                <a:solidFill>
                  <a:srgbClr val="ACD433"/>
                </a:solidFill>
              </a:rPr>
              <a:pPr/>
              <a:t>5/23/2018</a:t>
            </a:fld>
            <a:endParaRPr lang="en-US" dirty="0">
              <a:solidFill>
                <a:srgbClr val="ACD433"/>
              </a:solidFill>
            </a:endParaRPr>
          </a:p>
        </p:txBody>
      </p:sp>
      <p:sp>
        <p:nvSpPr>
          <p:cNvPr id="6" name="Footer Placeholder 5"/>
          <p:cNvSpPr>
            <a:spLocks noGrp="1"/>
          </p:cNvSpPr>
          <p:nvPr>
            <p:ph type="ftr" sz="quarter" idx="11"/>
          </p:nvPr>
        </p:nvSpPr>
        <p:spPr/>
        <p:txBody>
          <a:bodyPr/>
          <a:lstStyle/>
          <a:p>
            <a:r>
              <a:rPr lang="en-US" dirty="0">
                <a:solidFill>
                  <a:srgbClr val="ACD433"/>
                </a:solidFill>
              </a:rPr>
              <a:t>
              </a:t>
            </a:r>
          </a:p>
        </p:txBody>
      </p:sp>
      <p:sp>
        <p:nvSpPr>
          <p:cNvPr id="13" name="Rectangle 12"/>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0370742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2"/>
            <a:ext cx="9144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6217" y="1063416"/>
            <a:ext cx="6619244" cy="1379755"/>
          </a:xfrm>
        </p:spPr>
        <p:txBody>
          <a:bodyPr/>
          <a:lstStyle>
            <a:lvl1pPr>
              <a:defRPr sz="225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217" y="3543300"/>
            <a:ext cx="6619244" cy="2476500"/>
          </a:xfrm>
        </p:spPr>
        <p:txBody>
          <a:bodyPr anchor="ctr">
            <a:normAutofit/>
          </a:bodyPr>
          <a:lstStyle>
            <a:lvl1pPr marL="0" indent="0">
              <a:buNone/>
              <a:defRPr sz="1013"/>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8845AC5-A3F8-44AA-BA8F-596CDCC976D3}"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13" name="Rectangle 12"/>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37700341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2"/>
            <a:ext cx="9144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7289579" y="2631817"/>
            <a:ext cx="601434" cy="92333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defTabSz="257175" fontAlgn="auto">
              <a:spcBef>
                <a:spcPts val="0"/>
              </a:spcBef>
              <a:spcAft>
                <a:spcPts val="0"/>
              </a:spcAft>
            </a:pPr>
            <a:r>
              <a:rPr lang="en-US" sz="5400" dirty="0">
                <a:solidFill>
                  <a:srgbClr val="ACD433"/>
                </a:solidFill>
              </a:rPr>
              <a:t>”</a:t>
            </a:r>
          </a:p>
        </p:txBody>
      </p:sp>
      <p:sp>
        <p:nvSpPr>
          <p:cNvPr id="9" name="TextBox 8"/>
          <p:cNvSpPr txBox="1"/>
          <p:nvPr/>
        </p:nvSpPr>
        <p:spPr>
          <a:xfrm>
            <a:off x="673721" y="591095"/>
            <a:ext cx="601434" cy="92333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defTabSz="257175" fontAlgn="auto">
              <a:spcBef>
                <a:spcPts val="0"/>
              </a:spcBef>
              <a:spcAft>
                <a:spcPts val="0"/>
              </a:spcAft>
            </a:pPr>
            <a:r>
              <a:rPr lang="en-US" sz="5400" dirty="0">
                <a:solidFill>
                  <a:srgbClr val="ACD433"/>
                </a:solidFill>
              </a:rPr>
              <a:t>“</a:t>
            </a:r>
          </a:p>
        </p:txBody>
      </p:sp>
      <p:sp>
        <p:nvSpPr>
          <p:cNvPr id="2" name="Title 1"/>
          <p:cNvSpPr>
            <a:spLocks noGrp="1"/>
          </p:cNvSpPr>
          <p:nvPr>
            <p:ph type="title"/>
          </p:nvPr>
        </p:nvSpPr>
        <p:spPr>
          <a:xfrm>
            <a:off x="1186408" y="980520"/>
            <a:ext cx="6340430" cy="2698249"/>
          </a:xfrm>
        </p:spPr>
        <p:txBody>
          <a:bodyPr/>
          <a:lstStyle>
            <a:lvl1pPr>
              <a:defRPr sz="2250"/>
            </a:lvl1pPr>
          </a:lstStyle>
          <a:p>
            <a:r>
              <a:rPr lang="en-US" smtClean="0"/>
              <a:t>Click to edit Master title style</a:t>
            </a:r>
            <a:endParaRPr lang="en-US" dirty="0"/>
          </a:p>
        </p:txBody>
      </p:sp>
      <p:sp>
        <p:nvSpPr>
          <p:cNvPr id="14" name="Text Placeholder 3"/>
          <p:cNvSpPr>
            <a:spLocks noGrp="1"/>
          </p:cNvSpPr>
          <p:nvPr>
            <p:ph type="body" sz="half" idx="13"/>
          </p:nvPr>
        </p:nvSpPr>
        <p:spPr bwMode="gray">
          <a:xfrm>
            <a:off x="1459460" y="3678766"/>
            <a:ext cx="5794329" cy="342174"/>
          </a:xfrm>
        </p:spPr>
        <p:txBody>
          <a:bodyPr anchor="t">
            <a:normAutofit/>
          </a:bodyPr>
          <a:lstStyle>
            <a:lvl1pPr marL="0" indent="0">
              <a:buNone/>
              <a:defRPr lang="en-US" sz="788" b="0" i="0" kern="1200" cap="small" dirty="0">
                <a:solidFill>
                  <a:schemeClr val="accent1"/>
                </a:solidFill>
                <a:latin typeface="+mn-lt"/>
                <a:ea typeface="+mn-ea"/>
              </a:defRPr>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10" name="Text Placeholder 3"/>
          <p:cNvSpPr>
            <a:spLocks noGrp="1"/>
          </p:cNvSpPr>
          <p:nvPr>
            <p:ph type="body" sz="half" idx="2"/>
          </p:nvPr>
        </p:nvSpPr>
        <p:spPr>
          <a:xfrm>
            <a:off x="866217" y="4350657"/>
            <a:ext cx="6619244" cy="1676400"/>
          </a:xfrm>
        </p:spPr>
        <p:txBody>
          <a:bodyPr anchor="ctr">
            <a:normAutofit/>
          </a:bodyPr>
          <a:lstStyle>
            <a:lvl1pPr marL="0" indent="0">
              <a:buNone/>
              <a:defRPr sz="1013"/>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873B183-A821-4095-A363-9EC968635539}"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32" name="Rectangle 31"/>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4766962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2"/>
            <a:ext cx="9144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866216" y="2370667"/>
            <a:ext cx="6619245" cy="1822514"/>
          </a:xfrm>
        </p:spPr>
        <p:txBody>
          <a:bodyPr anchor="b"/>
          <a:lstStyle>
            <a:lvl1pPr algn="l">
              <a:defRPr sz="225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217" y="5033068"/>
            <a:ext cx="6619244" cy="860400"/>
          </a:xfrm>
        </p:spPr>
        <p:txBody>
          <a:bodyPr anchor="t"/>
          <a:lstStyle>
            <a:lvl1pPr marL="0" indent="0" algn="l">
              <a:buNone/>
              <a:defRPr sz="1125" cap="none">
                <a:solidFill>
                  <a:schemeClr val="accent1"/>
                </a:solidFill>
              </a:defRPr>
            </a:lvl1pPr>
            <a:lvl2pPr marL="257175" indent="0">
              <a:buNone/>
              <a:defRPr sz="1013">
                <a:solidFill>
                  <a:schemeClr val="tx1">
                    <a:tint val="75000"/>
                  </a:schemeClr>
                </a:solidFill>
              </a:defRPr>
            </a:lvl2pPr>
            <a:lvl3pPr marL="514350" indent="0">
              <a:buNone/>
              <a:defRPr sz="900">
                <a:solidFill>
                  <a:schemeClr val="tx1">
                    <a:tint val="75000"/>
                  </a:schemeClr>
                </a:solidFill>
              </a:defRPr>
            </a:lvl3pPr>
            <a:lvl4pPr marL="771525" indent="0">
              <a:buNone/>
              <a:defRPr sz="788">
                <a:solidFill>
                  <a:schemeClr val="tx1">
                    <a:tint val="75000"/>
                  </a:schemeClr>
                </a:solidFill>
              </a:defRPr>
            </a:lvl4pPr>
            <a:lvl5pPr marL="1028700" indent="0">
              <a:buNone/>
              <a:defRPr sz="788">
                <a:solidFill>
                  <a:schemeClr val="tx1">
                    <a:tint val="75000"/>
                  </a:schemeClr>
                </a:solidFill>
              </a:defRPr>
            </a:lvl5pPr>
            <a:lvl6pPr marL="1285875" indent="0">
              <a:buNone/>
              <a:defRPr sz="788">
                <a:solidFill>
                  <a:schemeClr val="tx1">
                    <a:tint val="75000"/>
                  </a:schemeClr>
                </a:solidFill>
              </a:defRPr>
            </a:lvl6pPr>
            <a:lvl7pPr marL="1543050" indent="0">
              <a:buNone/>
              <a:defRPr sz="788">
                <a:solidFill>
                  <a:schemeClr val="tx1">
                    <a:tint val="75000"/>
                  </a:schemeClr>
                </a:solidFill>
              </a:defRPr>
            </a:lvl7pPr>
            <a:lvl8pPr marL="1800225" indent="0">
              <a:buNone/>
              <a:defRPr sz="788">
                <a:solidFill>
                  <a:schemeClr val="tx1">
                    <a:tint val="75000"/>
                  </a:schemeClr>
                </a:solidFill>
              </a:defRPr>
            </a:lvl8pPr>
            <a:lvl9pPr marL="2057400" indent="0">
              <a:buNone/>
              <a:defRPr sz="788">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4D01B4-0AA5-45E6-B2E6-5FA4078AEBCF}"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12" name="Rectangle 11"/>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7744347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025"/>
            </a:lvl1pPr>
          </a:lstStyle>
          <a:p>
            <a:r>
              <a:rPr lang="en-US" smtClean="0"/>
              <a:t>Click to edit Master title style</a:t>
            </a:r>
            <a:endParaRPr lang="en-US" dirty="0"/>
          </a:p>
        </p:txBody>
      </p:sp>
      <p:sp>
        <p:nvSpPr>
          <p:cNvPr id="3" name="Text Placeholder 2"/>
          <p:cNvSpPr>
            <a:spLocks noGrp="1"/>
          </p:cNvSpPr>
          <p:nvPr>
            <p:ph type="body" idx="1"/>
          </p:nvPr>
        </p:nvSpPr>
        <p:spPr>
          <a:xfrm>
            <a:off x="866216" y="2617299"/>
            <a:ext cx="2346876" cy="576262"/>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16" name="Text Placeholder 3"/>
          <p:cNvSpPr>
            <a:spLocks noGrp="1"/>
          </p:cNvSpPr>
          <p:nvPr>
            <p:ph type="body" sz="half" idx="15"/>
          </p:nvPr>
        </p:nvSpPr>
        <p:spPr>
          <a:xfrm>
            <a:off x="866216" y="3193561"/>
            <a:ext cx="2346876" cy="2833496"/>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5" name="Text Placeholder 4"/>
          <p:cNvSpPr>
            <a:spLocks noGrp="1"/>
          </p:cNvSpPr>
          <p:nvPr>
            <p:ph type="body" sz="quarter" idx="3"/>
          </p:nvPr>
        </p:nvSpPr>
        <p:spPr>
          <a:xfrm>
            <a:off x="3384542" y="2603502"/>
            <a:ext cx="2359035" cy="576262"/>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19" name="Text Placeholder 3"/>
          <p:cNvSpPr>
            <a:spLocks noGrp="1"/>
          </p:cNvSpPr>
          <p:nvPr>
            <p:ph type="body" sz="half" idx="16"/>
          </p:nvPr>
        </p:nvSpPr>
        <p:spPr>
          <a:xfrm>
            <a:off x="3384542" y="3193564"/>
            <a:ext cx="2359035" cy="2833495"/>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14" name="Text Placeholder 4"/>
          <p:cNvSpPr>
            <a:spLocks noGrp="1"/>
          </p:cNvSpPr>
          <p:nvPr>
            <p:ph type="body" sz="quarter" idx="13"/>
          </p:nvPr>
        </p:nvSpPr>
        <p:spPr>
          <a:xfrm>
            <a:off x="5915025" y="2617302"/>
            <a:ext cx="2370772" cy="576261"/>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20" name="Text Placeholder 3"/>
          <p:cNvSpPr>
            <a:spLocks noGrp="1"/>
          </p:cNvSpPr>
          <p:nvPr>
            <p:ph type="body" sz="half" idx="17"/>
          </p:nvPr>
        </p:nvSpPr>
        <p:spPr>
          <a:xfrm>
            <a:off x="5915027" y="3193564"/>
            <a:ext cx="2373539" cy="2833493"/>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cxnSp>
        <p:nvCxnSpPr>
          <p:cNvPr id="22" name="Straight Connector 21"/>
          <p:cNvCxnSpPr/>
          <p:nvPr/>
        </p:nvCxnSpPr>
        <p:spPr>
          <a:xfrm>
            <a:off x="3302978" y="2569636"/>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5829301" y="2569636"/>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147335C-0450-40D7-8612-B3203BED4F28}" type="datetimeFigureOut">
              <a:rPr lang="en-US" dirty="0">
                <a:solidFill>
                  <a:srgbClr val="ACD433"/>
                </a:solidFill>
              </a:rPr>
              <a:pPr/>
              <a:t>5/23/2018</a:t>
            </a:fld>
            <a:endParaRPr lang="en-US" dirty="0">
              <a:solidFill>
                <a:srgbClr val="ACD433"/>
              </a:solidFill>
            </a:endParaRPr>
          </a:p>
        </p:txBody>
      </p:sp>
      <p:sp>
        <p:nvSpPr>
          <p:cNvPr id="8" name="Footer Placeholder 7"/>
          <p:cNvSpPr>
            <a:spLocks noGrp="1"/>
          </p:cNvSpPr>
          <p:nvPr>
            <p:ph type="ftr" sz="quarter" idx="11"/>
          </p:nvPr>
        </p:nvSpPr>
        <p:spPr/>
        <p:txBody>
          <a:bodyPr/>
          <a:lstStyle/>
          <a:p>
            <a:r>
              <a:rPr lang="en-US" dirty="0">
                <a:solidFill>
                  <a:srgbClr val="ACD433"/>
                </a:solidFill>
              </a:rPr>
              <a:t>
              </a:t>
            </a: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96265006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025"/>
            </a:lvl1pPr>
          </a:lstStyle>
          <a:p>
            <a:r>
              <a:rPr lang="en-US" smtClean="0"/>
              <a:t>Click to edit Master title style</a:t>
            </a:r>
            <a:endParaRPr lang="en-US" dirty="0"/>
          </a:p>
        </p:txBody>
      </p:sp>
      <p:sp>
        <p:nvSpPr>
          <p:cNvPr id="3" name="Text Placeholder 2"/>
          <p:cNvSpPr>
            <a:spLocks noGrp="1"/>
          </p:cNvSpPr>
          <p:nvPr>
            <p:ph type="body" idx="1"/>
          </p:nvPr>
        </p:nvSpPr>
        <p:spPr>
          <a:xfrm>
            <a:off x="866216" y="4532845"/>
            <a:ext cx="2287829" cy="576262"/>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29" name="Picture Placeholder 2"/>
          <p:cNvSpPr>
            <a:spLocks noGrp="1" noChangeAspect="1"/>
          </p:cNvSpPr>
          <p:nvPr>
            <p:ph type="pic" idx="15"/>
          </p:nvPr>
        </p:nvSpPr>
        <p:spPr>
          <a:xfrm>
            <a:off x="1000915" y="2603500"/>
            <a:ext cx="201843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en-US" smtClean="0"/>
              <a:t>Click icon to add picture</a:t>
            </a:r>
            <a:endParaRPr lang="en-US" dirty="0"/>
          </a:p>
        </p:txBody>
      </p:sp>
      <p:sp>
        <p:nvSpPr>
          <p:cNvPr id="22" name="Text Placeholder 3"/>
          <p:cNvSpPr>
            <a:spLocks noGrp="1"/>
          </p:cNvSpPr>
          <p:nvPr>
            <p:ph type="body" sz="half" idx="18"/>
          </p:nvPr>
        </p:nvSpPr>
        <p:spPr>
          <a:xfrm>
            <a:off x="866216" y="5109110"/>
            <a:ext cx="2287828" cy="917949"/>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5" name="Text Placeholder 4"/>
          <p:cNvSpPr>
            <a:spLocks noGrp="1"/>
          </p:cNvSpPr>
          <p:nvPr>
            <p:ph type="body" sz="quarter" idx="3"/>
          </p:nvPr>
        </p:nvSpPr>
        <p:spPr>
          <a:xfrm>
            <a:off x="3429404" y="4532846"/>
            <a:ext cx="2285075" cy="651156"/>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30" name="Picture Placeholder 2"/>
          <p:cNvSpPr>
            <a:spLocks noGrp="1" noChangeAspect="1"/>
          </p:cNvSpPr>
          <p:nvPr>
            <p:ph type="pic" idx="21"/>
          </p:nvPr>
        </p:nvSpPr>
        <p:spPr>
          <a:xfrm>
            <a:off x="3561349" y="2603500"/>
            <a:ext cx="201843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en-US" smtClean="0"/>
              <a:t>Click icon to add picture</a:t>
            </a:r>
            <a:endParaRPr lang="en-US" dirty="0"/>
          </a:p>
        </p:txBody>
      </p:sp>
      <p:sp>
        <p:nvSpPr>
          <p:cNvPr id="23" name="Text Placeholder 3"/>
          <p:cNvSpPr>
            <a:spLocks noGrp="1"/>
          </p:cNvSpPr>
          <p:nvPr>
            <p:ph type="body" sz="half" idx="19"/>
          </p:nvPr>
        </p:nvSpPr>
        <p:spPr>
          <a:xfrm>
            <a:off x="3426650" y="5184002"/>
            <a:ext cx="2287829" cy="843056"/>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sp>
        <p:nvSpPr>
          <p:cNvPr id="14" name="Text Placeholder 4"/>
          <p:cNvSpPr>
            <a:spLocks noGrp="1"/>
          </p:cNvSpPr>
          <p:nvPr>
            <p:ph type="body" sz="quarter" idx="13"/>
          </p:nvPr>
        </p:nvSpPr>
        <p:spPr>
          <a:xfrm>
            <a:off x="5987576" y="4532847"/>
            <a:ext cx="2287829" cy="651154"/>
          </a:xfrm>
        </p:spPr>
        <p:txBody>
          <a:bodyPr anchor="b">
            <a:noAutofit/>
          </a:bodyPr>
          <a:lstStyle>
            <a:lvl1pPr marL="0" indent="0">
              <a:buNone/>
              <a:defRPr sz="1350" b="0">
                <a:solidFill>
                  <a:schemeClr val="accent1"/>
                </a:solidFill>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31" name="Picture Placeholder 2"/>
          <p:cNvSpPr>
            <a:spLocks noGrp="1" noChangeAspect="1"/>
          </p:cNvSpPr>
          <p:nvPr>
            <p:ph type="pic" idx="22"/>
          </p:nvPr>
        </p:nvSpPr>
        <p:spPr>
          <a:xfrm>
            <a:off x="6122274" y="2603500"/>
            <a:ext cx="201843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900"/>
            </a:lvl1pPr>
            <a:lvl2pPr marL="257175" indent="0">
              <a:buNone/>
              <a:defRPr sz="900"/>
            </a:lvl2pPr>
            <a:lvl3pPr marL="514350" indent="0">
              <a:buNone/>
              <a:defRPr sz="900"/>
            </a:lvl3pPr>
            <a:lvl4pPr marL="771525" indent="0">
              <a:buNone/>
              <a:defRPr sz="900"/>
            </a:lvl4pPr>
            <a:lvl5pPr marL="1028700" indent="0">
              <a:buNone/>
              <a:defRPr sz="900"/>
            </a:lvl5pPr>
            <a:lvl6pPr marL="1285875" indent="0">
              <a:buNone/>
              <a:defRPr sz="900"/>
            </a:lvl6pPr>
            <a:lvl7pPr marL="1543050" indent="0">
              <a:buNone/>
              <a:defRPr sz="900"/>
            </a:lvl7pPr>
            <a:lvl8pPr marL="1800225" indent="0">
              <a:buNone/>
              <a:defRPr sz="900"/>
            </a:lvl8pPr>
            <a:lvl9pPr marL="2057400" indent="0">
              <a:buNone/>
              <a:defRPr sz="900"/>
            </a:lvl9pPr>
          </a:lstStyle>
          <a:p>
            <a:r>
              <a:rPr lang="en-US" smtClean="0"/>
              <a:t>Click icon to add picture</a:t>
            </a:r>
            <a:endParaRPr lang="en-US" dirty="0"/>
          </a:p>
        </p:txBody>
      </p:sp>
      <p:sp>
        <p:nvSpPr>
          <p:cNvPr id="24" name="Text Placeholder 3"/>
          <p:cNvSpPr>
            <a:spLocks noGrp="1"/>
          </p:cNvSpPr>
          <p:nvPr>
            <p:ph type="body" sz="half" idx="20"/>
          </p:nvPr>
        </p:nvSpPr>
        <p:spPr>
          <a:xfrm>
            <a:off x="5987577" y="5184001"/>
            <a:ext cx="2287828" cy="843054"/>
          </a:xfrm>
        </p:spPr>
        <p:txBody>
          <a:bodyPr anchor="t">
            <a:normAutofit/>
          </a:bodyPr>
          <a:lstStyle>
            <a:lvl1pPr marL="0" indent="0">
              <a:buNone/>
              <a:defRPr sz="788"/>
            </a:lvl1pPr>
            <a:lvl2pPr marL="257175" indent="0">
              <a:buNone/>
              <a:defRPr sz="675"/>
            </a:lvl2pPr>
            <a:lvl3pPr marL="514350" indent="0">
              <a:buNone/>
              <a:defRPr sz="563"/>
            </a:lvl3pPr>
            <a:lvl4pPr marL="771525" indent="0">
              <a:buNone/>
              <a:defRPr sz="506"/>
            </a:lvl4pPr>
            <a:lvl5pPr marL="1028700" indent="0">
              <a:buNone/>
              <a:defRPr sz="506"/>
            </a:lvl5pPr>
            <a:lvl6pPr marL="1285875" indent="0">
              <a:buNone/>
              <a:defRPr sz="506"/>
            </a:lvl6pPr>
            <a:lvl7pPr marL="1543050" indent="0">
              <a:buNone/>
              <a:defRPr sz="506"/>
            </a:lvl7pPr>
            <a:lvl8pPr marL="1800225" indent="0">
              <a:buNone/>
              <a:defRPr sz="506"/>
            </a:lvl8pPr>
            <a:lvl9pPr marL="2057400" indent="0">
              <a:buNone/>
              <a:defRPr sz="506"/>
            </a:lvl9pPr>
          </a:lstStyle>
          <a:p>
            <a:pPr lvl="0"/>
            <a:r>
              <a:rPr lang="en-US" smtClean="0"/>
              <a:t>Click to edit Master text styles</a:t>
            </a:r>
          </a:p>
        </p:txBody>
      </p:sp>
      <p:cxnSp>
        <p:nvCxnSpPr>
          <p:cNvPr id="17" name="Straight Connector 16"/>
          <p:cNvCxnSpPr/>
          <p:nvPr/>
        </p:nvCxnSpPr>
        <p:spPr>
          <a:xfrm>
            <a:off x="3291115"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851429"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D246A105-2A1C-4284-B4EA-07CF89B1A393}" type="datetimeFigureOut">
              <a:rPr lang="en-US" dirty="0">
                <a:solidFill>
                  <a:srgbClr val="ACD433"/>
                </a:solidFill>
              </a:rPr>
              <a:pPr/>
              <a:t>5/23/2018</a:t>
            </a:fld>
            <a:endParaRPr lang="en-US" dirty="0">
              <a:solidFill>
                <a:srgbClr val="ACD433"/>
              </a:solidFill>
            </a:endParaRPr>
          </a:p>
        </p:txBody>
      </p:sp>
      <p:sp>
        <p:nvSpPr>
          <p:cNvPr id="8" name="Footer Placeholder 7"/>
          <p:cNvSpPr>
            <a:spLocks noGrp="1"/>
          </p:cNvSpPr>
          <p:nvPr>
            <p:ph type="ftr" sz="quarter" idx="11"/>
          </p:nvPr>
        </p:nvSpPr>
        <p:spPr/>
        <p:txBody>
          <a:bodyPr/>
          <a:lstStyle/>
          <a:p>
            <a:r>
              <a:rPr lang="en-US" dirty="0">
                <a:solidFill>
                  <a:srgbClr val="ACD433"/>
                </a:solidFill>
              </a:rPr>
              <a:t>
              </a:t>
            </a:r>
          </a:p>
        </p:txBody>
      </p:sp>
      <p:sp>
        <p:nvSpPr>
          <p:cNvPr id="9" name="Slide Number Placeholder 8"/>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00842564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66216" y="973668"/>
            <a:ext cx="6619245" cy="706964"/>
          </a:xfr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0DBE609-F3F2-45E6-BD6A-E03A8C86C1AE}"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539636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2"/>
            <a:ext cx="9144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6432567" y="1278468"/>
            <a:ext cx="1060450" cy="4748589"/>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66215" y="1278468"/>
            <a:ext cx="4685660" cy="474859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24AD68-089C-4467-A8F3-EA2BBCA6B44E}" type="datetimeFigureOut">
              <a:rPr lang="en-US" dirty="0">
                <a:solidFill>
                  <a:srgbClr val="ACD433"/>
                </a:solidFill>
              </a:rPr>
              <a:pPr/>
              <a:t>5/23/2018</a:t>
            </a:fld>
            <a:endParaRPr lang="en-US" dirty="0">
              <a:solidFill>
                <a:srgbClr val="ACD433"/>
              </a:solidFill>
            </a:endParaRPr>
          </a:p>
        </p:txBody>
      </p:sp>
      <p:sp>
        <p:nvSpPr>
          <p:cNvPr id="5" name="Footer Placeholder 4"/>
          <p:cNvSpPr>
            <a:spLocks noGrp="1"/>
          </p:cNvSpPr>
          <p:nvPr>
            <p:ph type="ftr" sz="quarter" idx="11"/>
          </p:nvPr>
        </p:nvSpPr>
        <p:spPr/>
        <p:txBody>
          <a:bodyPr/>
          <a:lstStyle/>
          <a:p>
            <a:r>
              <a:rPr lang="en-US" dirty="0">
                <a:solidFill>
                  <a:srgbClr val="ACD433"/>
                </a:solidFill>
              </a:rPr>
              <a:t>
              </a:t>
            </a:r>
          </a:p>
        </p:txBody>
      </p:sp>
      <p:sp>
        <p:nvSpPr>
          <p:cNvPr id="13" name="Rectangle 12"/>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1491825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jpe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1.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theme" Target="../theme/theme7.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19" Type="http://schemas.openxmlformats.org/officeDocument/2006/relationships/image" Target="../media/image5.jpeg"/><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invGray">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81000" y="152400"/>
            <a:ext cx="8382000"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title style</a:t>
            </a:r>
          </a:p>
        </p:txBody>
      </p:sp>
      <p:sp>
        <p:nvSpPr>
          <p:cNvPr id="2051" name="Rectangle 3"/>
          <p:cNvSpPr>
            <a:spLocks noGrp="1" noChangeArrowheads="1"/>
          </p:cNvSpPr>
          <p:nvPr>
            <p:ph type="body" idx="1"/>
          </p:nvPr>
        </p:nvSpPr>
        <p:spPr bwMode="auto">
          <a:xfrm>
            <a:off x="381000" y="1524000"/>
            <a:ext cx="83820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		</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401" r:id="rId1"/>
    <p:sldLayoutId id="2147484402" r:id="rId2"/>
    <p:sldLayoutId id="2147484403" r:id="rId3"/>
    <p:sldLayoutId id="2147484404" r:id="rId4"/>
    <p:sldLayoutId id="2147484405" r:id="rId5"/>
    <p:sldLayoutId id="2147484406" r:id="rId6"/>
    <p:sldLayoutId id="2147484407" r:id="rId7"/>
    <p:sldLayoutId id="2147484408" r:id="rId8"/>
    <p:sldLayoutId id="2147484409" r:id="rId9"/>
    <p:sldLayoutId id="2147484410" r:id="rId10"/>
    <p:sldLayoutId id="2147484411" r:id="rId11"/>
    <p:sldLayoutId id="2147484447" r:id="rId12"/>
  </p:sldLayoutIdLst>
  <p:transition/>
  <p:timing>
    <p:tnLst>
      <p:par>
        <p:cTn id="1" dur="indefinite" restart="never" nodeType="tmRoot"/>
      </p:par>
    </p:tnLst>
  </p:timing>
  <p:hf sldNum="0" hdr="0" dt="0"/>
  <p:txStyles>
    <p:titleStyle>
      <a:lvl1pPr algn="ctr" rtl="0" eaLnBrk="0" fontAlgn="base" hangingPunct="0">
        <a:spcBef>
          <a:spcPct val="0"/>
        </a:spcBef>
        <a:spcAft>
          <a:spcPct val="0"/>
        </a:spcAft>
        <a:defRPr kumimoji="1" sz="4000" b="1">
          <a:solidFill>
            <a:srgbClr val="B8003D"/>
          </a:solidFill>
          <a:latin typeface="+mj-lt"/>
          <a:ea typeface="+mj-ea"/>
          <a:cs typeface="+mj-cs"/>
        </a:defRPr>
      </a:lvl1pPr>
      <a:lvl2pPr algn="ctr" rtl="0" eaLnBrk="0" fontAlgn="base" hangingPunct="0">
        <a:spcBef>
          <a:spcPct val="0"/>
        </a:spcBef>
        <a:spcAft>
          <a:spcPct val="0"/>
        </a:spcAft>
        <a:defRPr kumimoji="1" sz="4000" b="1">
          <a:solidFill>
            <a:srgbClr val="B8003D"/>
          </a:solidFill>
          <a:latin typeface="Comic Sans MS" pitchFamily="66" charset="0"/>
        </a:defRPr>
      </a:lvl2pPr>
      <a:lvl3pPr algn="ctr" rtl="0" eaLnBrk="0" fontAlgn="base" hangingPunct="0">
        <a:spcBef>
          <a:spcPct val="0"/>
        </a:spcBef>
        <a:spcAft>
          <a:spcPct val="0"/>
        </a:spcAft>
        <a:defRPr kumimoji="1" sz="4000" b="1">
          <a:solidFill>
            <a:srgbClr val="B8003D"/>
          </a:solidFill>
          <a:latin typeface="Comic Sans MS" pitchFamily="66" charset="0"/>
        </a:defRPr>
      </a:lvl3pPr>
      <a:lvl4pPr algn="ctr" rtl="0" eaLnBrk="0" fontAlgn="base" hangingPunct="0">
        <a:spcBef>
          <a:spcPct val="0"/>
        </a:spcBef>
        <a:spcAft>
          <a:spcPct val="0"/>
        </a:spcAft>
        <a:defRPr kumimoji="1" sz="4000" b="1">
          <a:solidFill>
            <a:srgbClr val="B8003D"/>
          </a:solidFill>
          <a:latin typeface="Comic Sans MS" pitchFamily="66" charset="0"/>
        </a:defRPr>
      </a:lvl4pPr>
      <a:lvl5pPr algn="ctr" rtl="0" eaLnBrk="0" fontAlgn="base" hangingPunct="0">
        <a:spcBef>
          <a:spcPct val="0"/>
        </a:spcBef>
        <a:spcAft>
          <a:spcPct val="0"/>
        </a:spcAft>
        <a:defRPr kumimoji="1" sz="4000" b="1">
          <a:solidFill>
            <a:srgbClr val="B8003D"/>
          </a:solidFill>
          <a:latin typeface="Comic Sans MS" pitchFamily="66" charset="0"/>
        </a:defRPr>
      </a:lvl5pPr>
      <a:lvl6pPr marL="457200" algn="ctr" rtl="0" eaLnBrk="0" fontAlgn="base" hangingPunct="0">
        <a:spcBef>
          <a:spcPct val="0"/>
        </a:spcBef>
        <a:spcAft>
          <a:spcPct val="0"/>
        </a:spcAft>
        <a:defRPr kumimoji="1" sz="4000" b="1">
          <a:solidFill>
            <a:srgbClr val="B8003D"/>
          </a:solidFill>
          <a:latin typeface="Comic Sans MS" pitchFamily="66" charset="0"/>
        </a:defRPr>
      </a:lvl6pPr>
      <a:lvl7pPr marL="914400" algn="ctr" rtl="0" eaLnBrk="0" fontAlgn="base" hangingPunct="0">
        <a:spcBef>
          <a:spcPct val="0"/>
        </a:spcBef>
        <a:spcAft>
          <a:spcPct val="0"/>
        </a:spcAft>
        <a:defRPr kumimoji="1" sz="4000" b="1">
          <a:solidFill>
            <a:srgbClr val="B8003D"/>
          </a:solidFill>
          <a:latin typeface="Comic Sans MS" pitchFamily="66" charset="0"/>
        </a:defRPr>
      </a:lvl7pPr>
      <a:lvl8pPr marL="1371600" algn="ctr" rtl="0" eaLnBrk="0" fontAlgn="base" hangingPunct="0">
        <a:spcBef>
          <a:spcPct val="0"/>
        </a:spcBef>
        <a:spcAft>
          <a:spcPct val="0"/>
        </a:spcAft>
        <a:defRPr kumimoji="1" sz="4000" b="1">
          <a:solidFill>
            <a:srgbClr val="B8003D"/>
          </a:solidFill>
          <a:latin typeface="Comic Sans MS" pitchFamily="66" charset="0"/>
        </a:defRPr>
      </a:lvl8pPr>
      <a:lvl9pPr marL="1828800" algn="ctr" rtl="0" eaLnBrk="0" fontAlgn="base" hangingPunct="0">
        <a:spcBef>
          <a:spcPct val="0"/>
        </a:spcBef>
        <a:spcAft>
          <a:spcPct val="0"/>
        </a:spcAft>
        <a:defRPr kumimoji="1" sz="4000" b="1">
          <a:solidFill>
            <a:srgbClr val="B8003D"/>
          </a:solidFill>
          <a:latin typeface="Comic Sans MS" pitchFamily="66" charset="0"/>
        </a:defRPr>
      </a:lvl9pPr>
    </p:titleStyle>
    <p:bodyStyle>
      <a:lvl1pPr marL="342900" indent="-342900" algn="l" rtl="0" eaLnBrk="0" fontAlgn="base" hangingPunct="0">
        <a:spcBef>
          <a:spcPct val="20000"/>
        </a:spcBef>
        <a:spcAft>
          <a:spcPct val="0"/>
        </a:spcAft>
        <a:buClr>
          <a:srgbClr val="006600"/>
        </a:buClr>
        <a:buSzPct val="75000"/>
        <a:buFont typeface="Wingdings" pitchFamily="2" charset="2"/>
        <a:buChar char="l"/>
        <a:defRPr kumimoji="1" sz="3000">
          <a:solidFill>
            <a:srgbClr val="006600"/>
          </a:solidFill>
          <a:latin typeface="+mn-lt"/>
          <a:ea typeface="+mn-ea"/>
          <a:cs typeface="+mn-cs"/>
        </a:defRPr>
      </a:lvl1pPr>
      <a:lvl2pPr marL="742950" indent="-285750" algn="l" rtl="0" eaLnBrk="0" fontAlgn="base" hangingPunct="0">
        <a:spcBef>
          <a:spcPct val="20000"/>
        </a:spcBef>
        <a:spcAft>
          <a:spcPct val="0"/>
        </a:spcAft>
        <a:buClr>
          <a:srgbClr val="009900"/>
        </a:buClr>
        <a:buSzPct val="75000"/>
        <a:buFont typeface="Wingdings" pitchFamily="2" charset="2"/>
        <a:buChar char="l"/>
        <a:defRPr kumimoji="1" sz="2600">
          <a:solidFill>
            <a:srgbClr val="009900"/>
          </a:solidFill>
          <a:latin typeface="+mn-lt"/>
        </a:defRPr>
      </a:lvl2pPr>
      <a:lvl3pPr marL="1143000" indent="-228600" algn="l" rtl="0" eaLnBrk="0" fontAlgn="base" hangingPunct="0">
        <a:spcBef>
          <a:spcPct val="20000"/>
        </a:spcBef>
        <a:spcAft>
          <a:spcPct val="0"/>
        </a:spcAft>
        <a:buClr>
          <a:schemeClr val="accent1"/>
        </a:buClr>
        <a:buSzPct val="75000"/>
        <a:buFont typeface="Wingdings" pitchFamily="2" charset="2"/>
        <a:buChar char="l"/>
        <a:defRPr kumimoji="1" sz="2200">
          <a:solidFill>
            <a:schemeClr val="accent1"/>
          </a:solidFill>
          <a:latin typeface="+mn-lt"/>
        </a:defRPr>
      </a:lvl3pPr>
      <a:lvl4pPr marL="16002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B8003D"/>
          </a:solidFill>
          <a:latin typeface="+mn-lt"/>
        </a:defRPr>
      </a:lvl4pPr>
      <a:lvl5pPr marL="20574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663300"/>
          </a:solidFill>
          <a:latin typeface="+mn-lt"/>
        </a:defRPr>
      </a:lvl5pPr>
      <a:lvl6pPr marL="25146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663300"/>
          </a:solidFill>
          <a:latin typeface="+mn-lt"/>
        </a:defRPr>
      </a:lvl6pPr>
      <a:lvl7pPr marL="29718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663300"/>
          </a:solidFill>
          <a:latin typeface="+mn-lt"/>
        </a:defRPr>
      </a:lvl7pPr>
      <a:lvl8pPr marL="34290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663300"/>
          </a:solidFill>
          <a:latin typeface="+mn-lt"/>
        </a:defRPr>
      </a:lvl8pPr>
      <a:lvl9pPr marL="3886200" indent="-228600" algn="l" rtl="0" eaLnBrk="0" fontAlgn="base" hangingPunct="0">
        <a:spcBef>
          <a:spcPct val="20000"/>
        </a:spcBef>
        <a:spcAft>
          <a:spcPct val="0"/>
        </a:spcAft>
        <a:buClr>
          <a:schemeClr val="accent1"/>
        </a:buClr>
        <a:buSzPct val="75000"/>
        <a:buFont typeface="Wingdings" pitchFamily="2" charset="2"/>
        <a:buChar char="l"/>
        <a:defRPr kumimoji="1" sz="2000">
          <a:solidFill>
            <a:srgbClr val="6633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1447800" y="274638"/>
            <a:ext cx="731361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1447800" y="1600200"/>
            <a:ext cx="731361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0404" name="Rectangle 4"/>
          <p:cNvSpPr>
            <a:spLocks noGrp="1" noChangeArrowheads="1"/>
          </p:cNvSpPr>
          <p:nvPr>
            <p:ph type="dt" sz="half" idx="2"/>
          </p:nvPr>
        </p:nvSpPr>
        <p:spPr bwMode="auto">
          <a:xfrm>
            <a:off x="1443038" y="6524625"/>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mn-lt"/>
                <a:cs typeface="+mn-cs"/>
              </a:defRPr>
            </a:lvl1pPr>
          </a:lstStyle>
          <a:p>
            <a:pPr>
              <a:defRPr/>
            </a:pPr>
            <a:endParaRPr lang="en-US" dirty="0"/>
          </a:p>
        </p:txBody>
      </p:sp>
      <p:sp>
        <p:nvSpPr>
          <p:cNvPr id="230405" name="Rectangle 5"/>
          <p:cNvSpPr>
            <a:spLocks noGrp="1" noChangeArrowheads="1"/>
          </p:cNvSpPr>
          <p:nvPr>
            <p:ph type="ftr" sz="quarter" idx="3"/>
          </p:nvPr>
        </p:nvSpPr>
        <p:spPr bwMode="auto">
          <a:xfrm>
            <a:off x="3733800" y="6524625"/>
            <a:ext cx="2895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atin typeface="+mn-lt"/>
                <a:cs typeface="+mn-cs"/>
              </a:defRPr>
            </a:lvl1pPr>
          </a:lstStyle>
          <a:p>
            <a:pPr>
              <a:defRPr/>
            </a:pPr>
            <a:r>
              <a:rPr lang="en-US" dirty="0"/>
              <a:t>Copyright 2009, St. Cloud State University, Teacher Quality Enhancement Center</a:t>
            </a:r>
          </a:p>
        </p:txBody>
      </p:sp>
      <p:sp>
        <p:nvSpPr>
          <p:cNvPr id="230406" name="Rectangle 6"/>
          <p:cNvSpPr>
            <a:spLocks noGrp="1" noChangeArrowheads="1"/>
          </p:cNvSpPr>
          <p:nvPr>
            <p:ph type="sldNum" sz="quarter" idx="4"/>
          </p:nvPr>
        </p:nvSpPr>
        <p:spPr bwMode="auto">
          <a:xfrm>
            <a:off x="6781800" y="6524625"/>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mn-lt"/>
                <a:cs typeface="+mn-cs"/>
              </a:defRPr>
            </a:lvl1pPr>
          </a:lstStyle>
          <a:p>
            <a:pPr>
              <a:defRPr/>
            </a:pPr>
            <a:fld id="{3EE1B337-45BF-461D-BF13-AE240F5B18B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412" r:id="rId1"/>
    <p:sldLayoutId id="2147484413" r:id="rId2"/>
    <p:sldLayoutId id="2147484414" r:id="rId3"/>
    <p:sldLayoutId id="2147484415" r:id="rId4"/>
    <p:sldLayoutId id="2147484416" r:id="rId5"/>
    <p:sldLayoutId id="2147484417" r:id="rId6"/>
    <p:sldLayoutId id="2147484418" r:id="rId7"/>
    <p:sldLayoutId id="2147484419" r:id="rId8"/>
    <p:sldLayoutId id="2147484420" r:id="rId9"/>
    <p:sldLayoutId id="2147484421" r:id="rId10"/>
    <p:sldLayoutId id="2147484422" r:id="rId11"/>
    <p:sldLayoutId id="2147484448" r:id="rId12"/>
  </p:sldLayoutIdLst>
  <p:transition>
    <p:fade thruBlk="1"/>
  </p:transition>
  <p:timing>
    <p:tnLst>
      <p:par>
        <p:cTn id="1" dur="indefinite" restart="never" nodeType="tmRoot"/>
      </p:par>
    </p:tnLst>
  </p:timing>
  <p:hf sldNum="0" hd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279525" y="685800"/>
            <a:ext cx="7086600" cy="73183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1279525" y="1600200"/>
            <a:ext cx="5257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4500" name="Rectangle 4"/>
          <p:cNvSpPr>
            <a:spLocks noGrp="1" noChangeArrowheads="1"/>
          </p:cNvSpPr>
          <p:nvPr>
            <p:ph type="dt" sz="half" idx="2"/>
          </p:nvPr>
        </p:nvSpPr>
        <p:spPr bwMode="auto">
          <a:xfrm>
            <a:off x="457200" y="642937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mn-lt"/>
                <a:cs typeface="+mn-cs"/>
              </a:defRPr>
            </a:lvl1pPr>
          </a:lstStyle>
          <a:p>
            <a:pPr>
              <a:defRPr/>
            </a:pPr>
            <a:endParaRPr lang="en-US" dirty="0"/>
          </a:p>
        </p:txBody>
      </p:sp>
      <p:sp>
        <p:nvSpPr>
          <p:cNvPr id="234501" name="Rectangle 5"/>
          <p:cNvSpPr>
            <a:spLocks noGrp="1" noChangeArrowheads="1"/>
          </p:cNvSpPr>
          <p:nvPr>
            <p:ph type="ftr" sz="quarter" idx="3"/>
          </p:nvPr>
        </p:nvSpPr>
        <p:spPr bwMode="auto">
          <a:xfrm>
            <a:off x="3124200" y="6429375"/>
            <a:ext cx="2895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latin typeface="+mn-lt"/>
                <a:cs typeface="+mn-cs"/>
              </a:defRPr>
            </a:lvl1pPr>
          </a:lstStyle>
          <a:p>
            <a:pPr>
              <a:defRPr/>
            </a:pPr>
            <a:r>
              <a:rPr lang="en-US" dirty="0"/>
              <a:t>Copyright 2009, St. Cloud State University, Teacher Quality Enhancement Center</a:t>
            </a:r>
          </a:p>
        </p:txBody>
      </p:sp>
      <p:sp>
        <p:nvSpPr>
          <p:cNvPr id="234502" name="Rectangle 6"/>
          <p:cNvSpPr>
            <a:spLocks noGrp="1" noChangeArrowheads="1"/>
          </p:cNvSpPr>
          <p:nvPr>
            <p:ph type="sldNum" sz="quarter" idx="4"/>
          </p:nvPr>
        </p:nvSpPr>
        <p:spPr bwMode="auto">
          <a:xfrm>
            <a:off x="6553200" y="642937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mn-lt"/>
                <a:cs typeface="+mn-cs"/>
              </a:defRPr>
            </a:lvl1pPr>
          </a:lstStyle>
          <a:p>
            <a:pPr>
              <a:defRPr/>
            </a:pPr>
            <a:fld id="{736C8F83-41DE-4F27-A475-A91C891425FB}"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423" r:id="rId1"/>
    <p:sldLayoutId id="2147484424" r:id="rId2"/>
    <p:sldLayoutId id="2147484425" r:id="rId3"/>
    <p:sldLayoutId id="2147484426" r:id="rId4"/>
    <p:sldLayoutId id="2147484427" r:id="rId5"/>
    <p:sldLayoutId id="2147484428" r:id="rId6"/>
    <p:sldLayoutId id="2147484429" r:id="rId7"/>
    <p:sldLayoutId id="2147484430" r:id="rId8"/>
    <p:sldLayoutId id="2147484431" r:id="rId9"/>
    <p:sldLayoutId id="2147484432" r:id="rId10"/>
    <p:sldLayoutId id="2147484433" r:id="rId11"/>
    <p:sldLayoutId id="2147484449" r:id="rId12"/>
  </p:sldLayoutIdLst>
  <p:transition>
    <p:fade thruBlk="1"/>
  </p:transition>
  <p:timing>
    <p:tnLst>
      <p:par>
        <p:cTn id="1" dur="indefinite" restart="never" nodeType="tmRoot"/>
      </p:par>
    </p:tnLst>
  </p:timing>
  <p:hf sldNum="0" hd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Century Gothic" pitchFamily="34" charset="0"/>
        </a:defRPr>
      </a:lvl2pPr>
      <a:lvl3pPr algn="l" rtl="0" eaLnBrk="0" fontAlgn="base" hangingPunct="0">
        <a:spcBef>
          <a:spcPct val="0"/>
        </a:spcBef>
        <a:spcAft>
          <a:spcPct val="0"/>
        </a:spcAft>
        <a:defRPr sz="3600">
          <a:solidFill>
            <a:schemeClr val="tx2"/>
          </a:solidFill>
          <a:latin typeface="Century Gothic" pitchFamily="34" charset="0"/>
        </a:defRPr>
      </a:lvl3pPr>
      <a:lvl4pPr algn="l" rtl="0" eaLnBrk="0" fontAlgn="base" hangingPunct="0">
        <a:spcBef>
          <a:spcPct val="0"/>
        </a:spcBef>
        <a:spcAft>
          <a:spcPct val="0"/>
        </a:spcAft>
        <a:defRPr sz="3600">
          <a:solidFill>
            <a:schemeClr val="tx2"/>
          </a:solidFill>
          <a:latin typeface="Century Gothic" pitchFamily="34" charset="0"/>
        </a:defRPr>
      </a:lvl4pPr>
      <a:lvl5pPr algn="l" rtl="0" eaLnBrk="0" fontAlgn="base" hangingPunct="0">
        <a:spcBef>
          <a:spcPct val="0"/>
        </a:spcBef>
        <a:spcAft>
          <a:spcPct val="0"/>
        </a:spcAft>
        <a:defRPr sz="3600">
          <a:solidFill>
            <a:schemeClr val="tx2"/>
          </a:solidFill>
          <a:latin typeface="Century Gothic" pitchFamily="34" charset="0"/>
        </a:defRPr>
      </a:lvl5pPr>
      <a:lvl6pPr marL="457200" algn="l" rtl="0" fontAlgn="base">
        <a:spcBef>
          <a:spcPct val="0"/>
        </a:spcBef>
        <a:spcAft>
          <a:spcPct val="0"/>
        </a:spcAft>
        <a:defRPr sz="3600">
          <a:solidFill>
            <a:schemeClr val="tx2"/>
          </a:solidFill>
          <a:latin typeface="Century Gothic" pitchFamily="34" charset="0"/>
        </a:defRPr>
      </a:lvl6pPr>
      <a:lvl7pPr marL="914400" algn="l" rtl="0" fontAlgn="base">
        <a:spcBef>
          <a:spcPct val="0"/>
        </a:spcBef>
        <a:spcAft>
          <a:spcPct val="0"/>
        </a:spcAft>
        <a:defRPr sz="3600">
          <a:solidFill>
            <a:schemeClr val="tx2"/>
          </a:solidFill>
          <a:latin typeface="Century Gothic" pitchFamily="34" charset="0"/>
        </a:defRPr>
      </a:lvl7pPr>
      <a:lvl8pPr marL="1371600" algn="l" rtl="0" fontAlgn="base">
        <a:spcBef>
          <a:spcPct val="0"/>
        </a:spcBef>
        <a:spcAft>
          <a:spcPct val="0"/>
        </a:spcAft>
        <a:defRPr sz="3600">
          <a:solidFill>
            <a:schemeClr val="tx2"/>
          </a:solidFill>
          <a:latin typeface="Century Gothic" pitchFamily="34" charset="0"/>
        </a:defRPr>
      </a:lvl8pPr>
      <a:lvl9pPr marL="1828800" algn="l" rtl="0" fontAlgn="base">
        <a:spcBef>
          <a:spcPct val="0"/>
        </a:spcBef>
        <a:spcAft>
          <a:spcPct val="0"/>
        </a:spcAft>
        <a:defRPr sz="3600">
          <a:solidFill>
            <a:schemeClr val="tx2"/>
          </a:solidFill>
          <a:latin typeface="Century Gothic"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pic>
        <p:nvPicPr>
          <p:cNvPr id="5122" name="Picture 8" descr="j0407515"/>
          <p:cNvPicPr>
            <a:picLocks noChangeAspect="1" noChangeArrowheads="1"/>
          </p:cNvPicPr>
          <p:nvPr/>
        </p:nvPicPr>
        <p:blipFill>
          <a:blip r:embed="rId15" cstate="print">
            <a:lum bright="50000" contrast="-40000"/>
          </a:blip>
          <a:srcRect/>
          <a:stretch>
            <a:fillRect/>
          </a:stretch>
        </p:blipFill>
        <p:spPr bwMode="auto">
          <a:xfrm>
            <a:off x="0" y="0"/>
            <a:ext cx="9144000" cy="6858000"/>
          </a:xfrm>
          <a:prstGeom prst="rect">
            <a:avLst/>
          </a:prstGeom>
          <a:noFill/>
          <a:ln w="9525">
            <a:noFill/>
            <a:miter lim="800000"/>
            <a:headEnd/>
            <a:tailEnd/>
          </a:ln>
        </p:spPr>
      </p:pic>
      <p:sp>
        <p:nvSpPr>
          <p:cNvPr id="5123"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   Master title style</a:t>
            </a:r>
          </a:p>
        </p:txBody>
      </p:sp>
      <p:sp>
        <p:nvSpPr>
          <p:cNvPr id="5124"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450" r:id="rId1"/>
    <p:sldLayoutId id="2147484451" r:id="rId2"/>
    <p:sldLayoutId id="2147484452" r:id="rId3"/>
    <p:sldLayoutId id="2147484453" r:id="rId4"/>
    <p:sldLayoutId id="2147484454" r:id="rId5"/>
    <p:sldLayoutId id="2147484455" r:id="rId6"/>
    <p:sldLayoutId id="2147484456" r:id="rId7"/>
    <p:sldLayoutId id="2147484457" r:id="rId8"/>
    <p:sldLayoutId id="2147484458" r:id="rId9"/>
    <p:sldLayoutId id="2147484459" r:id="rId10"/>
    <p:sldLayoutId id="2147484460" r:id="rId11"/>
    <p:sldLayoutId id="2147484461" r:id="rId12"/>
  </p:sldLayoutIdLst>
  <p:transition spd="med">
    <p:fade thruBlk="1"/>
  </p:transition>
  <p:timing>
    <p:tnLst>
      <p:par>
        <p:cTn id="1" dur="indefinite" restart="never" nodeType="tmRoot"/>
      </p:par>
    </p:tnLst>
  </p:timing>
  <p:hf sldNum="0" hdr="0" dt="0"/>
  <p:txStyles>
    <p:titleStyle>
      <a:lvl1pPr algn="l" rtl="0" eaLnBrk="0" fontAlgn="base" hangingPunct="0">
        <a:spcBef>
          <a:spcPct val="0"/>
        </a:spcBef>
        <a:spcAft>
          <a:spcPct val="0"/>
        </a:spcAft>
        <a:defRPr sz="4000" b="1">
          <a:solidFill>
            <a:srgbClr val="CC0000"/>
          </a:solidFill>
          <a:latin typeface="+mj-lt"/>
          <a:ea typeface="+mj-ea"/>
          <a:cs typeface="+mj-cs"/>
        </a:defRPr>
      </a:lvl1pPr>
      <a:lvl2pPr algn="l" rtl="0" eaLnBrk="0" fontAlgn="base" hangingPunct="0">
        <a:spcBef>
          <a:spcPct val="0"/>
        </a:spcBef>
        <a:spcAft>
          <a:spcPct val="0"/>
        </a:spcAft>
        <a:defRPr sz="4000" b="1">
          <a:solidFill>
            <a:srgbClr val="CC0000"/>
          </a:solidFill>
          <a:latin typeface="Arial" charset="0"/>
        </a:defRPr>
      </a:lvl2pPr>
      <a:lvl3pPr algn="l" rtl="0" eaLnBrk="0" fontAlgn="base" hangingPunct="0">
        <a:spcBef>
          <a:spcPct val="0"/>
        </a:spcBef>
        <a:spcAft>
          <a:spcPct val="0"/>
        </a:spcAft>
        <a:defRPr sz="4000" b="1">
          <a:solidFill>
            <a:srgbClr val="CC0000"/>
          </a:solidFill>
          <a:latin typeface="Arial" charset="0"/>
        </a:defRPr>
      </a:lvl3pPr>
      <a:lvl4pPr algn="l" rtl="0" eaLnBrk="0" fontAlgn="base" hangingPunct="0">
        <a:spcBef>
          <a:spcPct val="0"/>
        </a:spcBef>
        <a:spcAft>
          <a:spcPct val="0"/>
        </a:spcAft>
        <a:defRPr sz="4000" b="1">
          <a:solidFill>
            <a:srgbClr val="CC0000"/>
          </a:solidFill>
          <a:latin typeface="Arial" charset="0"/>
        </a:defRPr>
      </a:lvl4pPr>
      <a:lvl5pPr algn="l" rtl="0" eaLnBrk="0" fontAlgn="base" hangingPunct="0">
        <a:spcBef>
          <a:spcPct val="0"/>
        </a:spcBef>
        <a:spcAft>
          <a:spcPct val="0"/>
        </a:spcAft>
        <a:defRPr sz="4000" b="1">
          <a:solidFill>
            <a:srgbClr val="CC0000"/>
          </a:solidFill>
          <a:latin typeface="Arial" charset="0"/>
        </a:defRPr>
      </a:lvl5pPr>
      <a:lvl6pPr marL="457200" algn="l" rtl="0" fontAlgn="base">
        <a:spcBef>
          <a:spcPct val="0"/>
        </a:spcBef>
        <a:spcAft>
          <a:spcPct val="0"/>
        </a:spcAft>
        <a:defRPr sz="4000" b="1">
          <a:solidFill>
            <a:srgbClr val="CC0000"/>
          </a:solidFill>
          <a:latin typeface="Arial" charset="0"/>
        </a:defRPr>
      </a:lvl6pPr>
      <a:lvl7pPr marL="914400" algn="l" rtl="0" fontAlgn="base">
        <a:spcBef>
          <a:spcPct val="0"/>
        </a:spcBef>
        <a:spcAft>
          <a:spcPct val="0"/>
        </a:spcAft>
        <a:defRPr sz="4000" b="1">
          <a:solidFill>
            <a:srgbClr val="CC0000"/>
          </a:solidFill>
          <a:latin typeface="Arial" charset="0"/>
        </a:defRPr>
      </a:lvl7pPr>
      <a:lvl8pPr marL="1371600" algn="l" rtl="0" fontAlgn="base">
        <a:spcBef>
          <a:spcPct val="0"/>
        </a:spcBef>
        <a:spcAft>
          <a:spcPct val="0"/>
        </a:spcAft>
        <a:defRPr sz="4000" b="1">
          <a:solidFill>
            <a:srgbClr val="CC0000"/>
          </a:solidFill>
          <a:latin typeface="Arial" charset="0"/>
        </a:defRPr>
      </a:lvl8pPr>
      <a:lvl9pPr marL="1828800" algn="l" rtl="0" fontAlgn="base">
        <a:spcBef>
          <a:spcPct val="0"/>
        </a:spcBef>
        <a:spcAft>
          <a:spcPct val="0"/>
        </a:spcAft>
        <a:defRPr sz="4000" b="1">
          <a:solidFill>
            <a:srgbClr val="CC0000"/>
          </a:solidFill>
          <a:latin typeface="Arial" charset="0"/>
        </a:defRPr>
      </a:lvl9pPr>
    </p:titleStyle>
    <p:bodyStyle>
      <a:lvl1pPr marL="342900" indent="-342900" algn="l" rtl="0" eaLnBrk="0" fontAlgn="base" hangingPunct="0">
        <a:spcBef>
          <a:spcPct val="20000"/>
        </a:spcBef>
        <a:spcAft>
          <a:spcPct val="0"/>
        </a:spcAft>
        <a:buChar char="•"/>
        <a:defRPr sz="3200" b="1">
          <a:solidFill>
            <a:schemeClr val="accent2"/>
          </a:solidFill>
          <a:latin typeface="+mn-lt"/>
          <a:ea typeface="+mn-ea"/>
          <a:cs typeface="+mn-cs"/>
        </a:defRPr>
      </a:lvl1pPr>
      <a:lvl2pPr marL="742950" indent="-285750" algn="l" rtl="0" eaLnBrk="0" fontAlgn="base" hangingPunct="0">
        <a:spcBef>
          <a:spcPct val="20000"/>
        </a:spcBef>
        <a:spcAft>
          <a:spcPct val="0"/>
        </a:spcAft>
        <a:buClr>
          <a:srgbClr val="000099"/>
        </a:buClr>
        <a:buFont typeface="Wingdings" pitchFamily="2" charset="2"/>
        <a:buChar char="Ø"/>
        <a:defRPr sz="2800">
          <a:solidFill>
            <a:srgbClr val="000099"/>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Font typeface="Wingdings" pitchFamily="2" charset="2"/>
        <a:buChar char="§"/>
        <a:defRPr sz="2000">
          <a:solidFill>
            <a:srgbClr val="CC0000"/>
          </a:solidFill>
          <a:latin typeface="Century Gothic" pitchFamily="34" charset="0"/>
        </a:defRPr>
      </a:lvl4pPr>
      <a:lvl5pPr marL="2057400" indent="-228600" algn="l" rtl="0" eaLnBrk="0" fontAlgn="base" hangingPunct="0">
        <a:spcBef>
          <a:spcPct val="20000"/>
        </a:spcBef>
        <a:spcAft>
          <a:spcPct val="0"/>
        </a:spcAft>
        <a:buChar char="»"/>
        <a:defRPr sz="2000">
          <a:solidFill>
            <a:schemeClr val="tx1"/>
          </a:solidFill>
          <a:latin typeface="Century Gothic" pitchFamily="34" charset="0"/>
        </a:defRPr>
      </a:lvl5pPr>
      <a:lvl6pPr marL="2514600" indent="-228600" algn="l" rtl="0" fontAlgn="base">
        <a:spcBef>
          <a:spcPct val="20000"/>
        </a:spcBef>
        <a:spcAft>
          <a:spcPct val="0"/>
        </a:spcAft>
        <a:buChar char="»"/>
        <a:defRPr sz="2000">
          <a:solidFill>
            <a:schemeClr val="tx1"/>
          </a:solidFill>
          <a:latin typeface="Century Gothic" pitchFamily="34" charset="0"/>
        </a:defRPr>
      </a:lvl6pPr>
      <a:lvl7pPr marL="2971800" indent="-228600" algn="l" rtl="0" fontAlgn="base">
        <a:spcBef>
          <a:spcPct val="20000"/>
        </a:spcBef>
        <a:spcAft>
          <a:spcPct val="0"/>
        </a:spcAft>
        <a:buChar char="»"/>
        <a:defRPr sz="2000">
          <a:solidFill>
            <a:schemeClr val="tx1"/>
          </a:solidFill>
          <a:latin typeface="Century Gothic" pitchFamily="34" charset="0"/>
        </a:defRPr>
      </a:lvl7pPr>
      <a:lvl8pPr marL="3429000" indent="-228600" algn="l" rtl="0" fontAlgn="base">
        <a:spcBef>
          <a:spcPct val="20000"/>
        </a:spcBef>
        <a:spcAft>
          <a:spcPct val="0"/>
        </a:spcAft>
        <a:buChar char="»"/>
        <a:defRPr sz="2000">
          <a:solidFill>
            <a:schemeClr val="tx1"/>
          </a:solidFill>
          <a:latin typeface="Century Gothic" pitchFamily="34" charset="0"/>
        </a:defRPr>
      </a:lvl8pPr>
      <a:lvl9pPr marL="3886200" indent="-228600" algn="l" rtl="0" fontAlgn="base">
        <a:spcBef>
          <a:spcPct val="20000"/>
        </a:spcBef>
        <a:spcAft>
          <a:spcPct val="0"/>
        </a:spcAft>
        <a:buChar char="»"/>
        <a:defRPr sz="2000">
          <a:solidFill>
            <a:schemeClr val="tx1"/>
          </a:solidFill>
          <a:latin typeface="Century Gothic"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tile tx="0" ty="0" sx="100000" sy="100000" flip="none" algn="tl"/>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276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cs typeface="+mn-cs"/>
              </a:defRPr>
            </a:lvl1pPr>
          </a:lstStyle>
          <a:p>
            <a:pPr>
              <a:defRPr/>
            </a:pPr>
            <a:endParaRPr lang="en-US" dirty="0"/>
          </a:p>
        </p:txBody>
      </p:sp>
      <p:sp>
        <p:nvSpPr>
          <p:cNvPr id="3276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cs typeface="+mn-cs"/>
              </a:defRPr>
            </a:lvl1pPr>
          </a:lstStyle>
          <a:p>
            <a:pPr>
              <a:defRPr/>
            </a:pPr>
            <a:r>
              <a:rPr lang="en-US" dirty="0"/>
              <a:t>Copyright 2009, St. Cloud State University, Teacher Quality Enhancement Center</a:t>
            </a:r>
          </a:p>
        </p:txBody>
      </p:sp>
      <p:sp>
        <p:nvSpPr>
          <p:cNvPr id="3276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mn-lt"/>
                <a:cs typeface="+mn-cs"/>
              </a:defRPr>
            </a:lvl1pPr>
          </a:lstStyle>
          <a:p>
            <a:pPr>
              <a:defRPr/>
            </a:pPr>
            <a:fld id="{93E7F85E-9138-4BA5-9674-936E9A5B185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 id="2147484462" r:id="rId12"/>
  </p:sldLayoutIdLst>
  <p:hf sldNum="0"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6" name="Rectangle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a:defRPr/>
            </a:pPr>
            <a:endParaRPr lang="en-US" dirty="0"/>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latinLnBrk="0" hangingPunct="1">
              <a:defRPr kumimoji="0" sz="1400">
                <a:solidFill>
                  <a:srgbClr val="FFFFFF"/>
                </a:solidFill>
                <a:cs typeface="Arial" pitchFamily="34" charset="0"/>
              </a:defRPr>
            </a:lvl1pPr>
          </a:lstStyle>
          <a:p>
            <a:pPr>
              <a:defRPr/>
            </a:pPr>
            <a:endParaRPr lang="en-US" dirty="0"/>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latinLnBrk="0" hangingPunct="1">
              <a:defRPr kumimoji="0" sz="1200">
                <a:solidFill>
                  <a:srgbClr val="FFFFFF"/>
                </a:solidFill>
                <a:cs typeface="Arial" pitchFamily="34" charset="0"/>
              </a:defRPr>
            </a:lvl1pPr>
          </a:lstStyle>
          <a:p>
            <a:pPr>
              <a:defRPr/>
            </a:pPr>
            <a:r>
              <a:rPr lang="en-US" dirty="0"/>
              <a:t>Copyright 2009, St. Cloud State University, Teacher Quality Enhancement Center</a:t>
            </a:r>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a:defRPr/>
            </a:pPr>
            <a:endParaRPr lang="en-US" dirty="0"/>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a:defRPr/>
            </a:pPr>
            <a:endParaRPr lang="en-US" dirty="0"/>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cs typeface="Arial" pitchFamily="34" charset="0"/>
              </a:defRPr>
            </a:lvl1pPr>
          </a:lstStyle>
          <a:p>
            <a:pPr>
              <a:defRPr/>
            </a:pPr>
            <a:fld id="{BD9AE417-2B71-4D8C-B36F-70D63BE2B60F}" type="slidenum">
              <a:rPr lang="en-US"/>
              <a:pPr>
                <a:defRPr/>
              </a:pPr>
              <a:t>‹#›</a:t>
            </a:fld>
            <a:endParaRPr lang="en-US" dirty="0"/>
          </a:p>
        </p:txBody>
      </p:sp>
      <p:sp>
        <p:nvSpPr>
          <p:cNvPr id="7182" name="Title Placeholder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7183" name="Text Placeholder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463" r:id="rId1"/>
    <p:sldLayoutId id="2147484445" r:id="rId2"/>
    <p:sldLayoutId id="2147484464" r:id="rId3"/>
    <p:sldLayoutId id="2147484446" r:id="rId4"/>
    <p:sldLayoutId id="2147484465" r:id="rId5"/>
    <p:sldLayoutId id="2147484466" r:id="rId6"/>
    <p:sldLayoutId id="2147484467" r:id="rId7"/>
    <p:sldLayoutId id="2147484468" r:id="rId8"/>
    <p:sldLayoutId id="2147484469" r:id="rId9"/>
    <p:sldLayoutId id="2147484470" r:id="rId10"/>
    <p:sldLayoutId id="2147484471" r:id="rId11"/>
    <p:sldLayoutId id="2147484472" r:id="rId12"/>
    <p:sldLayoutId id="2147484473" r:id="rId13"/>
  </p:sldLayoutIdLst>
  <p:hf sldNum="0" hdr="0" dt="0"/>
  <p:txStyles>
    <p:titleStyle>
      <a:lvl1pPr algn="ctr" rtl="0" eaLnBrk="0" fontAlgn="base" hangingPunct="0">
        <a:spcBef>
          <a:spcPct val="0"/>
        </a:spcBef>
        <a:spcAft>
          <a:spcPct val="0"/>
        </a:spcAft>
        <a:defRPr sz="3300" kern="1200">
          <a:solidFill>
            <a:srgbClr val="08B7BF"/>
          </a:solidFill>
          <a:latin typeface="+mj-lt"/>
          <a:ea typeface="+mj-ea"/>
          <a:cs typeface="+mj-cs"/>
        </a:defRPr>
      </a:lvl1pPr>
      <a:lvl2pPr algn="ctr" rtl="0" eaLnBrk="0" fontAlgn="base" hangingPunct="0">
        <a:spcBef>
          <a:spcPct val="0"/>
        </a:spcBef>
        <a:spcAft>
          <a:spcPct val="0"/>
        </a:spcAft>
        <a:defRPr sz="3300">
          <a:solidFill>
            <a:srgbClr val="08B7BF"/>
          </a:solidFill>
          <a:latin typeface="Georgia" pitchFamily="18" charset="0"/>
        </a:defRPr>
      </a:lvl2pPr>
      <a:lvl3pPr algn="ctr" rtl="0" eaLnBrk="0" fontAlgn="base" hangingPunct="0">
        <a:spcBef>
          <a:spcPct val="0"/>
        </a:spcBef>
        <a:spcAft>
          <a:spcPct val="0"/>
        </a:spcAft>
        <a:defRPr sz="3300">
          <a:solidFill>
            <a:srgbClr val="08B7BF"/>
          </a:solidFill>
          <a:latin typeface="Georgia" pitchFamily="18" charset="0"/>
        </a:defRPr>
      </a:lvl3pPr>
      <a:lvl4pPr algn="ctr" rtl="0" eaLnBrk="0" fontAlgn="base" hangingPunct="0">
        <a:spcBef>
          <a:spcPct val="0"/>
        </a:spcBef>
        <a:spcAft>
          <a:spcPct val="0"/>
        </a:spcAft>
        <a:defRPr sz="3300">
          <a:solidFill>
            <a:srgbClr val="08B7BF"/>
          </a:solidFill>
          <a:latin typeface="Georgia" pitchFamily="18" charset="0"/>
        </a:defRPr>
      </a:lvl4pPr>
      <a:lvl5pPr algn="ctr" rtl="0" eaLnBrk="0" fontAlgn="base" hangingPunct="0">
        <a:spcBef>
          <a:spcPct val="0"/>
        </a:spcBef>
        <a:spcAft>
          <a:spcPct val="0"/>
        </a:spcAft>
        <a:defRPr sz="3300">
          <a:solidFill>
            <a:srgbClr val="08B7BF"/>
          </a:solidFill>
          <a:latin typeface="Georgia" pitchFamily="18" charset="0"/>
        </a:defRPr>
      </a:lvl5pPr>
      <a:lvl6pPr marL="457200" algn="ctr" rtl="0" fontAlgn="base">
        <a:spcBef>
          <a:spcPct val="0"/>
        </a:spcBef>
        <a:spcAft>
          <a:spcPct val="0"/>
        </a:spcAft>
        <a:defRPr sz="3300">
          <a:solidFill>
            <a:srgbClr val="08B7BF"/>
          </a:solidFill>
          <a:latin typeface="Georgia" pitchFamily="18" charset="0"/>
        </a:defRPr>
      </a:lvl6pPr>
      <a:lvl7pPr marL="914400" algn="ctr" rtl="0" fontAlgn="base">
        <a:spcBef>
          <a:spcPct val="0"/>
        </a:spcBef>
        <a:spcAft>
          <a:spcPct val="0"/>
        </a:spcAft>
        <a:defRPr sz="3300">
          <a:solidFill>
            <a:srgbClr val="08B7BF"/>
          </a:solidFill>
          <a:latin typeface="Georgia" pitchFamily="18" charset="0"/>
        </a:defRPr>
      </a:lvl7pPr>
      <a:lvl8pPr marL="1371600" algn="ctr" rtl="0" fontAlgn="base">
        <a:spcBef>
          <a:spcPct val="0"/>
        </a:spcBef>
        <a:spcAft>
          <a:spcPct val="0"/>
        </a:spcAft>
        <a:defRPr sz="3300">
          <a:solidFill>
            <a:srgbClr val="08B7BF"/>
          </a:solidFill>
          <a:latin typeface="Georgia" pitchFamily="18" charset="0"/>
        </a:defRPr>
      </a:lvl8pPr>
      <a:lvl9pPr marL="1828800" algn="ctr" rtl="0" fontAlgn="base">
        <a:spcBef>
          <a:spcPct val="0"/>
        </a:spcBef>
        <a:spcAft>
          <a:spcPct val="0"/>
        </a:spcAft>
        <a:defRPr sz="3300">
          <a:solidFill>
            <a:srgbClr val="08B7BF"/>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0BD0D9"/>
        </a:buClr>
        <a:buSzPct val="75000"/>
        <a:buFont typeface="Wingdings 2"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10CF9B"/>
        </a:buClr>
        <a:buSzPct val="70000"/>
        <a:buFont typeface="Wingdings"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7CCA62"/>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2"/>
            <a:ext cx="9144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866216" y="973668"/>
            <a:ext cx="6571060" cy="70696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66216" y="2603500"/>
            <a:ext cx="6571059" cy="34163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988205" y="6394064"/>
            <a:ext cx="742949" cy="304799"/>
          </a:xfrm>
          <a:prstGeom prst="rect">
            <a:avLst/>
          </a:prstGeom>
        </p:spPr>
        <p:txBody>
          <a:bodyPr vert="horz" lIns="91440" tIns="45720" rIns="91440" bIns="45720" rtlCol="0" anchor="t"/>
          <a:lstStyle>
            <a:lvl1pPr algn="r">
              <a:defRPr sz="563" b="1" i="0">
                <a:solidFill>
                  <a:schemeClr val="accent1"/>
                </a:solidFill>
              </a:defRPr>
            </a:lvl1pPr>
          </a:lstStyle>
          <a:p>
            <a:pPr defTabSz="257175" fontAlgn="auto">
              <a:spcBef>
                <a:spcPts val="0"/>
              </a:spcBef>
              <a:spcAft>
                <a:spcPts val="0"/>
              </a:spcAft>
            </a:pPr>
            <a:fld id="{7E0D914D-B099-4142-A885-11F276715148}" type="datetimeFigureOut">
              <a:rPr lang="en-US" smtClean="0">
                <a:solidFill>
                  <a:srgbClr val="ACD433"/>
                </a:solidFill>
                <a:latin typeface="Comic Sans MS"/>
                <a:cs typeface="Arial" charset="0"/>
              </a:rPr>
              <a:pPr defTabSz="257175" fontAlgn="auto">
                <a:spcBef>
                  <a:spcPts val="0"/>
                </a:spcBef>
                <a:spcAft>
                  <a:spcPts val="0"/>
                </a:spcAft>
              </a:pPr>
              <a:t>5/23/2018</a:t>
            </a:fld>
            <a:endParaRPr lang="en-US" dirty="0">
              <a:solidFill>
                <a:srgbClr val="ACD433"/>
              </a:solidFill>
              <a:latin typeface="Comic Sans MS"/>
              <a:cs typeface="Arial" charset="0"/>
            </a:endParaRPr>
          </a:p>
        </p:txBody>
      </p:sp>
      <p:sp>
        <p:nvSpPr>
          <p:cNvPr id="5" name="Footer Placeholder 4"/>
          <p:cNvSpPr>
            <a:spLocks noGrp="1"/>
          </p:cNvSpPr>
          <p:nvPr>
            <p:ph type="ftr" sz="quarter" idx="3"/>
          </p:nvPr>
        </p:nvSpPr>
        <p:spPr>
          <a:xfrm>
            <a:off x="396270" y="6391841"/>
            <a:ext cx="2894846" cy="304801"/>
          </a:xfrm>
          <a:prstGeom prst="rect">
            <a:avLst/>
          </a:prstGeom>
        </p:spPr>
        <p:txBody>
          <a:bodyPr vert="horz" lIns="91440" tIns="45720" rIns="91440" bIns="45720" rtlCol="0" anchor="b"/>
          <a:lstStyle>
            <a:lvl1pPr algn="l">
              <a:defRPr sz="563" b="1" i="0">
                <a:solidFill>
                  <a:schemeClr val="accent1"/>
                </a:solidFill>
                <a:latin typeface="+mn-lt"/>
              </a:defRPr>
            </a:lvl1pPr>
          </a:lstStyle>
          <a:p>
            <a:pPr defTabSz="257175" fontAlgn="auto">
              <a:spcBef>
                <a:spcPts val="0"/>
              </a:spcBef>
              <a:spcAft>
                <a:spcPts val="0"/>
              </a:spcAft>
            </a:pPr>
            <a:r>
              <a:rPr lang="en-US" smtClean="0">
                <a:solidFill>
                  <a:srgbClr val="ACD433"/>
                </a:solidFill>
                <a:cs typeface="Arial" charset="0"/>
              </a:rPr>
              <a:t>
              </a:t>
            </a:r>
            <a:endParaRPr lang="en-US" dirty="0">
              <a:solidFill>
                <a:srgbClr val="ACD433"/>
              </a:solidFill>
              <a:cs typeface="Arial" charset="0"/>
            </a:endParaRPr>
          </a:p>
        </p:txBody>
      </p:sp>
      <p:sp>
        <p:nvSpPr>
          <p:cNvPr id="22" name="Rectangle 21"/>
          <p:cNvSpPr/>
          <p:nvPr/>
        </p:nvSpPr>
        <p:spPr>
          <a:xfrm>
            <a:off x="7828359" y="0"/>
            <a:ext cx="51435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7764407" y="295732"/>
            <a:ext cx="628649" cy="767687"/>
          </a:xfrm>
          <a:prstGeom prst="rect">
            <a:avLst/>
          </a:prstGeom>
        </p:spPr>
        <p:txBody>
          <a:bodyPr vert="horz" lIns="91440" tIns="45720" rIns="91440" bIns="45720" rtlCol="0" anchor="b"/>
          <a:lstStyle>
            <a:lvl1pPr algn="ctr">
              <a:defRPr sz="1575" b="0" i="0">
                <a:solidFill>
                  <a:schemeClr val="bg1"/>
                </a:solidFill>
                <a:latin typeface="+mn-lt"/>
              </a:defRPr>
            </a:lvl1pPr>
          </a:lstStyle>
          <a:p>
            <a:pPr defTabSz="257175" fontAlgn="auto">
              <a:spcBef>
                <a:spcPts val="0"/>
              </a:spcBef>
              <a:spcAft>
                <a:spcPts val="0"/>
              </a:spcAft>
            </a:pPr>
            <a:fld id="{D57F1E4F-1CFF-5643-939E-217C01CDF565}" type="slidenum">
              <a:rPr lang="en-US" smtClean="0">
                <a:solidFill>
                  <a:prstClr val="white"/>
                </a:solidFill>
                <a:cs typeface="Arial" charset="0"/>
              </a:rPr>
              <a:pPr defTabSz="257175" fontAlgn="auto">
                <a:spcBef>
                  <a:spcPts val="0"/>
                </a:spcBef>
                <a:spcAft>
                  <a:spcPts val="0"/>
                </a:spcAft>
              </a:pPr>
              <a:t>‹#›</a:t>
            </a:fld>
            <a:endParaRPr lang="en-US" dirty="0">
              <a:solidFill>
                <a:prstClr val="white"/>
              </a:solidFill>
              <a:cs typeface="Arial" charset="0"/>
            </a:endParaRPr>
          </a:p>
        </p:txBody>
      </p:sp>
    </p:spTree>
    <p:extLst>
      <p:ext uri="{BB962C8B-B14F-4D97-AF65-F5344CB8AC3E}">
        <p14:creationId xmlns:p14="http://schemas.microsoft.com/office/powerpoint/2010/main" val="1494365657"/>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 id="2147484487" r:id="rId13"/>
    <p:sldLayoutId id="2147484488" r:id="rId14"/>
    <p:sldLayoutId id="2147484489" r:id="rId15"/>
    <p:sldLayoutId id="2147484490" r:id="rId16"/>
    <p:sldLayoutId id="2147484491" r:id="rId17"/>
  </p:sldLayoutIdLst>
  <p:hf sldNum="0" hdr="0" ftr="0" dt="0"/>
  <p:txStyles>
    <p:titleStyle>
      <a:lvl1pPr algn="l" defTabSz="257175" rtl="0" eaLnBrk="1" latinLnBrk="0" hangingPunct="1">
        <a:spcBef>
          <a:spcPct val="0"/>
        </a:spcBef>
        <a:buNone/>
        <a:defRPr sz="2025"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192881" indent="-192881" algn="l" defTabSz="257175" rtl="0" eaLnBrk="1" latinLnBrk="0" hangingPunct="1">
        <a:spcBef>
          <a:spcPts val="563"/>
        </a:spcBef>
        <a:spcAft>
          <a:spcPts val="0"/>
        </a:spcAft>
        <a:buClr>
          <a:schemeClr val="accent1"/>
        </a:buClr>
        <a:buSzPct val="80000"/>
        <a:buFont typeface="Wingdings 3" charset="2"/>
        <a:buChar char=""/>
        <a:defRPr sz="1013" b="0" i="0" kern="1200">
          <a:solidFill>
            <a:schemeClr val="tx1">
              <a:lumMod val="75000"/>
              <a:lumOff val="25000"/>
            </a:schemeClr>
          </a:solidFill>
          <a:latin typeface="+mn-lt"/>
          <a:ea typeface="+mn-ea"/>
          <a:cs typeface="+mn-cs"/>
        </a:defRPr>
      </a:lvl1pPr>
      <a:lvl2pPr marL="417910" indent="-160735" algn="l" defTabSz="257175" rtl="0" eaLnBrk="1" latinLnBrk="0" hangingPunct="1">
        <a:spcBef>
          <a:spcPts val="563"/>
        </a:spcBef>
        <a:spcAft>
          <a:spcPts val="0"/>
        </a:spcAft>
        <a:buClr>
          <a:schemeClr val="accent1"/>
        </a:buClr>
        <a:buSzPct val="80000"/>
        <a:buFont typeface="Wingdings 3" charset="2"/>
        <a:buChar char=""/>
        <a:defRPr sz="900" b="0" i="0" kern="1200">
          <a:solidFill>
            <a:schemeClr val="tx1">
              <a:lumMod val="75000"/>
              <a:lumOff val="25000"/>
            </a:schemeClr>
          </a:solidFill>
          <a:latin typeface="+mn-lt"/>
          <a:ea typeface="+mn-ea"/>
          <a:cs typeface="+mn-cs"/>
        </a:defRPr>
      </a:lvl2pPr>
      <a:lvl3pPr marL="642938" indent="-128588" algn="l" defTabSz="257175" rtl="0" eaLnBrk="1" latinLnBrk="0" hangingPunct="1">
        <a:spcBef>
          <a:spcPts val="563"/>
        </a:spcBef>
        <a:spcAft>
          <a:spcPts val="0"/>
        </a:spcAft>
        <a:buClr>
          <a:schemeClr val="accent1"/>
        </a:buClr>
        <a:buSzPct val="80000"/>
        <a:buFont typeface="Wingdings 3" charset="2"/>
        <a:buChar char=""/>
        <a:defRPr sz="788" b="0" i="0" kern="1200">
          <a:solidFill>
            <a:schemeClr val="tx1">
              <a:lumMod val="75000"/>
              <a:lumOff val="25000"/>
            </a:schemeClr>
          </a:solidFill>
          <a:latin typeface="+mn-lt"/>
          <a:ea typeface="+mn-ea"/>
          <a:cs typeface="+mn-cs"/>
        </a:defRPr>
      </a:lvl3pPr>
      <a:lvl4pPr marL="900113"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4pPr>
      <a:lvl5pPr marL="1157288"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5pPr>
      <a:lvl6pPr marL="1414463"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6pPr>
      <a:lvl7pPr marL="1671638"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7pPr>
      <a:lvl8pPr marL="1928813"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8pPr>
      <a:lvl9pPr marL="2185988" indent="-128588" algn="l" defTabSz="257175" rtl="0" eaLnBrk="1" latinLnBrk="0" hangingPunct="1">
        <a:spcBef>
          <a:spcPts val="563"/>
        </a:spcBef>
        <a:spcAft>
          <a:spcPts val="0"/>
        </a:spcAft>
        <a:buClr>
          <a:schemeClr val="accent1"/>
        </a:buClr>
        <a:buSzPct val="80000"/>
        <a:buFont typeface="Wingdings 3" charset="2"/>
        <a:buChar char=""/>
        <a:defRPr sz="675" b="0" i="0" kern="1200">
          <a:solidFill>
            <a:schemeClr val="tx1">
              <a:lumMod val="75000"/>
              <a:lumOff val="25000"/>
            </a:schemeClr>
          </a:solidFill>
          <a:latin typeface="+mn-lt"/>
          <a:ea typeface="+mn-ea"/>
          <a:cs typeface="+mn-cs"/>
        </a:defRPr>
      </a:lvl9pPr>
    </p:bodyStyle>
    <p:otherStyle>
      <a:defPPr>
        <a:defRPr lang="en-US"/>
      </a:defPPr>
      <a:lvl1pPr marL="0" algn="l" defTabSz="257175" rtl="0" eaLnBrk="1" latinLnBrk="0" hangingPunct="1">
        <a:defRPr sz="1013" kern="1200">
          <a:solidFill>
            <a:schemeClr val="tx1"/>
          </a:solidFill>
          <a:latin typeface="+mn-lt"/>
          <a:ea typeface="+mn-ea"/>
          <a:cs typeface="+mn-cs"/>
        </a:defRPr>
      </a:lvl1pPr>
      <a:lvl2pPr marL="257175" algn="l" defTabSz="257175" rtl="0" eaLnBrk="1" latinLnBrk="0" hangingPunct="1">
        <a:defRPr sz="1013" kern="1200">
          <a:solidFill>
            <a:schemeClr val="tx1"/>
          </a:solidFill>
          <a:latin typeface="+mn-lt"/>
          <a:ea typeface="+mn-ea"/>
          <a:cs typeface="+mn-cs"/>
        </a:defRPr>
      </a:lvl2pPr>
      <a:lvl3pPr marL="514350" algn="l" defTabSz="257175" rtl="0" eaLnBrk="1" latinLnBrk="0" hangingPunct="1">
        <a:defRPr sz="1013" kern="1200">
          <a:solidFill>
            <a:schemeClr val="tx1"/>
          </a:solidFill>
          <a:latin typeface="+mn-lt"/>
          <a:ea typeface="+mn-ea"/>
          <a:cs typeface="+mn-cs"/>
        </a:defRPr>
      </a:lvl3pPr>
      <a:lvl4pPr marL="771525" algn="l" defTabSz="257175" rtl="0" eaLnBrk="1" latinLnBrk="0" hangingPunct="1">
        <a:defRPr sz="1013" kern="1200">
          <a:solidFill>
            <a:schemeClr val="tx1"/>
          </a:solidFill>
          <a:latin typeface="+mn-lt"/>
          <a:ea typeface="+mn-ea"/>
          <a:cs typeface="+mn-cs"/>
        </a:defRPr>
      </a:lvl4pPr>
      <a:lvl5pPr marL="1028700" algn="l" defTabSz="257175" rtl="0" eaLnBrk="1" latinLnBrk="0" hangingPunct="1">
        <a:defRPr sz="1013" kern="1200">
          <a:solidFill>
            <a:schemeClr val="tx1"/>
          </a:solidFill>
          <a:latin typeface="+mn-lt"/>
          <a:ea typeface="+mn-ea"/>
          <a:cs typeface="+mn-cs"/>
        </a:defRPr>
      </a:lvl5pPr>
      <a:lvl6pPr marL="1285875" algn="l" defTabSz="257175" rtl="0" eaLnBrk="1" latinLnBrk="0" hangingPunct="1">
        <a:defRPr sz="1013" kern="1200">
          <a:solidFill>
            <a:schemeClr val="tx1"/>
          </a:solidFill>
          <a:latin typeface="+mn-lt"/>
          <a:ea typeface="+mn-ea"/>
          <a:cs typeface="+mn-cs"/>
        </a:defRPr>
      </a:lvl6pPr>
      <a:lvl7pPr marL="1543050" algn="l" defTabSz="257175" rtl="0" eaLnBrk="1" latinLnBrk="0" hangingPunct="1">
        <a:defRPr sz="1013" kern="1200">
          <a:solidFill>
            <a:schemeClr val="tx1"/>
          </a:solidFill>
          <a:latin typeface="+mn-lt"/>
          <a:ea typeface="+mn-ea"/>
          <a:cs typeface="+mn-cs"/>
        </a:defRPr>
      </a:lvl7pPr>
      <a:lvl8pPr marL="1800225" algn="l" defTabSz="257175" rtl="0" eaLnBrk="1" latinLnBrk="0" hangingPunct="1">
        <a:defRPr sz="1013" kern="1200">
          <a:solidFill>
            <a:schemeClr val="tx1"/>
          </a:solidFill>
          <a:latin typeface="+mn-lt"/>
          <a:ea typeface="+mn-ea"/>
          <a:cs typeface="+mn-cs"/>
        </a:defRPr>
      </a:lvl8pPr>
      <a:lvl9pPr marL="2057400" algn="l" defTabSz="257175"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66.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66.xml"/><Relationship Id="rId4" Type="http://schemas.openxmlformats.org/officeDocument/2006/relationships/chart" Target="../charts/chart4.xml"/></Relationships>
</file>

<file path=ppt/slides/_rels/slide2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66.xml"/><Relationship Id="rId4" Type="http://schemas.openxmlformats.org/officeDocument/2006/relationships/chart" Target="../charts/chart6.xml"/></Relationships>
</file>

<file path=ppt/slides/_rels/slide2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6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3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8.xml"/><Relationship Id="rId1" Type="http://schemas.openxmlformats.org/officeDocument/2006/relationships/vmlDrawing" Target="../drawings/vmlDrawing1.vml"/><Relationship Id="rId6" Type="http://schemas.openxmlformats.org/officeDocument/2006/relationships/chart" Target="../charts/chart10.xml"/><Relationship Id="rId5" Type="http://schemas.openxmlformats.org/officeDocument/2006/relationships/image" Target="../media/image8.emf"/><Relationship Id="rId4" Type="http://schemas.openxmlformats.org/officeDocument/2006/relationships/oleObject" Target="../embeddings/Microsoft_Excel_97-2003_Worksheet1.xls"/></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45.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5.xml"/><Relationship Id="rId1" Type="http://schemas.openxmlformats.org/officeDocument/2006/relationships/slideLayout" Target="../slideLayouts/slideLayout63.xml"/></Relationships>
</file>

<file path=ppt/slides/_rels/slide4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63.xml"/><Relationship Id="rId5" Type="http://schemas.openxmlformats.org/officeDocument/2006/relationships/image" Target="../media/image13.emf"/><Relationship Id="rId4" Type="http://schemas.openxmlformats.org/officeDocument/2006/relationships/image" Target="../media/image12.emf"/></Relationships>
</file>

<file path=ppt/slides/_rels/slide4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63.xml"/><Relationship Id="rId5" Type="http://schemas.openxmlformats.org/officeDocument/2006/relationships/image" Target="../media/image17.emf"/><Relationship Id="rId4" Type="http://schemas.openxmlformats.org/officeDocument/2006/relationships/image" Target="../media/image16.emf"/></Relationships>
</file>

<file path=ppt/slides/_rels/slide4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63.xml"/><Relationship Id="rId5" Type="http://schemas.openxmlformats.org/officeDocument/2006/relationships/image" Target="../media/image21.emf"/><Relationship Id="rId4" Type="http://schemas.openxmlformats.org/officeDocument/2006/relationships/image" Target="../media/image20.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3.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3.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3.xml"/></Relationships>
</file>

<file path=ppt/slides/_rels/slide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16.xml"/><Relationship Id="rId1" Type="http://schemas.openxmlformats.org/officeDocument/2006/relationships/slideLayout" Target="../slideLayouts/slideLayout6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8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3.xml.rels><?xml version="1.0" encoding="UTF-8" standalone="yes"?>
<Relationships xmlns="http://schemas.openxmlformats.org/package/2006/relationships"><Relationship Id="rId3" Type="http://schemas.openxmlformats.org/officeDocument/2006/relationships/hyperlink" Target="http://www.google.com/url?sa=i&amp;rct=j&amp;q=&amp;esrc=s&amp;source=images&amp;cd=&amp;cad=rja&amp;uact=8&amp;ved=0ahUKEwiPjv-jjLTVAhVCNiYKHaMOCCQQjRwIBw&amp;url=http://www.express.co.uk/news/uk/703486/older-people-more-content-mental-health-improves-years&amp;psig=AFQjCNHXXTLhMFWXcJGYy8zOrKWzkPdoPw&amp;ust=1501610250028772" TargetMode="External"/><Relationship Id="rId2" Type="http://schemas.openxmlformats.org/officeDocument/2006/relationships/notesSlide" Target="../notesSlides/notesSlide20.xml"/><Relationship Id="rId1" Type="http://schemas.openxmlformats.org/officeDocument/2006/relationships/slideLayout" Target="../slideLayouts/slideLayout80.xml"/><Relationship Id="rId5" Type="http://schemas.openxmlformats.org/officeDocument/2006/relationships/image" Target="../media/image32.jpeg"/><Relationship Id="rId4" Type="http://schemas.openxmlformats.org/officeDocument/2006/relationships/image" Target="../media/image31.jpeg"/></Relationships>
</file>

<file path=ppt/slides/_rels/slide8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80.xml"/><Relationship Id="rId5" Type="http://schemas.openxmlformats.org/officeDocument/2006/relationships/image" Target="../media/image35.jpeg"/><Relationship Id="rId4" Type="http://schemas.openxmlformats.org/officeDocument/2006/relationships/image" Target="../media/image34.jpeg"/></Relationships>
</file>

<file path=ppt/slides/_rels/slide8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slideLayout" Target="../slideLayouts/slideLayout80.xml"/></Relationships>
</file>

<file path=ppt/slides/_rels/slide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0.xml"/></Relationships>
</file>

<file path=ppt/slides/_rels/slide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0.xml"/></Relationships>
</file>

<file path=ppt/slides/_rels/slide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0.xml"/></Relationships>
</file>

<file path=ppt/slides/_rels/slide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3400" y="533400"/>
            <a:ext cx="5257800" cy="3124200"/>
          </a:xfrm>
        </p:spPr>
        <p:txBody>
          <a:bodyPr>
            <a:normAutofit fontScale="90000"/>
          </a:bodyPr>
          <a:lstStyle/>
          <a:p>
            <a:pPr eaLnBrk="1" fontAlgn="auto" hangingPunct="1">
              <a:spcAft>
                <a:spcPts val="0"/>
              </a:spcAft>
              <a:defRPr/>
            </a:pPr>
            <a:r>
              <a:rPr lang="en-US" sz="4400" dirty="0" smtClean="0">
                <a:effectLst>
                  <a:outerShdw blurRad="38100" dist="38100" dir="2700000" algn="tl">
                    <a:srgbClr val="000000">
                      <a:alpha val="43137"/>
                    </a:srgbClr>
                  </a:outerShdw>
                </a:effectLst>
              </a:rPr>
              <a:t/>
            </a:r>
            <a:br>
              <a:rPr lang="en-US" sz="4400" dirty="0" smtClean="0">
                <a:effectLst>
                  <a:outerShdw blurRad="38100" dist="38100" dir="2700000" algn="tl">
                    <a:srgbClr val="000000">
                      <a:alpha val="43137"/>
                    </a:srgbClr>
                  </a:outerShdw>
                </a:effectLst>
              </a:rPr>
            </a:br>
            <a:r>
              <a:rPr lang="en-US" sz="4400" dirty="0" smtClean="0">
                <a:effectLst>
                  <a:outerShdw blurRad="38100" dist="38100" dir="2700000" algn="tl">
                    <a:srgbClr val="000000">
                      <a:alpha val="43137"/>
                    </a:srgbClr>
                  </a:outerShdw>
                </a:effectLst>
              </a:rPr>
              <a:t/>
            </a:r>
            <a:br>
              <a:rPr lang="en-US" sz="4400" dirty="0" smtClean="0">
                <a:effectLst>
                  <a:outerShdw blurRad="38100" dist="38100" dir="2700000" algn="tl">
                    <a:srgbClr val="000000">
                      <a:alpha val="43137"/>
                    </a:srgbClr>
                  </a:outerShdw>
                </a:effectLst>
              </a:rPr>
            </a:br>
            <a:r>
              <a:rPr lang="en-US" sz="5300" dirty="0" smtClean="0">
                <a:solidFill>
                  <a:srgbClr val="002060"/>
                </a:solidFill>
                <a:effectLst>
                  <a:outerShdw blurRad="38100" dist="38100" dir="2700000" algn="tl">
                    <a:srgbClr val="000000">
                      <a:alpha val="43137"/>
                    </a:srgbClr>
                  </a:outerShdw>
                </a:effectLst>
                <a:latin typeface="Comic Sans MS" pitchFamily="66" charset="0"/>
              </a:rPr>
              <a:t>Co-Teaching</a:t>
            </a:r>
            <a:r>
              <a:rPr lang="en-US" sz="4900" dirty="0" smtClean="0">
                <a:solidFill>
                  <a:srgbClr val="002060"/>
                </a:solidFill>
                <a:effectLst>
                  <a:outerShdw blurRad="38100" dist="38100" dir="2700000" algn="tl">
                    <a:srgbClr val="000000">
                      <a:alpha val="43137"/>
                    </a:srgbClr>
                  </a:outerShdw>
                </a:effectLst>
                <a:latin typeface="Comic Sans MS" pitchFamily="66" charset="0"/>
              </a:rPr>
              <a:t/>
            </a:r>
            <a:br>
              <a:rPr lang="en-US" sz="4900" dirty="0" smtClean="0">
                <a:solidFill>
                  <a:srgbClr val="002060"/>
                </a:solidFill>
                <a:effectLst>
                  <a:outerShdw blurRad="38100" dist="38100" dir="2700000" algn="tl">
                    <a:srgbClr val="000000">
                      <a:alpha val="43137"/>
                    </a:srgbClr>
                  </a:outerShdw>
                </a:effectLst>
                <a:latin typeface="Comic Sans MS" pitchFamily="66" charset="0"/>
              </a:rPr>
            </a:br>
            <a:r>
              <a:rPr lang="en-US" sz="2700" dirty="0" smtClean="0">
                <a:solidFill>
                  <a:srgbClr val="002060"/>
                </a:solidFill>
                <a:effectLst>
                  <a:outerShdw blurRad="38100" dist="38100" dir="2700000" algn="tl">
                    <a:srgbClr val="000000">
                      <a:alpha val="43137"/>
                    </a:srgbClr>
                  </a:outerShdw>
                </a:effectLst>
                <a:latin typeface="Comic Sans MS" pitchFamily="66" charset="0"/>
              </a:rPr>
              <a:t>as</a:t>
            </a:r>
            <a:r>
              <a:rPr lang="en-US" sz="4900" dirty="0" smtClean="0">
                <a:solidFill>
                  <a:srgbClr val="002060"/>
                </a:solidFill>
                <a:effectLst>
                  <a:outerShdw blurRad="38100" dist="38100" dir="2700000" algn="tl">
                    <a:srgbClr val="000000">
                      <a:alpha val="43137"/>
                    </a:srgbClr>
                  </a:outerShdw>
                </a:effectLst>
                <a:latin typeface="Comic Sans MS" pitchFamily="66" charset="0"/>
              </a:rPr>
              <a:t/>
            </a:r>
            <a:br>
              <a:rPr lang="en-US" sz="4900" dirty="0" smtClean="0">
                <a:solidFill>
                  <a:srgbClr val="002060"/>
                </a:solidFill>
                <a:effectLst>
                  <a:outerShdw blurRad="38100" dist="38100" dir="2700000" algn="tl">
                    <a:srgbClr val="000000">
                      <a:alpha val="43137"/>
                    </a:srgbClr>
                  </a:outerShdw>
                </a:effectLst>
                <a:latin typeface="Comic Sans MS" pitchFamily="66" charset="0"/>
              </a:rPr>
            </a:br>
            <a:r>
              <a:rPr lang="en-US" sz="5300" dirty="0" smtClean="0">
                <a:solidFill>
                  <a:srgbClr val="002060"/>
                </a:solidFill>
                <a:effectLst>
                  <a:outerShdw blurRad="38100" dist="38100" dir="2700000" algn="tl">
                    <a:srgbClr val="000000">
                      <a:alpha val="43137"/>
                    </a:srgbClr>
                  </a:outerShdw>
                </a:effectLst>
                <a:latin typeface="Comic Sans MS" pitchFamily="66" charset="0"/>
              </a:rPr>
              <a:t>Best Practice</a:t>
            </a:r>
            <a:r>
              <a:rPr lang="en-US" sz="4900" dirty="0" smtClean="0">
                <a:solidFill>
                  <a:srgbClr val="002060"/>
                </a:solidFill>
                <a:effectLst>
                  <a:outerShdw blurRad="38100" dist="38100" dir="2700000" algn="tl">
                    <a:srgbClr val="000000">
                      <a:alpha val="43137"/>
                    </a:srgbClr>
                  </a:outerShdw>
                </a:effectLst>
                <a:latin typeface="Comic Sans MS" pitchFamily="66" charset="0"/>
              </a:rPr>
              <a:t/>
            </a:r>
            <a:br>
              <a:rPr lang="en-US" sz="4900" dirty="0" smtClean="0">
                <a:solidFill>
                  <a:srgbClr val="002060"/>
                </a:solidFill>
                <a:effectLst>
                  <a:outerShdw blurRad="38100" dist="38100" dir="2700000" algn="tl">
                    <a:srgbClr val="000000">
                      <a:alpha val="43137"/>
                    </a:srgbClr>
                  </a:outerShdw>
                </a:effectLst>
                <a:latin typeface="Comic Sans MS" pitchFamily="66" charset="0"/>
              </a:rPr>
            </a:br>
            <a:r>
              <a:rPr lang="en-US" sz="2700" dirty="0" smtClean="0">
                <a:solidFill>
                  <a:srgbClr val="002060"/>
                </a:solidFill>
                <a:effectLst>
                  <a:outerShdw blurRad="38100" dist="38100" dir="2700000" algn="tl">
                    <a:srgbClr val="000000">
                      <a:alpha val="43137"/>
                    </a:srgbClr>
                  </a:outerShdw>
                </a:effectLst>
                <a:latin typeface="Comic Sans MS" pitchFamily="66" charset="0"/>
              </a:rPr>
              <a:t>in</a:t>
            </a:r>
            <a:r>
              <a:rPr lang="en-US" sz="4900" dirty="0" smtClean="0">
                <a:solidFill>
                  <a:srgbClr val="002060"/>
                </a:solidFill>
                <a:effectLst>
                  <a:outerShdw blurRad="38100" dist="38100" dir="2700000" algn="tl">
                    <a:srgbClr val="000000">
                      <a:alpha val="43137"/>
                    </a:srgbClr>
                  </a:outerShdw>
                </a:effectLst>
                <a:latin typeface="Comic Sans MS" pitchFamily="66" charset="0"/>
              </a:rPr>
              <a:t/>
            </a:r>
            <a:br>
              <a:rPr lang="en-US" sz="4900" dirty="0" smtClean="0">
                <a:solidFill>
                  <a:srgbClr val="002060"/>
                </a:solidFill>
                <a:effectLst>
                  <a:outerShdw blurRad="38100" dist="38100" dir="2700000" algn="tl">
                    <a:srgbClr val="000000">
                      <a:alpha val="43137"/>
                    </a:srgbClr>
                  </a:outerShdw>
                </a:effectLst>
                <a:latin typeface="Comic Sans MS" pitchFamily="66" charset="0"/>
              </a:rPr>
            </a:br>
            <a:r>
              <a:rPr lang="en-US" sz="5300" dirty="0" smtClean="0">
                <a:solidFill>
                  <a:srgbClr val="002060"/>
                </a:solidFill>
                <a:effectLst>
                  <a:outerShdw blurRad="38100" dist="38100" dir="2700000" algn="tl">
                    <a:srgbClr val="000000">
                      <a:alpha val="43137"/>
                    </a:srgbClr>
                  </a:outerShdw>
                </a:effectLst>
                <a:latin typeface="Comic Sans MS" pitchFamily="66" charset="0"/>
              </a:rPr>
              <a:t>Student Teaching</a:t>
            </a:r>
            <a:endParaRPr lang="en-US" sz="5300" dirty="0">
              <a:latin typeface="Comic Sans MS" pitchFamily="66" charset="0"/>
            </a:endParaRPr>
          </a:p>
        </p:txBody>
      </p:sp>
      <p:sp>
        <p:nvSpPr>
          <p:cNvPr id="7" name="TextBox 6"/>
          <p:cNvSpPr txBox="1"/>
          <p:nvPr/>
        </p:nvSpPr>
        <p:spPr>
          <a:xfrm>
            <a:off x="228600" y="5334000"/>
            <a:ext cx="8610600" cy="1200329"/>
          </a:xfrm>
          <a:prstGeom prst="rect">
            <a:avLst/>
          </a:prstGeom>
          <a:noFill/>
        </p:spPr>
        <p:txBody>
          <a:bodyPr wrap="square" rtlCol="0">
            <a:spAutoFit/>
          </a:bodyPr>
          <a:lstStyle/>
          <a:p>
            <a:pPr algn="r"/>
            <a:r>
              <a:rPr lang="en-US" dirty="0" smtClean="0">
                <a:solidFill>
                  <a:srgbClr val="002060"/>
                </a:solidFill>
              </a:rPr>
              <a:t>The </a:t>
            </a:r>
            <a:r>
              <a:rPr lang="en-US" dirty="0">
                <a:solidFill>
                  <a:srgbClr val="002060"/>
                </a:solidFill>
              </a:rPr>
              <a:t>Academy for Co-Teaching and Collaboration </a:t>
            </a:r>
            <a:r>
              <a:rPr lang="en-US" dirty="0" smtClean="0">
                <a:solidFill>
                  <a:srgbClr val="002060"/>
                </a:solidFill>
              </a:rPr>
              <a:t>and TWH Consulting/Co-Teaching</a:t>
            </a:r>
            <a:endParaRPr lang="en-US" dirty="0">
              <a:solidFill>
                <a:srgbClr val="002060"/>
              </a:solidFill>
            </a:endParaRPr>
          </a:p>
          <a:p>
            <a:pPr algn="r"/>
            <a:r>
              <a:rPr lang="en-US" dirty="0">
                <a:solidFill>
                  <a:srgbClr val="002060"/>
                </a:solidFill>
              </a:rPr>
              <a:t>Research Funded by a US Department of </a:t>
            </a:r>
            <a:r>
              <a:rPr lang="en-US" dirty="0" smtClean="0">
                <a:solidFill>
                  <a:srgbClr val="002060"/>
                </a:solidFill>
              </a:rPr>
              <a:t>Education</a:t>
            </a:r>
          </a:p>
          <a:p>
            <a:pPr algn="r"/>
            <a:r>
              <a:rPr lang="en-US" dirty="0" smtClean="0">
                <a:solidFill>
                  <a:srgbClr val="002060"/>
                </a:solidFill>
              </a:rPr>
              <a:t>Teacher </a:t>
            </a:r>
            <a:r>
              <a:rPr lang="en-US" dirty="0">
                <a:solidFill>
                  <a:srgbClr val="002060"/>
                </a:solidFill>
              </a:rPr>
              <a:t>Quality Enhancement Partnership Grant</a:t>
            </a:r>
          </a:p>
        </p:txBody>
      </p:sp>
      <p:sp>
        <p:nvSpPr>
          <p:cNvPr id="5" name="TextBox 4"/>
          <p:cNvSpPr txBox="1"/>
          <p:nvPr/>
        </p:nvSpPr>
        <p:spPr>
          <a:xfrm>
            <a:off x="5269596" y="3962400"/>
            <a:ext cx="3206326" cy="830997"/>
          </a:xfrm>
          <a:prstGeom prst="rect">
            <a:avLst/>
          </a:prstGeom>
          <a:noFill/>
        </p:spPr>
        <p:txBody>
          <a:bodyPr wrap="none" rtlCol="0">
            <a:spAutoFit/>
          </a:bodyPr>
          <a:lstStyle/>
          <a:p>
            <a:pPr algn="r"/>
            <a:r>
              <a:rPr lang="en-US" sz="2400" dirty="0" smtClean="0">
                <a:solidFill>
                  <a:srgbClr val="0E015F"/>
                </a:solidFill>
              </a:rPr>
              <a:t>Teresa </a:t>
            </a:r>
            <a:r>
              <a:rPr lang="en-US" sz="2400" dirty="0" err="1" smtClean="0">
                <a:solidFill>
                  <a:srgbClr val="0E015F"/>
                </a:solidFill>
              </a:rPr>
              <a:t>Washut</a:t>
            </a:r>
            <a:r>
              <a:rPr lang="en-US" sz="2400" dirty="0" smtClean="0">
                <a:solidFill>
                  <a:srgbClr val="0E015F"/>
                </a:solidFill>
              </a:rPr>
              <a:t> Heck</a:t>
            </a:r>
          </a:p>
          <a:p>
            <a:pPr algn="r"/>
            <a:r>
              <a:rPr lang="en-US" sz="2400" dirty="0" smtClean="0">
                <a:solidFill>
                  <a:srgbClr val="0E015F"/>
                </a:solidFill>
              </a:rPr>
              <a:t>Nancy Bacharach</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0092" y="381000"/>
            <a:ext cx="2555753" cy="2903226"/>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2000" fill="hold"/>
                                        <p:tgtEl>
                                          <p:spTgt spid="2050"/>
                                        </p:tgtEl>
                                        <p:attrNameLst>
                                          <p:attrName>ppt_w</p:attrName>
                                        </p:attrNameLst>
                                      </p:cBhvr>
                                      <p:tavLst>
                                        <p:tav tm="0">
                                          <p:val>
                                            <p:fltVal val="0"/>
                                          </p:val>
                                        </p:tav>
                                        <p:tav tm="100000">
                                          <p:val>
                                            <p:strVal val="#ppt_w"/>
                                          </p:val>
                                        </p:tav>
                                      </p:tavLst>
                                    </p:anim>
                                    <p:anim calcmode="lin" valueType="num">
                                      <p:cBhvr>
                                        <p:cTn id="8" dur="2000" fill="hold"/>
                                        <p:tgtEl>
                                          <p:spTgt spid="2050"/>
                                        </p:tgtEl>
                                        <p:attrNameLst>
                                          <p:attrName>ppt_h</p:attrName>
                                        </p:attrNameLst>
                                      </p:cBhvr>
                                      <p:tavLst>
                                        <p:tav tm="0">
                                          <p:val>
                                            <p:fltVal val="0"/>
                                          </p:val>
                                        </p:tav>
                                        <p:tav tm="100000">
                                          <p:val>
                                            <p:strVal val="#ppt_h"/>
                                          </p:val>
                                        </p:tav>
                                      </p:tavLst>
                                    </p:anim>
                                    <p:animEffect transition="in" filter="fade">
                                      <p:cBhvr>
                                        <p:cTn id="9" dur="2000"/>
                                        <p:tgtEl>
                                          <p:spTgt spid="2050"/>
                                        </p:tgtEl>
                                      </p:cBhvr>
                                    </p:animEffect>
                                  </p:childTnLst>
                                </p:cTn>
                              </p:par>
                            </p:childTnLst>
                          </p:cTn>
                        </p:par>
                        <p:par>
                          <p:cTn id="10" fill="hold">
                            <p:stCondLst>
                              <p:cond delay="2000"/>
                            </p:stCondLst>
                            <p:childTnLst>
                              <p:par>
                                <p:cTn id="11" presetID="9"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par>
                          <p:cTn id="14" fill="hold">
                            <p:stCondLst>
                              <p:cond delay="2500"/>
                            </p:stCondLst>
                            <p:childTnLst>
                              <p:par>
                                <p:cTn id="15" presetID="55" presetClass="entr" presetSubtype="0" fill="hold" nodeType="after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 calcmode="lin" valueType="num">
                                      <p:cBhvr>
                                        <p:cTn id="1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5">
                                            <p:txEl>
                                              <p:pRg st="0" end="0"/>
                                            </p:txEl>
                                          </p:spTgt>
                                        </p:tgtEl>
                                      </p:cBhvr>
                                    </p:animEffect>
                                  </p:childTnLst>
                                </p:cTn>
                              </p:par>
                            </p:childTnLst>
                          </p:cTn>
                        </p:par>
                        <p:par>
                          <p:cTn id="20" fill="hold">
                            <p:stCondLst>
                              <p:cond delay="3500"/>
                            </p:stCondLst>
                            <p:childTnLst>
                              <p:par>
                                <p:cTn id="21" presetID="55" presetClass="entr" presetSubtype="0" fill="hold" nodeType="after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p:cTn id="23"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24"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5"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a:xfrm>
            <a:off x="457200" y="457200"/>
            <a:ext cx="8229600" cy="838200"/>
          </a:xfrm>
        </p:spPr>
        <p:txBody>
          <a:bodyPr/>
          <a:lstStyle/>
          <a:p>
            <a:pPr eaLnBrk="1" hangingPunct="1"/>
            <a:r>
              <a:rPr lang="en-US" sz="4400" b="1" dirty="0" smtClean="0">
                <a:solidFill>
                  <a:srgbClr val="0E015F"/>
                </a:solidFill>
                <a:latin typeface="Comic Sans MS" pitchFamily="66" charset="0"/>
              </a:rPr>
              <a:t>Co-Teaching</a:t>
            </a:r>
          </a:p>
        </p:txBody>
      </p:sp>
      <p:sp>
        <p:nvSpPr>
          <p:cNvPr id="48131" name="Rectangle 3"/>
          <p:cNvSpPr>
            <a:spLocks noGrp="1" noChangeArrowheads="1"/>
          </p:cNvSpPr>
          <p:nvPr>
            <p:ph type="body" idx="1"/>
          </p:nvPr>
        </p:nvSpPr>
        <p:spPr>
          <a:xfrm>
            <a:off x="457200" y="1524000"/>
            <a:ext cx="8229600" cy="4800600"/>
          </a:xfrm>
        </p:spPr>
        <p:txBody>
          <a:bodyPr/>
          <a:lstStyle/>
          <a:p>
            <a:pPr marL="236538" indent="0" algn="ctr" eaLnBrk="1" hangingPunct="1">
              <a:buFontTx/>
              <a:buNone/>
              <a:defRPr/>
            </a:pPr>
            <a:r>
              <a:rPr lang="en-US" sz="3200" dirty="0" smtClean="0">
                <a:solidFill>
                  <a:srgbClr val="0E015F"/>
                </a:solidFill>
                <a:latin typeface="Comic Sans MS" pitchFamily="66" charset="0"/>
              </a:rPr>
              <a:t>is defined as two teachers                 </a:t>
            </a:r>
            <a:r>
              <a:rPr lang="en-US" sz="2400" dirty="0" smtClean="0">
                <a:solidFill>
                  <a:srgbClr val="0E015F"/>
                </a:solidFill>
                <a:latin typeface="Comic Sans MS" pitchFamily="66" charset="0"/>
              </a:rPr>
              <a:t>(cooperating teacher and teacher candidate)           </a:t>
            </a:r>
            <a:r>
              <a:rPr lang="en-US" sz="3200" dirty="0" smtClean="0">
                <a:solidFill>
                  <a:srgbClr val="0E015F"/>
                </a:solidFill>
                <a:latin typeface="Comic Sans MS" pitchFamily="66" charset="0"/>
              </a:rPr>
              <a:t>working together with groups of students - sharing the planning, organization, delivery and assessment   of instruction as well as the         physical space.</a:t>
            </a:r>
          </a:p>
          <a:p>
            <a:pPr marL="236538" indent="0" algn="ctr" eaLnBrk="1" hangingPunct="1">
              <a:buFontTx/>
              <a:buNone/>
              <a:defRPr/>
            </a:pPr>
            <a:endParaRPr lang="en-US" sz="1000" dirty="0" smtClean="0">
              <a:solidFill>
                <a:srgbClr val="000099"/>
              </a:solidFill>
              <a:latin typeface="Comic Sans MS" pitchFamily="66" charset="0"/>
            </a:endParaRPr>
          </a:p>
          <a:p>
            <a:pPr marL="1588" indent="-1588" algn="ctr" eaLnBrk="1" hangingPunct="1">
              <a:spcBef>
                <a:spcPts val="0"/>
              </a:spcBef>
              <a:buFontTx/>
              <a:buNone/>
              <a:tabLst>
                <a:tab pos="7491413" algn="l"/>
              </a:tabLst>
              <a:defRPr/>
            </a:pPr>
            <a:r>
              <a:rPr lang="en-US" sz="2400" i="1" dirty="0" smtClean="0">
                <a:solidFill>
                  <a:srgbClr val="0070C0"/>
                </a:solidFill>
                <a:latin typeface="Comic Sans MS" pitchFamily="66" charset="0"/>
              </a:rPr>
              <a:t>Both teachers are actively involved and engaged</a:t>
            </a:r>
          </a:p>
          <a:p>
            <a:pPr marL="1588" indent="-1588" algn="ctr" eaLnBrk="1" hangingPunct="1">
              <a:spcBef>
                <a:spcPts val="0"/>
              </a:spcBef>
              <a:buFontTx/>
              <a:buNone/>
              <a:tabLst>
                <a:tab pos="7491413" algn="l"/>
              </a:tabLst>
              <a:defRPr/>
            </a:pPr>
            <a:r>
              <a:rPr lang="en-US" sz="2400" i="1" dirty="0" smtClean="0">
                <a:solidFill>
                  <a:srgbClr val="0070C0"/>
                </a:solidFill>
                <a:latin typeface="Comic Sans MS" pitchFamily="66" charset="0"/>
              </a:rPr>
              <a:t> in all aspects of instruction</a:t>
            </a:r>
          </a:p>
          <a:p>
            <a:pPr algn="ctr" eaLnBrk="1" hangingPunct="1">
              <a:lnSpc>
                <a:spcPct val="90000"/>
              </a:lnSpc>
              <a:buFontTx/>
              <a:buNone/>
              <a:defRPr/>
            </a:pPr>
            <a:r>
              <a:rPr lang="en-US" sz="3400" b="1" dirty="0" smtClean="0">
                <a:solidFill>
                  <a:schemeClr val="accent4"/>
                </a:solidFill>
                <a:latin typeface="Comic Sans MS" pitchFamily="66" charset="0"/>
              </a:rPr>
              <a:t>	</a:t>
            </a:r>
            <a:endParaRPr lang="en-US" dirty="0" smtClean="0"/>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884170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6017"/>
                                        </p:tgtEl>
                                        <p:attrNameLst>
                                          <p:attrName>style.visibility</p:attrName>
                                        </p:attrNameLst>
                                      </p:cBhvr>
                                      <p:to>
                                        <p:strVal val="visible"/>
                                      </p:to>
                                    </p:set>
                                    <p:anim calcmode="lin" valueType="num">
                                      <p:cBhvr>
                                        <p:cTn id="7" dur="1000" fill="hold"/>
                                        <p:tgtEl>
                                          <p:spTgt spid="86017"/>
                                        </p:tgtEl>
                                        <p:attrNameLst>
                                          <p:attrName>ppt_w</p:attrName>
                                        </p:attrNameLst>
                                      </p:cBhvr>
                                      <p:tavLst>
                                        <p:tav tm="0">
                                          <p:val>
                                            <p:strVal val="#ppt_w+.3"/>
                                          </p:val>
                                        </p:tav>
                                        <p:tav tm="100000">
                                          <p:val>
                                            <p:strVal val="#ppt_w"/>
                                          </p:val>
                                        </p:tav>
                                      </p:tavLst>
                                    </p:anim>
                                    <p:anim calcmode="lin" valueType="num">
                                      <p:cBhvr>
                                        <p:cTn id="8" dur="1000" fill="hold"/>
                                        <p:tgtEl>
                                          <p:spTgt spid="86017"/>
                                        </p:tgtEl>
                                        <p:attrNameLst>
                                          <p:attrName>ppt_h</p:attrName>
                                        </p:attrNameLst>
                                      </p:cBhvr>
                                      <p:tavLst>
                                        <p:tav tm="0">
                                          <p:val>
                                            <p:strVal val="#ppt_h"/>
                                          </p:val>
                                        </p:tav>
                                        <p:tav tm="100000">
                                          <p:val>
                                            <p:strVal val="#ppt_h"/>
                                          </p:val>
                                        </p:tav>
                                      </p:tavLst>
                                    </p:anim>
                                    <p:animEffect transition="in" filter="fade">
                                      <p:cBhvr>
                                        <p:cTn id="9" dur="1000"/>
                                        <p:tgtEl>
                                          <p:spTgt spid="86017"/>
                                        </p:tgtEl>
                                      </p:cBhvr>
                                    </p:animEffect>
                                  </p:childTnLst>
                                </p:cTn>
                              </p:par>
                            </p:childTnLst>
                          </p:cTn>
                        </p:par>
                        <p:par>
                          <p:cTn id="10" fill="hold">
                            <p:stCondLst>
                              <p:cond delay="100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48131">
                                            <p:txEl>
                                              <p:pRg st="0" end="0"/>
                                            </p:txEl>
                                          </p:spTgt>
                                        </p:tgtEl>
                                        <p:attrNameLst>
                                          <p:attrName>style.visibility</p:attrName>
                                        </p:attrNameLst>
                                      </p:cBhvr>
                                      <p:to>
                                        <p:strVal val="visible"/>
                                      </p:to>
                                    </p:set>
                                    <p:anim calcmode="discrete" valueType="clr">
                                      <p:cBhvr override="childStyle">
                                        <p:cTn id="13" dur="80"/>
                                        <p:tgtEl>
                                          <p:spTgt spid="4813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8131">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48131">
                                            <p:txEl>
                                              <p:pRg st="0" end="0"/>
                                            </p:txEl>
                                          </p:spTgt>
                                        </p:tgtEl>
                                        <p:attrNameLst>
                                          <p:attrName>fill.type</p:attrName>
                                        </p:attrNameLst>
                                      </p:cBhvr>
                                      <p:to>
                                        <p:strVal val="solid"/>
                                      </p:to>
                                    </p:set>
                                  </p:childTnLst>
                                </p:cTn>
                              </p:par>
                            </p:childTnLst>
                          </p:cTn>
                        </p:par>
                        <p:par>
                          <p:cTn id="16" fill="hold">
                            <p:stCondLst>
                              <p:cond delay="85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48131">
                                            <p:txEl>
                                              <p:pRg st="2" end="2"/>
                                            </p:txEl>
                                          </p:spTgt>
                                        </p:tgtEl>
                                        <p:attrNameLst>
                                          <p:attrName>style.visibility</p:attrName>
                                        </p:attrNameLst>
                                      </p:cBhvr>
                                      <p:to>
                                        <p:strVal val="visible"/>
                                      </p:to>
                                    </p:set>
                                    <p:anim calcmode="discrete" valueType="clr">
                                      <p:cBhvr override="childStyle">
                                        <p:cTn id="19" dur="80"/>
                                        <p:tgtEl>
                                          <p:spTgt spid="4813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8131">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48131">
                                            <p:txEl>
                                              <p:pRg st="2" end="2"/>
                                            </p:txEl>
                                          </p:spTgt>
                                        </p:tgtEl>
                                        <p:attrNameLst>
                                          <p:attrName>fill.type</p:attrName>
                                        </p:attrNameLst>
                                      </p:cBhvr>
                                      <p:to>
                                        <p:strVal val="solid"/>
                                      </p:to>
                                    </p:set>
                                  </p:childTnLst>
                                </p:cTn>
                              </p:par>
                            </p:childTnLst>
                          </p:cTn>
                        </p:par>
                        <p:par>
                          <p:cTn id="22" fill="hold">
                            <p:stCondLst>
                              <p:cond delay="1024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48131">
                                            <p:txEl>
                                              <p:pRg st="3" end="3"/>
                                            </p:txEl>
                                          </p:spTgt>
                                        </p:tgtEl>
                                        <p:attrNameLst>
                                          <p:attrName>style.visibility</p:attrName>
                                        </p:attrNameLst>
                                      </p:cBhvr>
                                      <p:to>
                                        <p:strVal val="visible"/>
                                      </p:to>
                                    </p:set>
                                    <p:anim calcmode="discrete" valueType="clr">
                                      <p:cBhvr override="childStyle">
                                        <p:cTn id="25" dur="80"/>
                                        <p:tgtEl>
                                          <p:spTgt spid="48131">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48131">
                                            <p:txEl>
                                              <p:pRg st="3" end="3"/>
                                            </p:txEl>
                                          </p:spTgt>
                                        </p:tgtEl>
                                        <p:attrNameLst>
                                          <p:attrName>fillcolor</p:attrName>
                                        </p:attrNameLst>
                                      </p:cBhvr>
                                      <p:tavLst>
                                        <p:tav tm="0">
                                          <p:val>
                                            <p:clrVal>
                                              <a:schemeClr val="accent2"/>
                                            </p:clrVal>
                                          </p:val>
                                        </p:tav>
                                        <p:tav tm="50000">
                                          <p:val>
                                            <p:clrVal>
                                              <a:schemeClr val="hlink"/>
                                            </p:clrVal>
                                          </p:val>
                                        </p:tav>
                                      </p:tavLst>
                                    </p:anim>
                                    <p:set>
                                      <p:cBhvr>
                                        <p:cTn id="27" dur="80"/>
                                        <p:tgtEl>
                                          <p:spTgt spid="48131">
                                            <p:txEl>
                                              <p:pRg st="3" end="3"/>
                                            </p:txEl>
                                          </p:spTgt>
                                        </p:tgtEl>
                                        <p:attrNameLst>
                                          <p:attrName>fill.type</p:attrName>
                                        </p:attrNameLst>
                                      </p:cBhvr>
                                      <p:to>
                                        <p:strVal val="solid"/>
                                      </p:to>
                                    </p:set>
                                  </p:childTnLst>
                                </p:cTn>
                              </p:par>
                            </p:childTnLst>
                          </p:cTn>
                        </p:par>
                        <p:par>
                          <p:cTn id="28" fill="hold">
                            <p:stCondLst>
                              <p:cond delay="1128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48131">
                                            <p:txEl>
                                              <p:pRg st="4" end="4"/>
                                            </p:txEl>
                                          </p:spTgt>
                                        </p:tgtEl>
                                        <p:attrNameLst>
                                          <p:attrName>style.visibility</p:attrName>
                                        </p:attrNameLst>
                                      </p:cBhvr>
                                      <p:to>
                                        <p:strVal val="visible"/>
                                      </p:to>
                                    </p:set>
                                    <p:anim calcmode="discrete" valueType="clr">
                                      <p:cBhvr override="childStyle">
                                        <p:cTn id="31" dur="80"/>
                                        <p:tgtEl>
                                          <p:spTgt spid="48131">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48131">
                                            <p:txEl>
                                              <p:pRg st="4" end="4"/>
                                            </p:txEl>
                                          </p:spTgt>
                                        </p:tgtEl>
                                        <p:attrNameLst>
                                          <p:attrName>fillcolor</p:attrName>
                                        </p:attrNameLst>
                                      </p:cBhvr>
                                      <p:tavLst>
                                        <p:tav tm="0">
                                          <p:val>
                                            <p:clrVal>
                                              <a:schemeClr val="accent2"/>
                                            </p:clrVal>
                                          </p:val>
                                        </p:tav>
                                        <p:tav tm="50000">
                                          <p:val>
                                            <p:clrVal>
                                              <a:schemeClr val="hlink"/>
                                            </p:clrVal>
                                          </p:val>
                                        </p:tav>
                                      </p:tavLst>
                                    </p:anim>
                                    <p:set>
                                      <p:cBhvr>
                                        <p:cTn id="33" dur="80"/>
                                        <p:tgtEl>
                                          <p:spTgt spid="48131">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2"/>
          <p:cNvSpPr>
            <a:spLocks noGrp="1"/>
          </p:cNvSpPr>
          <p:nvPr>
            <p:ph type="title"/>
          </p:nvPr>
        </p:nvSpPr>
        <p:spPr>
          <a:xfrm>
            <a:off x="0" y="320675"/>
            <a:ext cx="9144000" cy="974725"/>
          </a:xfrm>
        </p:spPr>
        <p:txBody>
          <a:bodyPr/>
          <a:lstStyle/>
          <a:p>
            <a:pPr algn="ctr" eaLnBrk="1" hangingPunct="1"/>
            <a:r>
              <a:rPr lang="en-US" sz="4400" dirty="0" smtClean="0">
                <a:solidFill>
                  <a:srgbClr val="FF0000"/>
                </a:solidFill>
                <a:latin typeface="Comic Sans MS" pitchFamily="66" charset="0"/>
              </a:rPr>
              <a:t>Co-Teaching is an Attitude</a:t>
            </a:r>
            <a:endParaRPr lang="en-US" dirty="0" smtClean="0">
              <a:solidFill>
                <a:srgbClr val="FF0000"/>
              </a:solidFill>
              <a:latin typeface="Comic Sans MS" pitchFamily="66" charset="0"/>
            </a:endParaRPr>
          </a:p>
        </p:txBody>
      </p:sp>
      <p:sp>
        <p:nvSpPr>
          <p:cNvPr id="5" name="Rectangle 6"/>
          <p:cNvSpPr>
            <a:spLocks noChangeArrowheads="1"/>
          </p:cNvSpPr>
          <p:nvPr/>
        </p:nvSpPr>
        <p:spPr bwMode="auto">
          <a:xfrm>
            <a:off x="0" y="1600200"/>
            <a:ext cx="9144000" cy="4862870"/>
          </a:xfrm>
          <a:prstGeom prst="rect">
            <a:avLst/>
          </a:prstGeom>
          <a:noFill/>
          <a:ln w="9525">
            <a:noFill/>
            <a:miter lim="800000"/>
            <a:headEnd/>
            <a:tailEnd/>
          </a:ln>
        </p:spPr>
        <p:txBody>
          <a:bodyPr>
            <a:spAutoFit/>
          </a:bodyPr>
          <a:lstStyle/>
          <a:p>
            <a:pPr algn="ctr" eaLnBrk="0" hangingPunct="0"/>
            <a:r>
              <a:rPr lang="en-US" sz="3600" b="1" dirty="0">
                <a:solidFill>
                  <a:srgbClr val="000099"/>
                </a:solidFill>
              </a:rPr>
              <a:t>An attitude of sharing the</a:t>
            </a:r>
          </a:p>
          <a:p>
            <a:pPr algn="ctr" eaLnBrk="0" hangingPunct="0"/>
            <a:r>
              <a:rPr lang="en-US" sz="3600" b="1" dirty="0">
                <a:solidFill>
                  <a:srgbClr val="000099"/>
                </a:solidFill>
              </a:rPr>
              <a:t>classroom and students</a:t>
            </a:r>
          </a:p>
          <a:p>
            <a:pPr algn="ctr" eaLnBrk="0" hangingPunct="0"/>
            <a:endParaRPr lang="en-US" sz="1400" b="1" dirty="0">
              <a:solidFill>
                <a:srgbClr val="000099"/>
              </a:solidFill>
            </a:endParaRPr>
          </a:p>
          <a:p>
            <a:pPr algn="ctr" eaLnBrk="0" hangingPunct="0"/>
            <a:r>
              <a:rPr lang="en-US" sz="3600" b="1" dirty="0">
                <a:solidFill>
                  <a:srgbClr val="000099"/>
                </a:solidFill>
              </a:rPr>
              <a:t>Co-Teachers must always</a:t>
            </a:r>
          </a:p>
          <a:p>
            <a:pPr algn="ctr" eaLnBrk="0" hangingPunct="0"/>
            <a:r>
              <a:rPr lang="en-US" sz="3600" b="1" dirty="0">
                <a:solidFill>
                  <a:srgbClr val="000099"/>
                </a:solidFill>
              </a:rPr>
              <a:t>be thinking…</a:t>
            </a:r>
          </a:p>
          <a:p>
            <a:pPr algn="ctr" eaLnBrk="0" hangingPunct="0"/>
            <a:r>
              <a:rPr lang="en-US" sz="2000" dirty="0"/>
              <a:t>	</a:t>
            </a:r>
          </a:p>
          <a:p>
            <a:pPr algn="ctr" eaLnBrk="0" hangingPunct="0"/>
            <a:r>
              <a:rPr lang="en-US" sz="4400" dirty="0">
                <a:solidFill>
                  <a:srgbClr val="FF0000"/>
                </a:solidFill>
              </a:rPr>
              <a:t>WE’RE</a:t>
            </a:r>
          </a:p>
          <a:p>
            <a:pPr algn="ctr" eaLnBrk="0" hangingPunct="0"/>
            <a:r>
              <a:rPr lang="en-US" sz="4400" dirty="0">
                <a:solidFill>
                  <a:srgbClr val="FF0000"/>
                </a:solidFill>
              </a:rPr>
              <a:t>BOTH</a:t>
            </a:r>
          </a:p>
          <a:p>
            <a:pPr algn="ctr" eaLnBrk="0" hangingPunct="0"/>
            <a:r>
              <a:rPr lang="en-US" sz="4400" dirty="0">
                <a:solidFill>
                  <a:srgbClr val="FF0000"/>
                </a:solidFill>
              </a:rPr>
              <a:t>TEACHING!</a:t>
            </a:r>
            <a:endParaRPr lang="en-US" sz="4400" b="1" dirty="0">
              <a:solidFill>
                <a:srgbClr val="FF0000"/>
              </a:solidFill>
            </a:endParaRPr>
          </a:p>
        </p:txBody>
      </p:sp>
      <p:sp>
        <p:nvSpPr>
          <p:cNvPr id="2" name="TextBox 1"/>
          <p:cNvSpPr txBox="1"/>
          <p:nvPr/>
        </p:nvSpPr>
        <p:spPr>
          <a:xfrm>
            <a:off x="152400" y="6400800"/>
            <a:ext cx="8991600" cy="600164"/>
          </a:xfrm>
          <a:prstGeom prst="rect">
            <a:avLst/>
          </a:prstGeom>
          <a:noFill/>
        </p:spPr>
        <p:txBody>
          <a:bodyPr wrap="square" rtlCol="0">
            <a:spAutoFit/>
          </a:bodyPr>
          <a:lstStyle/>
          <a:p>
            <a:pPr algn="r"/>
            <a:r>
              <a:rPr lang="en-US" sz="1100" dirty="0" smtClean="0"/>
              <a:t>Copyright 2018, </a:t>
            </a:r>
            <a:r>
              <a:rPr lang="en-US" sz="1100" dirty="0"/>
              <a:t>The Academy for Co-Teaching and Collaboration </a:t>
            </a:r>
            <a:r>
              <a:rPr lang="en-US" sz="1100" dirty="0" smtClean="0"/>
              <a:t>and TWH Consulting/Co-Teaching,</a:t>
            </a:r>
            <a:endParaRPr lang="en-US" sz="1100" dirty="0"/>
          </a:p>
          <a:p>
            <a:pPr algn="r"/>
            <a:r>
              <a:rPr lang="en-US" sz="1100" dirty="0"/>
              <a:t>Research Funded by a US Department of Education, Teacher Quality Enhancement Partnership Grant</a:t>
            </a:r>
          </a:p>
          <a:p>
            <a:endParaRPr lang="en-US" sz="1100" dirty="0"/>
          </a:p>
        </p:txBody>
      </p:sp>
    </p:spTree>
    <p:extLst>
      <p:ext uri="{BB962C8B-B14F-4D97-AF65-F5344CB8AC3E}">
        <p14:creationId xmlns:p14="http://schemas.microsoft.com/office/powerpoint/2010/main" val="2892747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1000" fill="hold"/>
                                        <p:tgtEl>
                                          <p:spTgt spid="18434"/>
                                        </p:tgtEl>
                                        <p:attrNameLst>
                                          <p:attrName>ppt_w</p:attrName>
                                        </p:attrNameLst>
                                      </p:cBhvr>
                                      <p:tavLst>
                                        <p:tav tm="0">
                                          <p:val>
                                            <p:strVal val="#ppt_w+.3"/>
                                          </p:val>
                                        </p:tav>
                                        <p:tav tm="100000">
                                          <p:val>
                                            <p:strVal val="#ppt_w"/>
                                          </p:val>
                                        </p:tav>
                                      </p:tavLst>
                                    </p:anim>
                                    <p:anim calcmode="lin" valueType="num">
                                      <p:cBhvr>
                                        <p:cTn id="8" dur="1000" fill="hold"/>
                                        <p:tgtEl>
                                          <p:spTgt spid="18434"/>
                                        </p:tgtEl>
                                        <p:attrNameLst>
                                          <p:attrName>ppt_h</p:attrName>
                                        </p:attrNameLst>
                                      </p:cBhvr>
                                      <p:tavLst>
                                        <p:tav tm="0">
                                          <p:val>
                                            <p:strVal val="#ppt_h"/>
                                          </p:val>
                                        </p:tav>
                                        <p:tav tm="100000">
                                          <p:val>
                                            <p:strVal val="#ppt_h"/>
                                          </p:val>
                                        </p:tav>
                                      </p:tavLst>
                                    </p:anim>
                                    <p:animEffect transition="in" filter="fade">
                                      <p:cBhvr>
                                        <p:cTn id="9" dur="1000"/>
                                        <p:tgtEl>
                                          <p:spTgt spid="18434"/>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p:cTn id="17" dur="1000" fill="hold"/>
                                        <p:tgtEl>
                                          <p:spTgt spid="5">
                                            <p:txEl>
                                              <p:pRg st="1" end="1"/>
                                            </p:txEl>
                                          </p:spTgt>
                                        </p:tgtEl>
                                        <p:attrNameLst>
                                          <p:attrName>ppt_w</p:attrName>
                                        </p:attrNameLst>
                                      </p:cBhvr>
                                      <p:tavLst>
                                        <p:tav tm="0">
                                          <p:val>
                                            <p:strVal val="#ppt_w+.3"/>
                                          </p:val>
                                        </p:tav>
                                        <p:tav tm="100000">
                                          <p:val>
                                            <p:strVal val="#ppt_w"/>
                                          </p:val>
                                        </p:tav>
                                      </p:tavLst>
                                    </p:anim>
                                    <p:anim calcmode="lin" valueType="num">
                                      <p:cBhvr>
                                        <p:cTn id="18"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5">
                                            <p:txEl>
                                              <p:pRg st="1" end="1"/>
                                            </p:txEl>
                                          </p:spTgt>
                                        </p:tgtEl>
                                      </p:cBhvr>
                                    </p:animEffect>
                                  </p:childTnLst>
                                </p:cTn>
                              </p:par>
                            </p:childTnLst>
                          </p:cTn>
                        </p:par>
                        <p:par>
                          <p:cTn id="20" fill="hold">
                            <p:stCondLst>
                              <p:cond delay="1000"/>
                            </p:stCondLst>
                            <p:childTnLst>
                              <p:par>
                                <p:cTn id="21" presetID="50" presetClass="entr" presetSubtype="0" decel="100000" fill="hold" nodeType="after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p:cTn id="23" dur="1000" fill="hold"/>
                                        <p:tgtEl>
                                          <p:spTgt spid="5">
                                            <p:txEl>
                                              <p:pRg st="3" end="3"/>
                                            </p:txEl>
                                          </p:spTgt>
                                        </p:tgtEl>
                                        <p:attrNameLst>
                                          <p:attrName>ppt_w</p:attrName>
                                        </p:attrNameLst>
                                      </p:cBhvr>
                                      <p:tavLst>
                                        <p:tav tm="0">
                                          <p:val>
                                            <p:strVal val="#ppt_w+.3"/>
                                          </p:val>
                                        </p:tav>
                                        <p:tav tm="100000">
                                          <p:val>
                                            <p:strVal val="#ppt_w"/>
                                          </p:val>
                                        </p:tav>
                                      </p:tavLst>
                                    </p:anim>
                                    <p:anim calcmode="lin" valueType="num">
                                      <p:cBhvr>
                                        <p:cTn id="24" dur="1000" fill="hold"/>
                                        <p:tgtEl>
                                          <p:spTgt spid="5">
                                            <p:txEl>
                                              <p:pRg st="3" end="3"/>
                                            </p:txEl>
                                          </p:spTgt>
                                        </p:tgtEl>
                                        <p:attrNameLst>
                                          <p:attrName>ppt_h</p:attrName>
                                        </p:attrNameLst>
                                      </p:cBhvr>
                                      <p:tavLst>
                                        <p:tav tm="0">
                                          <p:val>
                                            <p:strVal val="#ppt_h"/>
                                          </p:val>
                                        </p:tav>
                                        <p:tav tm="100000">
                                          <p:val>
                                            <p:strVal val="#ppt_h"/>
                                          </p:val>
                                        </p:tav>
                                      </p:tavLst>
                                    </p:anim>
                                    <p:animEffect transition="in" filter="fade">
                                      <p:cBhvr>
                                        <p:cTn id="25" dur="1000"/>
                                        <p:tgtEl>
                                          <p:spTgt spid="5">
                                            <p:txEl>
                                              <p:pRg st="3" end="3"/>
                                            </p:txEl>
                                          </p:spTgt>
                                        </p:tgtEl>
                                      </p:cBhvr>
                                    </p:animEffect>
                                  </p:childTnLst>
                                </p:cTn>
                              </p:par>
                              <p:par>
                                <p:cTn id="26" presetID="50" presetClass="entr" presetSubtype="0" decel="100000" fill="hold" nodeType="with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 calcmode="lin" valueType="num">
                                      <p:cBhvr>
                                        <p:cTn id="28" dur="1000" fill="hold"/>
                                        <p:tgtEl>
                                          <p:spTgt spid="5">
                                            <p:txEl>
                                              <p:pRg st="4" end="4"/>
                                            </p:txEl>
                                          </p:spTgt>
                                        </p:tgtEl>
                                        <p:attrNameLst>
                                          <p:attrName>ppt_w</p:attrName>
                                        </p:attrNameLst>
                                      </p:cBhvr>
                                      <p:tavLst>
                                        <p:tav tm="0">
                                          <p:val>
                                            <p:strVal val="#ppt_w+.3"/>
                                          </p:val>
                                        </p:tav>
                                        <p:tav tm="100000">
                                          <p:val>
                                            <p:strVal val="#ppt_w"/>
                                          </p:val>
                                        </p:tav>
                                      </p:tavLst>
                                    </p:anim>
                                    <p:anim calcmode="lin" valueType="num">
                                      <p:cBhvr>
                                        <p:cTn id="29"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5">
                                            <p:txEl>
                                              <p:pRg st="4" end="4"/>
                                            </p:txEl>
                                          </p:spTgt>
                                        </p:tgtEl>
                                      </p:cBhvr>
                                    </p:animEffect>
                                  </p:childTnLst>
                                </p:cTn>
                              </p:par>
                              <p:par>
                                <p:cTn id="31" presetID="50" presetClass="entr" presetSubtype="0" decel="100000" fill="hold" nodeType="withEffect">
                                  <p:stCondLst>
                                    <p:cond delay="0"/>
                                  </p:stCondLst>
                                  <p:childTnLst>
                                    <p:set>
                                      <p:cBhvr>
                                        <p:cTn id="32" dur="1" fill="hold">
                                          <p:stCondLst>
                                            <p:cond delay="0"/>
                                          </p:stCondLst>
                                        </p:cTn>
                                        <p:tgtEl>
                                          <p:spTgt spid="5">
                                            <p:txEl>
                                              <p:pRg st="5" end="5"/>
                                            </p:txEl>
                                          </p:spTgt>
                                        </p:tgtEl>
                                        <p:attrNameLst>
                                          <p:attrName>style.visibility</p:attrName>
                                        </p:attrNameLst>
                                      </p:cBhvr>
                                      <p:to>
                                        <p:strVal val="visible"/>
                                      </p:to>
                                    </p:set>
                                    <p:anim calcmode="lin" valueType="num">
                                      <p:cBhvr>
                                        <p:cTn id="33" dur="1000" fill="hold"/>
                                        <p:tgtEl>
                                          <p:spTgt spid="5">
                                            <p:txEl>
                                              <p:pRg st="5" end="5"/>
                                            </p:txEl>
                                          </p:spTgt>
                                        </p:tgtEl>
                                        <p:attrNameLst>
                                          <p:attrName>ppt_w</p:attrName>
                                        </p:attrNameLst>
                                      </p:cBhvr>
                                      <p:tavLst>
                                        <p:tav tm="0">
                                          <p:val>
                                            <p:strVal val="#ppt_w+.3"/>
                                          </p:val>
                                        </p:tav>
                                        <p:tav tm="100000">
                                          <p:val>
                                            <p:strVal val="#ppt_w"/>
                                          </p:val>
                                        </p:tav>
                                      </p:tavLst>
                                    </p:anim>
                                    <p:anim calcmode="lin" valueType="num">
                                      <p:cBhvr>
                                        <p:cTn id="34" dur="1000" fill="hold"/>
                                        <p:tgtEl>
                                          <p:spTgt spid="5">
                                            <p:txEl>
                                              <p:pRg st="5" end="5"/>
                                            </p:txEl>
                                          </p:spTgt>
                                        </p:tgtEl>
                                        <p:attrNameLst>
                                          <p:attrName>ppt_h</p:attrName>
                                        </p:attrNameLst>
                                      </p:cBhvr>
                                      <p:tavLst>
                                        <p:tav tm="0">
                                          <p:val>
                                            <p:strVal val="#ppt_h"/>
                                          </p:val>
                                        </p:tav>
                                        <p:tav tm="100000">
                                          <p:val>
                                            <p:strVal val="#ppt_h"/>
                                          </p:val>
                                        </p:tav>
                                      </p:tavLst>
                                    </p:anim>
                                    <p:animEffect transition="in" filter="fade">
                                      <p:cBhvr>
                                        <p:cTn id="35" dur="1000"/>
                                        <p:tgtEl>
                                          <p:spTgt spid="5">
                                            <p:txEl>
                                              <p:pRg st="5" end="5"/>
                                            </p:txEl>
                                          </p:spTgt>
                                        </p:tgtEl>
                                      </p:cBhvr>
                                    </p:animEffect>
                                  </p:childTnLst>
                                </p:cTn>
                              </p:par>
                            </p:childTnLst>
                          </p:cTn>
                        </p:par>
                        <p:par>
                          <p:cTn id="36" fill="hold">
                            <p:stCondLst>
                              <p:cond delay="2000"/>
                            </p:stCondLst>
                            <p:childTnLst>
                              <p:par>
                                <p:cTn id="37" presetID="30" presetClass="entr" presetSubtype="0" fill="hold" nodeType="afterEffect">
                                  <p:stCondLst>
                                    <p:cond delay="0"/>
                                  </p:stCondLst>
                                  <p:childTnLst>
                                    <p:set>
                                      <p:cBhvr>
                                        <p:cTn id="38" dur="1" fill="hold">
                                          <p:stCondLst>
                                            <p:cond delay="0"/>
                                          </p:stCondLst>
                                        </p:cTn>
                                        <p:tgtEl>
                                          <p:spTgt spid="5">
                                            <p:txEl>
                                              <p:pRg st="6" end="6"/>
                                            </p:txEl>
                                          </p:spTgt>
                                        </p:tgtEl>
                                        <p:attrNameLst>
                                          <p:attrName>style.visibility</p:attrName>
                                        </p:attrNameLst>
                                      </p:cBhvr>
                                      <p:to>
                                        <p:strVal val="visible"/>
                                      </p:to>
                                    </p:set>
                                    <p:animEffect transition="in" filter="fade">
                                      <p:cBhvr>
                                        <p:cTn id="39" dur="1600" decel="100000"/>
                                        <p:tgtEl>
                                          <p:spTgt spid="5">
                                            <p:txEl>
                                              <p:pRg st="6" end="6"/>
                                            </p:txEl>
                                          </p:spTgt>
                                        </p:tgtEl>
                                      </p:cBhvr>
                                    </p:animEffect>
                                    <p:anim calcmode="lin" valueType="num">
                                      <p:cBhvr>
                                        <p:cTn id="40" dur="1600" decel="100000" fill="hold"/>
                                        <p:tgtEl>
                                          <p:spTgt spid="5">
                                            <p:txEl>
                                              <p:pRg st="6" end="6"/>
                                            </p:txEl>
                                          </p:spTgt>
                                        </p:tgtEl>
                                        <p:attrNameLst>
                                          <p:attrName>style.rotation</p:attrName>
                                        </p:attrNameLst>
                                      </p:cBhvr>
                                      <p:tavLst>
                                        <p:tav tm="0">
                                          <p:val>
                                            <p:fltVal val="-90"/>
                                          </p:val>
                                        </p:tav>
                                        <p:tav tm="100000">
                                          <p:val>
                                            <p:fltVal val="0"/>
                                          </p:val>
                                        </p:tav>
                                      </p:tavLst>
                                    </p:anim>
                                    <p:anim calcmode="lin" valueType="num">
                                      <p:cBhvr>
                                        <p:cTn id="41" dur="1600" decel="100000" fill="hold"/>
                                        <p:tgtEl>
                                          <p:spTgt spid="5">
                                            <p:txEl>
                                              <p:pRg st="6" end="6"/>
                                            </p:txEl>
                                          </p:spTgt>
                                        </p:tgtEl>
                                        <p:attrNameLst>
                                          <p:attrName>ppt_x</p:attrName>
                                        </p:attrNameLst>
                                      </p:cBhvr>
                                      <p:tavLst>
                                        <p:tav tm="0">
                                          <p:val>
                                            <p:strVal val="#ppt_x+0.4"/>
                                          </p:val>
                                        </p:tav>
                                        <p:tav tm="100000">
                                          <p:val>
                                            <p:strVal val="#ppt_x-0.05"/>
                                          </p:val>
                                        </p:tav>
                                      </p:tavLst>
                                    </p:anim>
                                    <p:anim calcmode="lin" valueType="num">
                                      <p:cBhvr>
                                        <p:cTn id="42" dur="1600" decel="100000" fill="hold"/>
                                        <p:tgtEl>
                                          <p:spTgt spid="5">
                                            <p:txEl>
                                              <p:pRg st="6" end="6"/>
                                            </p:txEl>
                                          </p:spTgt>
                                        </p:tgtEl>
                                        <p:attrNameLst>
                                          <p:attrName>ppt_y</p:attrName>
                                        </p:attrNameLst>
                                      </p:cBhvr>
                                      <p:tavLst>
                                        <p:tav tm="0">
                                          <p:val>
                                            <p:strVal val="#ppt_y-0.4"/>
                                          </p:val>
                                        </p:tav>
                                        <p:tav tm="100000">
                                          <p:val>
                                            <p:strVal val="#ppt_y+0.1"/>
                                          </p:val>
                                        </p:tav>
                                      </p:tavLst>
                                    </p:anim>
                                    <p:anim calcmode="lin" valueType="num">
                                      <p:cBhvr>
                                        <p:cTn id="43" dur="400" accel="100000" fill="hold">
                                          <p:stCondLst>
                                            <p:cond delay="1600"/>
                                          </p:stCondLst>
                                        </p:cTn>
                                        <p:tgtEl>
                                          <p:spTgt spid="5">
                                            <p:txEl>
                                              <p:pRg st="6" end="6"/>
                                            </p:txEl>
                                          </p:spTgt>
                                        </p:tgtEl>
                                        <p:attrNameLst>
                                          <p:attrName>ppt_x</p:attrName>
                                        </p:attrNameLst>
                                      </p:cBhvr>
                                      <p:tavLst>
                                        <p:tav tm="0">
                                          <p:val>
                                            <p:strVal val="#ppt_x-0.05"/>
                                          </p:val>
                                        </p:tav>
                                        <p:tav tm="100000">
                                          <p:val>
                                            <p:strVal val="#ppt_x"/>
                                          </p:val>
                                        </p:tav>
                                      </p:tavLst>
                                    </p:anim>
                                    <p:anim calcmode="lin" valueType="num">
                                      <p:cBhvr>
                                        <p:cTn id="44" dur="400" accel="100000" fill="hold">
                                          <p:stCondLst>
                                            <p:cond delay="1600"/>
                                          </p:stCondLst>
                                        </p:cTn>
                                        <p:tgtEl>
                                          <p:spTgt spid="5">
                                            <p:txEl>
                                              <p:pRg st="6" end="6"/>
                                            </p:txEl>
                                          </p:spTgt>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fade">
                                      <p:cBhvr>
                                        <p:cTn id="47" dur="1600" decel="100000"/>
                                        <p:tgtEl>
                                          <p:spTgt spid="5">
                                            <p:txEl>
                                              <p:pRg st="7" end="7"/>
                                            </p:txEl>
                                          </p:spTgt>
                                        </p:tgtEl>
                                      </p:cBhvr>
                                    </p:animEffect>
                                    <p:anim calcmode="lin" valueType="num">
                                      <p:cBhvr>
                                        <p:cTn id="48" dur="1600" decel="100000" fill="hold"/>
                                        <p:tgtEl>
                                          <p:spTgt spid="5">
                                            <p:txEl>
                                              <p:pRg st="7" end="7"/>
                                            </p:txEl>
                                          </p:spTgt>
                                        </p:tgtEl>
                                        <p:attrNameLst>
                                          <p:attrName>style.rotation</p:attrName>
                                        </p:attrNameLst>
                                      </p:cBhvr>
                                      <p:tavLst>
                                        <p:tav tm="0">
                                          <p:val>
                                            <p:fltVal val="-90"/>
                                          </p:val>
                                        </p:tav>
                                        <p:tav tm="100000">
                                          <p:val>
                                            <p:fltVal val="0"/>
                                          </p:val>
                                        </p:tav>
                                      </p:tavLst>
                                    </p:anim>
                                    <p:anim calcmode="lin" valueType="num">
                                      <p:cBhvr>
                                        <p:cTn id="49" dur="1600" decel="100000" fill="hold"/>
                                        <p:tgtEl>
                                          <p:spTgt spid="5">
                                            <p:txEl>
                                              <p:pRg st="7" end="7"/>
                                            </p:txEl>
                                          </p:spTgt>
                                        </p:tgtEl>
                                        <p:attrNameLst>
                                          <p:attrName>ppt_x</p:attrName>
                                        </p:attrNameLst>
                                      </p:cBhvr>
                                      <p:tavLst>
                                        <p:tav tm="0">
                                          <p:val>
                                            <p:strVal val="#ppt_x+0.4"/>
                                          </p:val>
                                        </p:tav>
                                        <p:tav tm="100000">
                                          <p:val>
                                            <p:strVal val="#ppt_x-0.05"/>
                                          </p:val>
                                        </p:tav>
                                      </p:tavLst>
                                    </p:anim>
                                    <p:anim calcmode="lin" valueType="num">
                                      <p:cBhvr>
                                        <p:cTn id="50" dur="1600" decel="100000" fill="hold"/>
                                        <p:tgtEl>
                                          <p:spTgt spid="5">
                                            <p:txEl>
                                              <p:pRg st="7" end="7"/>
                                            </p:txEl>
                                          </p:spTgt>
                                        </p:tgtEl>
                                        <p:attrNameLst>
                                          <p:attrName>ppt_y</p:attrName>
                                        </p:attrNameLst>
                                      </p:cBhvr>
                                      <p:tavLst>
                                        <p:tav tm="0">
                                          <p:val>
                                            <p:strVal val="#ppt_y-0.4"/>
                                          </p:val>
                                        </p:tav>
                                        <p:tav tm="100000">
                                          <p:val>
                                            <p:strVal val="#ppt_y+0.1"/>
                                          </p:val>
                                        </p:tav>
                                      </p:tavLst>
                                    </p:anim>
                                    <p:anim calcmode="lin" valueType="num">
                                      <p:cBhvr>
                                        <p:cTn id="51" dur="400" accel="100000" fill="hold">
                                          <p:stCondLst>
                                            <p:cond delay="1600"/>
                                          </p:stCondLst>
                                        </p:cTn>
                                        <p:tgtEl>
                                          <p:spTgt spid="5">
                                            <p:txEl>
                                              <p:pRg st="7" end="7"/>
                                            </p:txEl>
                                          </p:spTgt>
                                        </p:tgtEl>
                                        <p:attrNameLst>
                                          <p:attrName>ppt_x</p:attrName>
                                        </p:attrNameLst>
                                      </p:cBhvr>
                                      <p:tavLst>
                                        <p:tav tm="0">
                                          <p:val>
                                            <p:strVal val="#ppt_x-0.05"/>
                                          </p:val>
                                        </p:tav>
                                        <p:tav tm="100000">
                                          <p:val>
                                            <p:strVal val="#ppt_x"/>
                                          </p:val>
                                        </p:tav>
                                      </p:tavLst>
                                    </p:anim>
                                    <p:anim calcmode="lin" valueType="num">
                                      <p:cBhvr>
                                        <p:cTn id="52" dur="400" accel="100000" fill="hold">
                                          <p:stCondLst>
                                            <p:cond delay="1600"/>
                                          </p:stCondLst>
                                        </p:cTn>
                                        <p:tgtEl>
                                          <p:spTgt spid="5">
                                            <p:txEl>
                                              <p:pRg st="7" end="7"/>
                                            </p:txEl>
                                          </p:spTgt>
                                        </p:tgtEl>
                                        <p:attrNameLst>
                                          <p:attrName>ppt_y</p:attrName>
                                        </p:attrNameLst>
                                      </p:cBhvr>
                                      <p:tavLst>
                                        <p:tav tm="0">
                                          <p:val>
                                            <p:strVal val="#ppt_y+0.1"/>
                                          </p:val>
                                        </p:tav>
                                        <p:tav tm="100000">
                                          <p:val>
                                            <p:strVal val="#ppt_y"/>
                                          </p:val>
                                        </p:tav>
                                      </p:tavLst>
                                    </p:anim>
                                  </p:childTnLst>
                                </p:cTn>
                              </p:par>
                              <p:par>
                                <p:cTn id="53" presetID="30" presetClass="entr" presetSubtype="0" fill="hold" nodeType="with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Effect transition="in" filter="fade">
                                      <p:cBhvr>
                                        <p:cTn id="55" dur="1600" decel="100000"/>
                                        <p:tgtEl>
                                          <p:spTgt spid="5">
                                            <p:txEl>
                                              <p:pRg st="8" end="8"/>
                                            </p:txEl>
                                          </p:spTgt>
                                        </p:tgtEl>
                                      </p:cBhvr>
                                    </p:animEffect>
                                    <p:anim calcmode="lin" valueType="num">
                                      <p:cBhvr>
                                        <p:cTn id="56" dur="1600" decel="100000" fill="hold"/>
                                        <p:tgtEl>
                                          <p:spTgt spid="5">
                                            <p:txEl>
                                              <p:pRg st="8" end="8"/>
                                            </p:txEl>
                                          </p:spTgt>
                                        </p:tgtEl>
                                        <p:attrNameLst>
                                          <p:attrName>style.rotation</p:attrName>
                                        </p:attrNameLst>
                                      </p:cBhvr>
                                      <p:tavLst>
                                        <p:tav tm="0">
                                          <p:val>
                                            <p:fltVal val="-90"/>
                                          </p:val>
                                        </p:tav>
                                        <p:tav tm="100000">
                                          <p:val>
                                            <p:fltVal val="0"/>
                                          </p:val>
                                        </p:tav>
                                      </p:tavLst>
                                    </p:anim>
                                    <p:anim calcmode="lin" valueType="num">
                                      <p:cBhvr>
                                        <p:cTn id="57" dur="1600" decel="100000" fill="hold"/>
                                        <p:tgtEl>
                                          <p:spTgt spid="5">
                                            <p:txEl>
                                              <p:pRg st="8" end="8"/>
                                            </p:txEl>
                                          </p:spTgt>
                                        </p:tgtEl>
                                        <p:attrNameLst>
                                          <p:attrName>ppt_x</p:attrName>
                                        </p:attrNameLst>
                                      </p:cBhvr>
                                      <p:tavLst>
                                        <p:tav tm="0">
                                          <p:val>
                                            <p:strVal val="#ppt_x+0.4"/>
                                          </p:val>
                                        </p:tav>
                                        <p:tav tm="100000">
                                          <p:val>
                                            <p:strVal val="#ppt_x-0.05"/>
                                          </p:val>
                                        </p:tav>
                                      </p:tavLst>
                                    </p:anim>
                                    <p:anim calcmode="lin" valueType="num">
                                      <p:cBhvr>
                                        <p:cTn id="58" dur="1600" decel="100000" fill="hold"/>
                                        <p:tgtEl>
                                          <p:spTgt spid="5">
                                            <p:txEl>
                                              <p:pRg st="8" end="8"/>
                                            </p:txEl>
                                          </p:spTgt>
                                        </p:tgtEl>
                                        <p:attrNameLst>
                                          <p:attrName>ppt_y</p:attrName>
                                        </p:attrNameLst>
                                      </p:cBhvr>
                                      <p:tavLst>
                                        <p:tav tm="0">
                                          <p:val>
                                            <p:strVal val="#ppt_y-0.4"/>
                                          </p:val>
                                        </p:tav>
                                        <p:tav tm="100000">
                                          <p:val>
                                            <p:strVal val="#ppt_y+0.1"/>
                                          </p:val>
                                        </p:tav>
                                      </p:tavLst>
                                    </p:anim>
                                    <p:anim calcmode="lin" valueType="num">
                                      <p:cBhvr>
                                        <p:cTn id="59" dur="400" accel="100000" fill="hold">
                                          <p:stCondLst>
                                            <p:cond delay="1600"/>
                                          </p:stCondLst>
                                        </p:cTn>
                                        <p:tgtEl>
                                          <p:spTgt spid="5">
                                            <p:txEl>
                                              <p:pRg st="8" end="8"/>
                                            </p:txEl>
                                          </p:spTgt>
                                        </p:tgtEl>
                                        <p:attrNameLst>
                                          <p:attrName>ppt_x</p:attrName>
                                        </p:attrNameLst>
                                      </p:cBhvr>
                                      <p:tavLst>
                                        <p:tav tm="0">
                                          <p:val>
                                            <p:strVal val="#ppt_x-0.05"/>
                                          </p:val>
                                        </p:tav>
                                        <p:tav tm="100000">
                                          <p:val>
                                            <p:strVal val="#ppt_x"/>
                                          </p:val>
                                        </p:tav>
                                      </p:tavLst>
                                    </p:anim>
                                    <p:anim calcmode="lin" valueType="num">
                                      <p:cBhvr>
                                        <p:cTn id="60" dur="400" accel="100000" fill="hold">
                                          <p:stCondLst>
                                            <p:cond delay="1600"/>
                                          </p:stCondLst>
                                        </p:cTn>
                                        <p:tgtEl>
                                          <p:spTgt spid="5">
                                            <p:txEl>
                                              <p:pRg st="8" end="8"/>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ChangeArrowheads="1"/>
          </p:cNvSpPr>
          <p:nvPr>
            <p:ph type="title"/>
          </p:nvPr>
        </p:nvSpPr>
        <p:spPr>
          <a:xfrm>
            <a:off x="457200" y="533400"/>
            <a:ext cx="8229600" cy="825500"/>
          </a:xfrm>
        </p:spPr>
        <p:txBody>
          <a:bodyPr/>
          <a:lstStyle/>
          <a:p>
            <a:pPr eaLnBrk="1" hangingPunct="1">
              <a:defRPr/>
            </a:pPr>
            <a:r>
              <a:rPr lang="en-US" sz="4400" b="1" dirty="0" smtClean="0">
                <a:solidFill>
                  <a:srgbClr val="003399"/>
                </a:solidFill>
                <a:latin typeface="Comic Sans MS" pitchFamily="66" charset="0"/>
              </a:rPr>
              <a:t>Why Co-Teach?</a:t>
            </a:r>
          </a:p>
        </p:txBody>
      </p:sp>
      <p:sp>
        <p:nvSpPr>
          <p:cNvPr id="530435" name="Rectangle 3"/>
          <p:cNvSpPr>
            <a:spLocks noGrp="1" noChangeArrowheads="1"/>
          </p:cNvSpPr>
          <p:nvPr>
            <p:ph type="body" idx="1"/>
          </p:nvPr>
        </p:nvSpPr>
        <p:spPr>
          <a:xfrm>
            <a:off x="533400" y="1524000"/>
            <a:ext cx="8610600" cy="4800600"/>
          </a:xfrm>
        </p:spPr>
        <p:txBody>
          <a:bodyPr/>
          <a:lstStyle/>
          <a:p>
            <a:pPr marL="796925" lvl="1" indent="-457200" eaLnBrk="1" hangingPunct="1">
              <a:buClr>
                <a:srgbClr val="0066FF"/>
              </a:buClr>
              <a:buFont typeface="Wingdings" pitchFamily="2" charset="2"/>
              <a:buChar char="ü"/>
              <a:defRPr/>
            </a:pPr>
            <a:r>
              <a:rPr lang="en-US" sz="3600" dirty="0" smtClean="0">
                <a:solidFill>
                  <a:srgbClr val="003399"/>
                </a:solidFill>
                <a:latin typeface="Comic Sans MS" pitchFamily="66" charset="0"/>
              </a:rPr>
              <a:t>Reduce student/teacher ratio</a:t>
            </a:r>
          </a:p>
          <a:p>
            <a:pPr marL="796925" lvl="1" indent="-457200" eaLnBrk="1" hangingPunct="1">
              <a:buClr>
                <a:srgbClr val="0066FF"/>
              </a:buClr>
              <a:buFont typeface="Wingdings" pitchFamily="2" charset="2"/>
              <a:buNone/>
              <a:defRPr/>
            </a:pPr>
            <a:endParaRPr lang="en-US" sz="1400" dirty="0" smtClean="0">
              <a:solidFill>
                <a:srgbClr val="003399"/>
              </a:solidFill>
              <a:latin typeface="Comic Sans MS" pitchFamily="66" charset="0"/>
            </a:endParaRPr>
          </a:p>
          <a:p>
            <a:pPr marL="796925" lvl="1" indent="-457200" eaLnBrk="1" hangingPunct="1">
              <a:buClr>
                <a:srgbClr val="0066FF"/>
              </a:buClr>
              <a:buFont typeface="Wingdings" pitchFamily="2" charset="2"/>
              <a:buChar char="ü"/>
              <a:defRPr/>
            </a:pPr>
            <a:r>
              <a:rPr lang="en-US" sz="3600" dirty="0" smtClean="0">
                <a:solidFill>
                  <a:srgbClr val="003399"/>
                </a:solidFill>
                <a:latin typeface="Comic Sans MS" pitchFamily="66" charset="0"/>
              </a:rPr>
              <a:t>Enhanced ability to meet student needs in a large and diverse classroom</a:t>
            </a:r>
          </a:p>
          <a:p>
            <a:pPr marL="796925" indent="-457200" eaLnBrk="1" hangingPunct="1">
              <a:buClr>
                <a:srgbClr val="0066FF"/>
              </a:buClr>
              <a:buFont typeface="Wingdings" pitchFamily="2" charset="2"/>
              <a:buNone/>
              <a:defRPr/>
            </a:pPr>
            <a:endParaRPr lang="en-US" sz="1400" dirty="0" smtClean="0">
              <a:solidFill>
                <a:srgbClr val="003399"/>
              </a:solidFill>
              <a:latin typeface="Comic Sans MS" pitchFamily="66" charset="0"/>
            </a:endParaRPr>
          </a:p>
          <a:p>
            <a:pPr marL="796925" lvl="1" indent="-457200" eaLnBrk="1" hangingPunct="1">
              <a:buClr>
                <a:srgbClr val="0066FF"/>
              </a:buClr>
              <a:buFont typeface="Wingdings" pitchFamily="2" charset="2"/>
              <a:buChar char="ü"/>
              <a:defRPr/>
            </a:pPr>
            <a:r>
              <a:rPr lang="en-US" sz="3600" dirty="0" smtClean="0">
                <a:solidFill>
                  <a:srgbClr val="003399"/>
                </a:solidFill>
                <a:latin typeface="Comic Sans MS" pitchFamily="66" charset="0"/>
              </a:rPr>
              <a:t>Full use of the experience and expertise of the cooperating teacher</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7326009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30435">
                                            <p:txEl>
                                              <p:pRg st="0" end="0"/>
                                            </p:txEl>
                                          </p:spTgt>
                                        </p:tgtEl>
                                        <p:attrNameLst>
                                          <p:attrName>style.visibility</p:attrName>
                                        </p:attrNameLst>
                                      </p:cBhvr>
                                      <p:to>
                                        <p:strVal val="visible"/>
                                      </p:to>
                                    </p:set>
                                    <p:anim calcmode="lin" valueType="num">
                                      <p:cBhvr additive="base">
                                        <p:cTn id="7" dur="1000" fill="hold"/>
                                        <p:tgtEl>
                                          <p:spTgt spid="530435">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530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0435">
                                            <p:txEl>
                                              <p:pRg st="2" end="2"/>
                                            </p:txEl>
                                          </p:spTgt>
                                        </p:tgtEl>
                                        <p:attrNameLst>
                                          <p:attrName>style.visibility</p:attrName>
                                        </p:attrNameLst>
                                      </p:cBhvr>
                                      <p:to>
                                        <p:strVal val="visible"/>
                                      </p:to>
                                    </p:set>
                                    <p:anim calcmode="lin" valueType="num">
                                      <p:cBhvr additive="base">
                                        <p:cTn id="13" dur="1000" fill="hold"/>
                                        <p:tgtEl>
                                          <p:spTgt spid="530435">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30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0435">
                                            <p:txEl>
                                              <p:pRg st="4" end="4"/>
                                            </p:txEl>
                                          </p:spTgt>
                                        </p:tgtEl>
                                        <p:attrNameLst>
                                          <p:attrName>style.visibility</p:attrName>
                                        </p:attrNameLst>
                                      </p:cBhvr>
                                      <p:to>
                                        <p:strVal val="visible"/>
                                      </p:to>
                                    </p:set>
                                    <p:anim calcmode="lin" valueType="num">
                                      <p:cBhvr additive="base">
                                        <p:cTn id="19" dur="1000" fill="hold"/>
                                        <p:tgtEl>
                                          <p:spTgt spid="530435">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5304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p:cNvSpPr>
            <a:spLocks noGrp="1" noChangeArrowheads="1"/>
          </p:cNvSpPr>
          <p:nvPr>
            <p:ph type="title"/>
          </p:nvPr>
        </p:nvSpPr>
        <p:spPr>
          <a:xfrm>
            <a:off x="457200" y="304800"/>
            <a:ext cx="8229600" cy="914400"/>
          </a:xfrm>
        </p:spPr>
        <p:txBody>
          <a:bodyPr/>
          <a:lstStyle/>
          <a:p>
            <a:pPr eaLnBrk="1" hangingPunct="1">
              <a:defRPr/>
            </a:pPr>
            <a:r>
              <a:rPr lang="en-US" sz="4400" b="1" dirty="0" smtClean="0">
                <a:solidFill>
                  <a:srgbClr val="0E015F"/>
                </a:solidFill>
                <a:latin typeface="Comic Sans MS" pitchFamily="66" charset="0"/>
              </a:rPr>
              <a:t>Why Co-Teach?</a:t>
            </a:r>
          </a:p>
        </p:txBody>
      </p:sp>
      <p:sp>
        <p:nvSpPr>
          <p:cNvPr id="531459" name="Rectangle 3"/>
          <p:cNvSpPr>
            <a:spLocks noGrp="1" noChangeArrowheads="1"/>
          </p:cNvSpPr>
          <p:nvPr>
            <p:ph idx="1"/>
          </p:nvPr>
        </p:nvSpPr>
        <p:spPr>
          <a:xfrm>
            <a:off x="762000" y="1295400"/>
            <a:ext cx="8001000" cy="5181600"/>
          </a:xfrm>
        </p:spPr>
        <p:txBody>
          <a:bodyPr/>
          <a:lstStyle/>
          <a:p>
            <a:pPr lvl="1" eaLnBrk="1" hangingPunct="1">
              <a:spcBef>
                <a:spcPts val="600"/>
              </a:spcBef>
              <a:buClr>
                <a:srgbClr val="0066FF"/>
              </a:buClr>
              <a:buFont typeface="Wingdings" pitchFamily="2" charset="2"/>
              <a:buChar char="ü"/>
              <a:defRPr/>
            </a:pPr>
            <a:r>
              <a:rPr lang="en-US" sz="3600" dirty="0" smtClean="0">
                <a:solidFill>
                  <a:srgbClr val="0E015F"/>
                </a:solidFill>
                <a:latin typeface="Comic Sans MS" pitchFamily="66" charset="0"/>
              </a:rPr>
              <a:t>Consistent Classroom Management</a:t>
            </a:r>
          </a:p>
          <a:p>
            <a:pPr lvl="1" eaLnBrk="1" hangingPunct="1">
              <a:spcBef>
                <a:spcPts val="600"/>
              </a:spcBef>
              <a:buClr>
                <a:srgbClr val="0066FF"/>
              </a:buClr>
              <a:buNone/>
              <a:defRPr/>
            </a:pPr>
            <a:endParaRPr lang="en-US" sz="1400" dirty="0" smtClean="0">
              <a:solidFill>
                <a:srgbClr val="0E015F"/>
              </a:solidFill>
              <a:latin typeface="Comic Sans MS" pitchFamily="66" charset="0"/>
            </a:endParaRPr>
          </a:p>
          <a:p>
            <a:pPr lvl="1" eaLnBrk="1" hangingPunct="1">
              <a:spcBef>
                <a:spcPts val="600"/>
              </a:spcBef>
              <a:buClr>
                <a:srgbClr val="0066FF"/>
              </a:buClr>
              <a:buFont typeface="Wingdings" pitchFamily="2" charset="2"/>
              <a:buChar char="ü"/>
              <a:defRPr/>
            </a:pPr>
            <a:r>
              <a:rPr lang="en-US" sz="3600" dirty="0" smtClean="0">
                <a:solidFill>
                  <a:srgbClr val="0E015F"/>
                </a:solidFill>
                <a:latin typeface="Comic Sans MS" pitchFamily="66" charset="0"/>
              </a:rPr>
              <a:t>Greater student participation and engagement</a:t>
            </a:r>
          </a:p>
          <a:p>
            <a:pPr lvl="1" eaLnBrk="1" hangingPunct="1">
              <a:spcBef>
                <a:spcPts val="600"/>
              </a:spcBef>
              <a:buClr>
                <a:srgbClr val="0066FF"/>
              </a:buClr>
              <a:buFont typeface="Wingdings" pitchFamily="2" charset="2"/>
              <a:buNone/>
              <a:defRPr/>
            </a:pPr>
            <a:endParaRPr lang="en-US" sz="1200" dirty="0" smtClean="0">
              <a:solidFill>
                <a:srgbClr val="0E015F"/>
              </a:solidFill>
              <a:latin typeface="Comic Sans MS" pitchFamily="66" charset="0"/>
            </a:endParaRPr>
          </a:p>
          <a:p>
            <a:pPr lvl="1" eaLnBrk="1" hangingPunct="1">
              <a:spcBef>
                <a:spcPts val="600"/>
              </a:spcBef>
              <a:buClr>
                <a:srgbClr val="0066FF"/>
              </a:buClr>
              <a:buFont typeface="Wingdings" pitchFamily="2" charset="2"/>
              <a:buChar char="ü"/>
              <a:defRPr/>
            </a:pPr>
            <a:r>
              <a:rPr lang="en-US" sz="3600" dirty="0">
                <a:solidFill>
                  <a:srgbClr val="0E015F"/>
                </a:solidFill>
                <a:latin typeface="Comic Sans MS" pitchFamily="66" charset="0"/>
              </a:rPr>
              <a:t>Enhanced collaboration </a:t>
            </a:r>
            <a:r>
              <a:rPr lang="en-US" sz="3600" dirty="0" smtClean="0">
                <a:solidFill>
                  <a:srgbClr val="0E015F"/>
                </a:solidFill>
                <a:latin typeface="Comic Sans MS" pitchFamily="66" charset="0"/>
              </a:rPr>
              <a:t>skills</a:t>
            </a:r>
          </a:p>
          <a:p>
            <a:pPr marL="274638" lvl="1" indent="0" eaLnBrk="1" hangingPunct="1">
              <a:spcBef>
                <a:spcPts val="600"/>
              </a:spcBef>
              <a:buClr>
                <a:srgbClr val="0066FF"/>
              </a:buClr>
              <a:buNone/>
              <a:defRPr/>
            </a:pPr>
            <a:endParaRPr lang="en-US" sz="1200" b="1" dirty="0">
              <a:latin typeface="Comic Sans MS" pitchFamily="66" charset="0"/>
            </a:endParaRPr>
          </a:p>
          <a:p>
            <a:pPr lvl="1" eaLnBrk="1" hangingPunct="1">
              <a:spcBef>
                <a:spcPts val="600"/>
              </a:spcBef>
              <a:buClr>
                <a:srgbClr val="0066FF"/>
              </a:buClr>
              <a:buFont typeface="Wingdings" pitchFamily="2" charset="2"/>
              <a:buChar char="ü"/>
              <a:defRPr/>
            </a:pPr>
            <a:r>
              <a:rPr lang="en-US" sz="3600" dirty="0" smtClean="0">
                <a:solidFill>
                  <a:srgbClr val="0E015F"/>
                </a:solidFill>
                <a:latin typeface="Comic Sans MS" pitchFamily="66" charset="0"/>
              </a:rPr>
              <a:t>Increase instructional options for all students</a:t>
            </a:r>
          </a:p>
          <a:p>
            <a:pPr lvl="1" eaLnBrk="1" hangingPunct="1">
              <a:spcBef>
                <a:spcPts val="600"/>
              </a:spcBef>
              <a:buClr>
                <a:srgbClr val="0066FF"/>
              </a:buClr>
              <a:buFont typeface="Wingdings" pitchFamily="2" charset="2"/>
              <a:buNone/>
              <a:defRPr/>
            </a:pPr>
            <a:endParaRPr lang="en-US" sz="1200" dirty="0" smtClean="0">
              <a:solidFill>
                <a:srgbClr val="0E015F"/>
              </a:solidFill>
              <a:latin typeface="Comic Sans MS" pitchFamily="66" charset="0"/>
            </a:endParaRPr>
          </a:p>
          <a:p>
            <a:pPr eaLnBrk="1" hangingPunct="1">
              <a:defRPr/>
            </a:pPr>
            <a:endParaRPr lang="en-US" dirty="0" smtClean="0"/>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714402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31459">
                                            <p:txEl>
                                              <p:pRg st="0" end="0"/>
                                            </p:txEl>
                                          </p:spTgt>
                                        </p:tgtEl>
                                        <p:attrNameLst>
                                          <p:attrName>style.visibility</p:attrName>
                                        </p:attrNameLst>
                                      </p:cBhvr>
                                      <p:to>
                                        <p:strVal val="visible"/>
                                      </p:to>
                                    </p:set>
                                    <p:anim calcmode="lin" valueType="num">
                                      <p:cBhvr additive="base">
                                        <p:cTn id="7" dur="1000" fill="hold"/>
                                        <p:tgtEl>
                                          <p:spTgt spid="531459">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531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1459">
                                            <p:txEl>
                                              <p:pRg st="2" end="2"/>
                                            </p:txEl>
                                          </p:spTgt>
                                        </p:tgtEl>
                                        <p:attrNameLst>
                                          <p:attrName>style.visibility</p:attrName>
                                        </p:attrNameLst>
                                      </p:cBhvr>
                                      <p:to>
                                        <p:strVal val="visible"/>
                                      </p:to>
                                    </p:set>
                                    <p:anim calcmode="lin" valueType="num">
                                      <p:cBhvr additive="base">
                                        <p:cTn id="13" dur="1000" fill="hold"/>
                                        <p:tgtEl>
                                          <p:spTgt spid="531459">
                                            <p:txEl>
                                              <p:pRg st="2" end="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531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1459">
                                            <p:txEl>
                                              <p:pRg st="4" end="4"/>
                                            </p:txEl>
                                          </p:spTgt>
                                        </p:tgtEl>
                                        <p:attrNameLst>
                                          <p:attrName>style.visibility</p:attrName>
                                        </p:attrNameLst>
                                      </p:cBhvr>
                                      <p:to>
                                        <p:strVal val="visible"/>
                                      </p:to>
                                    </p:set>
                                    <p:anim calcmode="lin" valueType="num">
                                      <p:cBhvr additive="base">
                                        <p:cTn id="19" dur="1000" fill="hold"/>
                                        <p:tgtEl>
                                          <p:spTgt spid="531459">
                                            <p:txEl>
                                              <p:pRg st="4" end="4"/>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5314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31459">
                                            <p:txEl>
                                              <p:pRg st="6" end="6"/>
                                            </p:txEl>
                                          </p:spTgt>
                                        </p:tgtEl>
                                        <p:attrNameLst>
                                          <p:attrName>style.visibility</p:attrName>
                                        </p:attrNameLst>
                                      </p:cBhvr>
                                      <p:to>
                                        <p:strVal val="visible"/>
                                      </p:to>
                                    </p:set>
                                    <p:anim calcmode="lin" valueType="num">
                                      <p:cBhvr additive="base">
                                        <p:cTn id="25" dur="1000" fill="hold"/>
                                        <p:tgtEl>
                                          <p:spTgt spid="531459">
                                            <p:txEl>
                                              <p:pRg st="6" end="6"/>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53145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a:xfrm>
            <a:off x="457200" y="2438400"/>
            <a:ext cx="8229600" cy="1981200"/>
          </a:xfrm>
        </p:spPr>
        <p:txBody>
          <a:bodyPr/>
          <a:lstStyle/>
          <a:p>
            <a:pPr eaLnBrk="1" hangingPunct="1"/>
            <a:r>
              <a:rPr lang="en-US" sz="5400" b="1" dirty="0" smtClean="0">
                <a:solidFill>
                  <a:schemeClr val="tx1"/>
                </a:solidFill>
                <a:latin typeface="Comic Sans MS" pitchFamily="66" charset="0"/>
              </a:rPr>
              <a:t/>
            </a:r>
            <a:br>
              <a:rPr lang="en-US" sz="5400" b="1" dirty="0" smtClean="0">
                <a:solidFill>
                  <a:schemeClr val="tx1"/>
                </a:solidFill>
                <a:latin typeface="Comic Sans MS" pitchFamily="66" charset="0"/>
              </a:rPr>
            </a:br>
            <a:r>
              <a:rPr lang="en-US" sz="5400" b="1" dirty="0" smtClean="0">
                <a:solidFill>
                  <a:srgbClr val="0E015F"/>
                </a:solidFill>
                <a:latin typeface="Comic Sans MS" pitchFamily="66" charset="0"/>
              </a:rPr>
              <a:t>Co-Teaching Findings </a:t>
            </a:r>
            <a:r>
              <a:rPr lang="en-US" sz="5400" dirty="0" smtClean="0">
                <a:solidFill>
                  <a:srgbClr val="0E015F"/>
                </a:solidFill>
                <a:latin typeface="Comic Sans MS" pitchFamily="66" charset="0"/>
              </a:rPr>
              <a:t/>
            </a:r>
            <a:br>
              <a:rPr lang="en-US" sz="5400" dirty="0" smtClean="0">
                <a:solidFill>
                  <a:srgbClr val="0E015F"/>
                </a:solidFill>
                <a:latin typeface="Comic Sans MS" pitchFamily="66" charset="0"/>
              </a:rPr>
            </a:br>
            <a:endParaRPr lang="en-US" sz="5400" dirty="0" smtClean="0">
              <a:solidFill>
                <a:srgbClr val="0E015F"/>
              </a:solidFill>
              <a:latin typeface="Comic Sans MS" pitchFamily="66" charset="0"/>
            </a:endParaRPr>
          </a:p>
        </p:txBody>
      </p:sp>
      <p:sp>
        <p:nvSpPr>
          <p:cNvPr id="4"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436580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86050"/>
                                        </p:tgtEl>
                                        <p:attrNameLst>
                                          <p:attrName>style.visibility</p:attrName>
                                        </p:attrNameLst>
                                      </p:cBhvr>
                                      <p:to>
                                        <p:strVal val="visible"/>
                                      </p:to>
                                    </p:set>
                                    <p:anim calcmode="lin" valueType="num">
                                      <p:cBhvr>
                                        <p:cTn id="7" dur="500" fill="hold"/>
                                        <p:tgtEl>
                                          <p:spTgt spid="386050"/>
                                        </p:tgtEl>
                                        <p:attrNameLst>
                                          <p:attrName>ppt_w</p:attrName>
                                        </p:attrNameLst>
                                      </p:cBhvr>
                                      <p:tavLst>
                                        <p:tav tm="0">
                                          <p:val>
                                            <p:fltVal val="0"/>
                                          </p:val>
                                        </p:tav>
                                        <p:tav tm="100000">
                                          <p:val>
                                            <p:strVal val="#ppt_w"/>
                                          </p:val>
                                        </p:tav>
                                      </p:tavLst>
                                    </p:anim>
                                    <p:anim calcmode="lin" valueType="num">
                                      <p:cBhvr>
                                        <p:cTn id="8" dur="500" fill="hold"/>
                                        <p:tgtEl>
                                          <p:spTgt spid="3860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Title 2"/>
          <p:cNvSpPr>
            <a:spLocks noGrp="1"/>
          </p:cNvSpPr>
          <p:nvPr>
            <p:ph type="title"/>
          </p:nvPr>
        </p:nvSpPr>
        <p:spPr>
          <a:xfrm>
            <a:off x="0" y="228600"/>
            <a:ext cx="9144000" cy="914400"/>
          </a:xfrm>
        </p:spPr>
        <p:txBody>
          <a:bodyPr/>
          <a:lstStyle/>
          <a:p>
            <a:pPr algn="ctr" eaLnBrk="1" hangingPunct="1"/>
            <a:r>
              <a:rPr lang="en-US" sz="5400" dirty="0" smtClean="0">
                <a:solidFill>
                  <a:srgbClr val="002060"/>
                </a:solidFill>
                <a:latin typeface="Comic Sans MS" pitchFamily="66" charset="0"/>
              </a:rPr>
              <a:t>Data Collection</a:t>
            </a:r>
          </a:p>
        </p:txBody>
      </p:sp>
      <p:sp>
        <p:nvSpPr>
          <p:cNvPr id="24578" name="Content Placeholder 1"/>
          <p:cNvSpPr>
            <a:spLocks noGrp="1"/>
          </p:cNvSpPr>
          <p:nvPr>
            <p:ph idx="1"/>
          </p:nvPr>
        </p:nvSpPr>
        <p:spPr>
          <a:xfrm>
            <a:off x="990600" y="1066800"/>
            <a:ext cx="6705600" cy="5410200"/>
          </a:xfrm>
        </p:spPr>
        <p:txBody>
          <a:bodyPr/>
          <a:lstStyle/>
          <a:p>
            <a:pPr eaLnBrk="1" hangingPunct="1">
              <a:buClr>
                <a:schemeClr val="tx1"/>
              </a:buClr>
              <a:buSzPct val="75000"/>
              <a:buFont typeface="Wingdings 2" pitchFamily="18" charset="2"/>
              <a:buChar char="·"/>
            </a:pPr>
            <a:r>
              <a:rPr lang="en-US" sz="2800" dirty="0" smtClean="0">
                <a:solidFill>
                  <a:srgbClr val="003399"/>
                </a:solidFill>
                <a:latin typeface="Comic Sans MS" pitchFamily="66" charset="0"/>
              </a:rPr>
              <a:t>P-12 Learners</a:t>
            </a:r>
          </a:p>
          <a:p>
            <a:pPr lvl="1" eaLnBrk="1" hangingPunct="1">
              <a:buFont typeface="Wingdings 2" pitchFamily="18" charset="2"/>
              <a:buChar char="·"/>
            </a:pPr>
            <a:r>
              <a:rPr lang="en-US" sz="2400" dirty="0" smtClean="0">
                <a:solidFill>
                  <a:srgbClr val="003399"/>
                </a:solidFill>
                <a:latin typeface="Comic Sans MS" pitchFamily="66" charset="0"/>
              </a:rPr>
              <a:t>Academic Achievement (1-6)</a:t>
            </a:r>
          </a:p>
          <a:p>
            <a:pPr lvl="1" eaLnBrk="1" hangingPunct="1">
              <a:buFont typeface="Wingdings 2" pitchFamily="18" charset="2"/>
              <a:buChar char="·"/>
            </a:pPr>
            <a:r>
              <a:rPr lang="en-US" sz="2400" dirty="0" smtClean="0">
                <a:solidFill>
                  <a:srgbClr val="003399"/>
                </a:solidFill>
                <a:latin typeface="Comic Sans MS" pitchFamily="66" charset="0"/>
              </a:rPr>
              <a:t>7-12 Survey</a:t>
            </a:r>
          </a:p>
          <a:p>
            <a:pPr lvl="1" eaLnBrk="1" hangingPunct="1">
              <a:buFont typeface="Wingdings 2" pitchFamily="18" charset="2"/>
              <a:buChar char="·"/>
            </a:pPr>
            <a:r>
              <a:rPr lang="en-US" sz="2400" dirty="0" smtClean="0">
                <a:solidFill>
                  <a:srgbClr val="003399"/>
                </a:solidFill>
                <a:latin typeface="Comic Sans MS" pitchFamily="66" charset="0"/>
              </a:rPr>
              <a:t>Focus Groups</a:t>
            </a:r>
          </a:p>
          <a:p>
            <a:pPr lvl="1" eaLnBrk="1" hangingPunct="1">
              <a:buFont typeface="Wingdings" pitchFamily="2" charset="2"/>
              <a:buNone/>
            </a:pPr>
            <a:endParaRPr lang="en-US" sz="1000" dirty="0" smtClean="0">
              <a:solidFill>
                <a:srgbClr val="003399"/>
              </a:solidFill>
              <a:latin typeface="Comic Sans MS" pitchFamily="66" charset="0"/>
            </a:endParaRPr>
          </a:p>
          <a:p>
            <a:pPr eaLnBrk="1" hangingPunct="1">
              <a:buClr>
                <a:schemeClr val="tx1"/>
              </a:buClr>
              <a:buSzPct val="75000"/>
              <a:buFont typeface="Wingdings 2" pitchFamily="18" charset="2"/>
              <a:buChar char="·"/>
            </a:pPr>
            <a:r>
              <a:rPr lang="en-US" sz="2800" dirty="0" smtClean="0">
                <a:solidFill>
                  <a:srgbClr val="003399"/>
                </a:solidFill>
                <a:latin typeface="Comic Sans MS" pitchFamily="66" charset="0"/>
              </a:rPr>
              <a:t>Teacher Candidates</a:t>
            </a:r>
          </a:p>
          <a:p>
            <a:pPr lvl="1" eaLnBrk="1" hangingPunct="1">
              <a:buSzPct val="75000"/>
              <a:buFont typeface="Wingdings 2" pitchFamily="18" charset="2"/>
              <a:buChar char="·"/>
            </a:pPr>
            <a:r>
              <a:rPr lang="en-US" sz="2400" dirty="0" smtClean="0">
                <a:solidFill>
                  <a:srgbClr val="003399"/>
                </a:solidFill>
                <a:latin typeface="Comic Sans MS" pitchFamily="66" charset="0"/>
              </a:rPr>
              <a:t>Summative Assessment</a:t>
            </a:r>
          </a:p>
          <a:p>
            <a:pPr lvl="1" eaLnBrk="1" hangingPunct="1">
              <a:buSzPct val="75000"/>
              <a:buFont typeface="Wingdings 2" pitchFamily="18" charset="2"/>
              <a:buChar char="·"/>
            </a:pPr>
            <a:r>
              <a:rPr lang="en-US" sz="2400" dirty="0" smtClean="0">
                <a:solidFill>
                  <a:srgbClr val="003399"/>
                </a:solidFill>
                <a:latin typeface="Comic Sans MS" pitchFamily="66" charset="0"/>
              </a:rPr>
              <a:t>End of Experience Survey</a:t>
            </a:r>
          </a:p>
          <a:p>
            <a:pPr lvl="1" eaLnBrk="1" hangingPunct="1">
              <a:buSzPct val="75000"/>
              <a:buFont typeface="Wingdings 2" pitchFamily="18" charset="2"/>
              <a:buChar char="·"/>
            </a:pPr>
            <a:r>
              <a:rPr lang="en-US" sz="2400" dirty="0" smtClean="0">
                <a:solidFill>
                  <a:srgbClr val="003399"/>
                </a:solidFill>
                <a:latin typeface="Comic Sans MS" pitchFamily="66" charset="0"/>
              </a:rPr>
              <a:t>Focus Groups</a:t>
            </a:r>
          </a:p>
          <a:p>
            <a:pPr eaLnBrk="1" hangingPunct="1">
              <a:buClr>
                <a:schemeClr val="tx1"/>
              </a:buClr>
              <a:buFontTx/>
              <a:buNone/>
            </a:pPr>
            <a:endParaRPr lang="en-US" sz="1000" dirty="0" smtClean="0">
              <a:solidFill>
                <a:srgbClr val="003399"/>
              </a:solidFill>
              <a:latin typeface="Comic Sans MS" pitchFamily="66" charset="0"/>
            </a:endParaRPr>
          </a:p>
          <a:p>
            <a:pPr eaLnBrk="1" hangingPunct="1">
              <a:buClr>
                <a:schemeClr val="tx1"/>
              </a:buClr>
              <a:buSzPct val="75000"/>
              <a:buFont typeface="Wingdings 2" pitchFamily="18" charset="2"/>
              <a:buChar char="·"/>
            </a:pPr>
            <a:r>
              <a:rPr lang="en-US" sz="2800" dirty="0" smtClean="0">
                <a:solidFill>
                  <a:srgbClr val="003399"/>
                </a:solidFill>
                <a:latin typeface="Comic Sans MS" pitchFamily="66" charset="0"/>
              </a:rPr>
              <a:t>Cooperating Teachers</a:t>
            </a:r>
          </a:p>
          <a:p>
            <a:pPr lvl="1" eaLnBrk="1" hangingPunct="1">
              <a:buFont typeface="Wingdings 2" pitchFamily="18" charset="2"/>
              <a:buChar char="·"/>
            </a:pPr>
            <a:r>
              <a:rPr lang="en-US" sz="2400" dirty="0" smtClean="0">
                <a:solidFill>
                  <a:srgbClr val="003399"/>
                </a:solidFill>
                <a:latin typeface="Comic Sans MS" pitchFamily="66" charset="0"/>
              </a:rPr>
              <a:t>End of Experience Surveys</a:t>
            </a:r>
          </a:p>
          <a:p>
            <a:pPr lvl="1" eaLnBrk="1" hangingPunct="1">
              <a:buFont typeface="Wingdings 2" pitchFamily="18" charset="2"/>
              <a:buChar char="·"/>
            </a:pPr>
            <a:r>
              <a:rPr lang="en-US" sz="2400" dirty="0" smtClean="0">
                <a:solidFill>
                  <a:srgbClr val="003399"/>
                </a:solidFill>
                <a:latin typeface="Comic Sans MS" pitchFamily="66" charset="0"/>
              </a:rPr>
              <a:t>Focus Groups</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2000" fill="hold"/>
                                        <p:tgtEl>
                                          <p:spTgt spid="20482"/>
                                        </p:tgtEl>
                                        <p:attrNameLst>
                                          <p:attrName>ppt_x</p:attrName>
                                        </p:attrNameLst>
                                      </p:cBhvr>
                                      <p:tavLst>
                                        <p:tav tm="0">
                                          <p:val>
                                            <p:strVal val="#ppt_x-.2"/>
                                          </p:val>
                                        </p:tav>
                                        <p:tav tm="100000">
                                          <p:val>
                                            <p:strVal val="#ppt_x"/>
                                          </p:val>
                                        </p:tav>
                                      </p:tavLst>
                                    </p:anim>
                                    <p:anim calcmode="lin" valueType="num">
                                      <p:cBhvr>
                                        <p:cTn id="8" dur="2000" fill="hold"/>
                                        <p:tgtEl>
                                          <p:spTgt spid="20482"/>
                                        </p:tgtEl>
                                        <p:attrNameLst>
                                          <p:attrName>ppt_y</p:attrName>
                                        </p:attrNameLst>
                                      </p:cBhvr>
                                      <p:tavLst>
                                        <p:tav tm="0">
                                          <p:val>
                                            <p:strVal val="#ppt_y"/>
                                          </p:val>
                                        </p:tav>
                                        <p:tav tm="100000">
                                          <p:val>
                                            <p:strVal val="#ppt_y"/>
                                          </p:val>
                                        </p:tav>
                                      </p:tavLst>
                                    </p:anim>
                                    <p:animEffect transition="in" filter="wipe(right)" prLst="gradientSize: 0.1">
                                      <p:cBhvr>
                                        <p:cTn id="9" dur="2000"/>
                                        <p:tgtEl>
                                          <p:spTgt spid="20482"/>
                                        </p:tgtEl>
                                      </p:cBhvr>
                                    </p:animEffect>
                                  </p:childTnLst>
                                </p:cTn>
                              </p:par>
                            </p:childTnLst>
                          </p:cTn>
                        </p:par>
                        <p:par>
                          <p:cTn id="10" fill="hold">
                            <p:stCondLst>
                              <p:cond delay="2000"/>
                            </p:stCondLst>
                            <p:childTnLst>
                              <p:par>
                                <p:cTn id="11" presetID="12" presetClass="entr" presetSubtype="4" fill="hold" nodeType="afterEffect">
                                  <p:stCondLst>
                                    <p:cond delay="0"/>
                                  </p:stCondLst>
                                  <p:childTnLst>
                                    <p:set>
                                      <p:cBhvr>
                                        <p:cTn id="12" dur="1" fill="hold">
                                          <p:stCondLst>
                                            <p:cond delay="0"/>
                                          </p:stCondLst>
                                        </p:cTn>
                                        <p:tgtEl>
                                          <p:spTgt spid="24578">
                                            <p:txEl>
                                              <p:pRg st="0" end="0"/>
                                            </p:txEl>
                                          </p:spTgt>
                                        </p:tgtEl>
                                        <p:attrNameLst>
                                          <p:attrName>style.visibility</p:attrName>
                                        </p:attrNameLst>
                                      </p:cBhvr>
                                      <p:to>
                                        <p:strVal val="visible"/>
                                      </p:to>
                                    </p:set>
                                    <p:animEffect transition="in" filter="slide(fromBottom)">
                                      <p:cBhvr>
                                        <p:cTn id="13" dur="1000"/>
                                        <p:tgtEl>
                                          <p:spTgt spid="24578">
                                            <p:txEl>
                                              <p:pRg st="0" end="0"/>
                                            </p:txEl>
                                          </p:spTgt>
                                        </p:tgtEl>
                                      </p:cBhvr>
                                    </p:animEffect>
                                  </p:childTnLst>
                                </p:cTn>
                              </p:par>
                            </p:childTnLst>
                          </p:cTn>
                        </p:par>
                        <p:par>
                          <p:cTn id="14" fill="hold">
                            <p:stCondLst>
                              <p:cond delay="3000"/>
                            </p:stCondLst>
                            <p:childTnLst>
                              <p:par>
                                <p:cTn id="15" presetID="10" presetClass="entr" presetSubtype="0" fill="hold" nodeType="afterEffect">
                                  <p:stCondLst>
                                    <p:cond delay="0"/>
                                  </p:stCondLst>
                                  <p:childTnLst>
                                    <p:set>
                                      <p:cBhvr>
                                        <p:cTn id="16" dur="1" fill="hold">
                                          <p:stCondLst>
                                            <p:cond delay="0"/>
                                          </p:stCondLst>
                                        </p:cTn>
                                        <p:tgtEl>
                                          <p:spTgt spid="24578">
                                            <p:txEl>
                                              <p:pRg st="1" end="1"/>
                                            </p:txEl>
                                          </p:spTgt>
                                        </p:tgtEl>
                                        <p:attrNameLst>
                                          <p:attrName>style.visibility</p:attrName>
                                        </p:attrNameLst>
                                      </p:cBhvr>
                                      <p:to>
                                        <p:strVal val="visible"/>
                                      </p:to>
                                    </p:set>
                                    <p:animEffect transition="in" filter="fade">
                                      <p:cBhvr>
                                        <p:cTn id="17" dur="2000"/>
                                        <p:tgtEl>
                                          <p:spTgt spid="24578">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4578">
                                            <p:txEl>
                                              <p:pRg st="2" end="2"/>
                                            </p:txEl>
                                          </p:spTgt>
                                        </p:tgtEl>
                                        <p:attrNameLst>
                                          <p:attrName>style.visibility</p:attrName>
                                        </p:attrNameLst>
                                      </p:cBhvr>
                                      <p:to>
                                        <p:strVal val="visible"/>
                                      </p:to>
                                    </p:set>
                                    <p:animEffect transition="in" filter="fade">
                                      <p:cBhvr>
                                        <p:cTn id="20" dur="2000"/>
                                        <p:tgtEl>
                                          <p:spTgt spid="24578">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4578">
                                            <p:txEl>
                                              <p:pRg st="3" end="3"/>
                                            </p:txEl>
                                          </p:spTgt>
                                        </p:tgtEl>
                                        <p:attrNameLst>
                                          <p:attrName>style.visibility</p:attrName>
                                        </p:attrNameLst>
                                      </p:cBhvr>
                                      <p:to>
                                        <p:strVal val="visible"/>
                                      </p:to>
                                    </p:set>
                                    <p:animEffect transition="in" filter="fade">
                                      <p:cBhvr>
                                        <p:cTn id="23" dur="2000"/>
                                        <p:tgtEl>
                                          <p:spTgt spid="24578">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4578">
                                            <p:txEl>
                                              <p:pRg st="5" end="5"/>
                                            </p:txEl>
                                          </p:spTgt>
                                        </p:tgtEl>
                                        <p:attrNameLst>
                                          <p:attrName>style.visibility</p:attrName>
                                        </p:attrNameLst>
                                      </p:cBhvr>
                                      <p:to>
                                        <p:strVal val="visible"/>
                                      </p:to>
                                    </p:set>
                                    <p:animEffect transition="in" filter="slide(fromBottom)">
                                      <p:cBhvr>
                                        <p:cTn id="28" dur="1000"/>
                                        <p:tgtEl>
                                          <p:spTgt spid="24578">
                                            <p:txEl>
                                              <p:pRg st="5" end="5"/>
                                            </p:txEl>
                                          </p:spTgt>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24578">
                                            <p:txEl>
                                              <p:pRg st="6" end="6"/>
                                            </p:txEl>
                                          </p:spTgt>
                                        </p:tgtEl>
                                        <p:attrNameLst>
                                          <p:attrName>style.visibility</p:attrName>
                                        </p:attrNameLst>
                                      </p:cBhvr>
                                      <p:to>
                                        <p:strVal val="visible"/>
                                      </p:to>
                                    </p:set>
                                    <p:animEffect transition="in" filter="fade">
                                      <p:cBhvr>
                                        <p:cTn id="32" dur="2000"/>
                                        <p:tgtEl>
                                          <p:spTgt spid="24578">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24578">
                                            <p:txEl>
                                              <p:pRg st="7" end="7"/>
                                            </p:txEl>
                                          </p:spTgt>
                                        </p:tgtEl>
                                        <p:attrNameLst>
                                          <p:attrName>style.visibility</p:attrName>
                                        </p:attrNameLst>
                                      </p:cBhvr>
                                      <p:to>
                                        <p:strVal val="visible"/>
                                      </p:to>
                                    </p:set>
                                    <p:animEffect transition="in" filter="fade">
                                      <p:cBhvr>
                                        <p:cTn id="35" dur="2000"/>
                                        <p:tgtEl>
                                          <p:spTgt spid="24578">
                                            <p:txEl>
                                              <p:pRg st="7" end="7"/>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4578">
                                            <p:txEl>
                                              <p:pRg st="8" end="8"/>
                                            </p:txEl>
                                          </p:spTgt>
                                        </p:tgtEl>
                                        <p:attrNameLst>
                                          <p:attrName>style.visibility</p:attrName>
                                        </p:attrNameLst>
                                      </p:cBhvr>
                                      <p:to>
                                        <p:strVal val="visible"/>
                                      </p:to>
                                    </p:set>
                                    <p:animEffect transition="in" filter="fade">
                                      <p:cBhvr>
                                        <p:cTn id="38" dur="2000"/>
                                        <p:tgtEl>
                                          <p:spTgt spid="24578">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24578">
                                            <p:txEl>
                                              <p:pRg st="10" end="10"/>
                                            </p:txEl>
                                          </p:spTgt>
                                        </p:tgtEl>
                                        <p:attrNameLst>
                                          <p:attrName>style.visibility</p:attrName>
                                        </p:attrNameLst>
                                      </p:cBhvr>
                                      <p:to>
                                        <p:strVal val="visible"/>
                                      </p:to>
                                    </p:set>
                                    <p:animEffect transition="in" filter="slide(fromBottom)">
                                      <p:cBhvr>
                                        <p:cTn id="43" dur="1000"/>
                                        <p:tgtEl>
                                          <p:spTgt spid="24578">
                                            <p:txEl>
                                              <p:pRg st="10" end="10"/>
                                            </p:txEl>
                                          </p:spTgt>
                                        </p:tgtEl>
                                      </p:cBhvr>
                                    </p:animEffect>
                                  </p:childTnLst>
                                </p:cTn>
                              </p:par>
                            </p:childTnLst>
                          </p:cTn>
                        </p:par>
                        <p:par>
                          <p:cTn id="44" fill="hold">
                            <p:stCondLst>
                              <p:cond delay="1000"/>
                            </p:stCondLst>
                            <p:childTnLst>
                              <p:par>
                                <p:cTn id="45" presetID="10" presetClass="entr" presetSubtype="0" fill="hold" nodeType="afterEffect">
                                  <p:stCondLst>
                                    <p:cond delay="0"/>
                                  </p:stCondLst>
                                  <p:childTnLst>
                                    <p:set>
                                      <p:cBhvr>
                                        <p:cTn id="46" dur="1" fill="hold">
                                          <p:stCondLst>
                                            <p:cond delay="0"/>
                                          </p:stCondLst>
                                        </p:cTn>
                                        <p:tgtEl>
                                          <p:spTgt spid="24578">
                                            <p:txEl>
                                              <p:pRg st="11" end="11"/>
                                            </p:txEl>
                                          </p:spTgt>
                                        </p:tgtEl>
                                        <p:attrNameLst>
                                          <p:attrName>style.visibility</p:attrName>
                                        </p:attrNameLst>
                                      </p:cBhvr>
                                      <p:to>
                                        <p:strVal val="visible"/>
                                      </p:to>
                                    </p:set>
                                    <p:animEffect transition="in" filter="fade">
                                      <p:cBhvr>
                                        <p:cTn id="47" dur="2000"/>
                                        <p:tgtEl>
                                          <p:spTgt spid="24578">
                                            <p:txEl>
                                              <p:pRg st="11" end="11"/>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24578">
                                            <p:txEl>
                                              <p:pRg st="12" end="12"/>
                                            </p:txEl>
                                          </p:spTgt>
                                        </p:tgtEl>
                                        <p:attrNameLst>
                                          <p:attrName>style.visibility</p:attrName>
                                        </p:attrNameLst>
                                      </p:cBhvr>
                                      <p:to>
                                        <p:strVal val="visible"/>
                                      </p:to>
                                    </p:set>
                                    <p:animEffect transition="in" filter="fade">
                                      <p:cBhvr>
                                        <p:cTn id="50" dur="2000"/>
                                        <p:tgtEl>
                                          <p:spTgt spid="2457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1063625"/>
          </a:xfrm>
        </p:spPr>
        <p:txBody>
          <a:bodyPr>
            <a:normAutofit fontScale="90000"/>
          </a:bodyPr>
          <a:lstStyle/>
          <a:p>
            <a:pPr eaLnBrk="1" fontAlgn="auto" hangingPunct="1">
              <a:spcAft>
                <a:spcPts val="0"/>
              </a:spcAft>
              <a:defRPr/>
            </a:pPr>
            <a:r>
              <a:rPr lang="en-US" dirty="0" smtClean="0">
                <a:solidFill>
                  <a:srgbClr val="002060"/>
                </a:solidFill>
                <a:latin typeface="Comic Sans MS" pitchFamily="66" charset="0"/>
              </a:rPr>
              <a:t>Co-Teaching in P12 classrooms</a:t>
            </a:r>
            <a:r>
              <a:rPr lang="en-US" sz="3600" dirty="0" smtClean="0">
                <a:latin typeface="Comic Sans MS" pitchFamily="66" charset="0"/>
              </a:rPr>
              <a:t/>
            </a:r>
            <a:br>
              <a:rPr lang="en-US" sz="3600" dirty="0" smtClean="0">
                <a:latin typeface="Comic Sans MS" pitchFamily="66" charset="0"/>
              </a:rPr>
            </a:br>
            <a:r>
              <a:rPr lang="en-US" sz="3600" i="1" u="sng" dirty="0" smtClean="0">
                <a:solidFill>
                  <a:srgbClr val="000099"/>
                </a:solidFill>
                <a:latin typeface="Comic Sans MS" pitchFamily="66" charset="0"/>
              </a:rPr>
              <a:t>856 Pairs</a:t>
            </a:r>
            <a:endParaRPr lang="en-US" dirty="0" smtClean="0">
              <a:solidFill>
                <a:srgbClr val="000099"/>
              </a:solidFill>
              <a:latin typeface="Comic Sans MS" pitchFamily="66" charset="0"/>
            </a:endParaRPr>
          </a:p>
        </p:txBody>
      </p:sp>
      <p:sp>
        <p:nvSpPr>
          <p:cNvPr id="3" name="Content Placeholder 2"/>
          <p:cNvSpPr>
            <a:spLocks noGrp="1"/>
          </p:cNvSpPr>
          <p:nvPr>
            <p:ph sz="quarter" idx="1"/>
          </p:nvPr>
        </p:nvSpPr>
        <p:spPr>
          <a:xfrm>
            <a:off x="457200" y="1676400"/>
            <a:ext cx="8229600" cy="4953000"/>
          </a:xfrm>
        </p:spPr>
        <p:txBody>
          <a:bodyPr/>
          <a:lstStyle/>
          <a:p>
            <a:pPr eaLnBrk="1" hangingPunct="1">
              <a:buFontTx/>
              <a:buNone/>
              <a:tabLst>
                <a:tab pos="1881188" algn="l"/>
              </a:tabLst>
            </a:pPr>
            <a:r>
              <a:rPr lang="en-US" dirty="0" smtClean="0"/>
              <a:t>		</a:t>
            </a:r>
            <a:r>
              <a:rPr lang="en-US" dirty="0" smtClean="0">
                <a:solidFill>
                  <a:srgbClr val="002060"/>
                </a:solidFill>
                <a:latin typeface="Comic Sans MS" pitchFamily="66" charset="0"/>
              </a:rPr>
              <a:t>2004-2005		179 Pairs</a:t>
            </a:r>
          </a:p>
          <a:p>
            <a:pPr eaLnBrk="1" hangingPunct="1">
              <a:buFontTx/>
              <a:buNone/>
              <a:tabLst>
                <a:tab pos="1881188" algn="l"/>
              </a:tabLst>
            </a:pPr>
            <a:r>
              <a:rPr lang="en-US" dirty="0" smtClean="0">
                <a:solidFill>
                  <a:srgbClr val="002060"/>
                </a:solidFill>
                <a:latin typeface="Comic Sans MS" pitchFamily="66" charset="0"/>
              </a:rPr>
              <a:t>		2005-2006		203 Pairs</a:t>
            </a:r>
          </a:p>
          <a:p>
            <a:pPr eaLnBrk="1" hangingPunct="1">
              <a:buFontTx/>
              <a:buNone/>
              <a:tabLst>
                <a:tab pos="1881188" algn="l"/>
              </a:tabLst>
            </a:pPr>
            <a:r>
              <a:rPr lang="en-US" dirty="0" smtClean="0">
                <a:solidFill>
                  <a:srgbClr val="002060"/>
                </a:solidFill>
                <a:latin typeface="Comic Sans MS" pitchFamily="66" charset="0"/>
              </a:rPr>
              <a:t>		2006-2007		231 Pairs</a:t>
            </a:r>
          </a:p>
          <a:p>
            <a:pPr eaLnBrk="1" hangingPunct="1">
              <a:buFontTx/>
              <a:buNone/>
              <a:tabLst>
                <a:tab pos="1881188" algn="l"/>
                <a:tab pos="2290763" algn="l"/>
              </a:tabLst>
            </a:pPr>
            <a:r>
              <a:rPr lang="en-US" dirty="0" smtClean="0">
                <a:solidFill>
                  <a:srgbClr val="002060"/>
                </a:solidFill>
                <a:latin typeface="Comic Sans MS" pitchFamily="66" charset="0"/>
              </a:rPr>
              <a:t>		2007-2008		243 Pair</a:t>
            </a:r>
          </a:p>
          <a:p>
            <a:pPr algn="ctr" eaLnBrk="1" hangingPunct="1">
              <a:buFont typeface="Wingdings" pitchFamily="2" charset="2"/>
              <a:buNone/>
            </a:pPr>
            <a:endParaRPr lang="en-US" sz="1000" dirty="0" smtClean="0">
              <a:solidFill>
                <a:srgbClr val="002060"/>
              </a:solidFill>
              <a:latin typeface="Comic Sans MS" pitchFamily="66" charset="0"/>
            </a:endParaRPr>
          </a:p>
          <a:p>
            <a:pPr algn="ctr" eaLnBrk="1" hangingPunct="1">
              <a:buFont typeface="Wingdings" pitchFamily="2" charset="2"/>
              <a:buNone/>
            </a:pPr>
            <a:r>
              <a:rPr lang="en-US" sz="2800" dirty="0" smtClean="0">
                <a:solidFill>
                  <a:srgbClr val="002060"/>
                </a:solidFill>
                <a:latin typeface="Comic Sans MS" pitchFamily="66" charset="0"/>
              </a:rPr>
              <a:t>Co-Teaching has impacted over </a:t>
            </a:r>
            <a:r>
              <a:rPr lang="en-US" sz="2800" dirty="0" smtClean="0">
                <a:solidFill>
                  <a:srgbClr val="C00000"/>
                </a:solidFill>
                <a:latin typeface="Comic Sans MS" pitchFamily="66" charset="0"/>
              </a:rPr>
              <a:t>35,000</a:t>
            </a:r>
            <a:r>
              <a:rPr lang="en-US" sz="2800" dirty="0" smtClean="0">
                <a:solidFill>
                  <a:srgbClr val="002060"/>
                </a:solidFill>
                <a:latin typeface="Comic Sans MS" pitchFamily="66" charset="0"/>
              </a:rPr>
              <a:t> P-12 students in Central Minnesota</a:t>
            </a:r>
          </a:p>
          <a:p>
            <a:pPr marL="1546225" lvl="2" indent="-349250" eaLnBrk="1" hangingPunct="1"/>
            <a:r>
              <a:rPr lang="en-US" dirty="0" smtClean="0">
                <a:solidFill>
                  <a:srgbClr val="002060"/>
                </a:solidFill>
                <a:latin typeface="Comic Sans MS" pitchFamily="66" charset="0"/>
              </a:rPr>
              <a:t>34 Pre K classrooms</a:t>
            </a:r>
          </a:p>
          <a:p>
            <a:pPr marL="1546225" lvl="2" indent="-349250" eaLnBrk="1" hangingPunct="1"/>
            <a:r>
              <a:rPr lang="en-US" dirty="0" smtClean="0">
                <a:solidFill>
                  <a:srgbClr val="002060"/>
                </a:solidFill>
                <a:latin typeface="Comic Sans MS" pitchFamily="66" charset="0"/>
              </a:rPr>
              <a:t>601 Elementary (K-6) classrooms</a:t>
            </a:r>
          </a:p>
          <a:p>
            <a:pPr marL="1546225" lvl="2" indent="-349250" eaLnBrk="1" hangingPunct="1"/>
            <a:r>
              <a:rPr lang="en-US" dirty="0" smtClean="0">
                <a:solidFill>
                  <a:srgbClr val="002060"/>
                </a:solidFill>
                <a:latin typeface="Comic Sans MS" pitchFamily="66" charset="0"/>
              </a:rPr>
              <a:t>120 Secondary (K-12 &amp; 5 -12) classrooms</a:t>
            </a:r>
          </a:p>
          <a:p>
            <a:pPr marL="1546225" lvl="2" indent="-349250" eaLnBrk="1" hangingPunct="1"/>
            <a:r>
              <a:rPr lang="en-US" dirty="0" smtClean="0">
                <a:solidFill>
                  <a:srgbClr val="002060"/>
                </a:solidFill>
                <a:latin typeface="Comic Sans MS" pitchFamily="66" charset="0"/>
              </a:rPr>
              <a:t>71 Special Education classrooms</a:t>
            </a:r>
          </a:p>
          <a:p>
            <a:pPr eaLnBrk="1" hangingPunct="1">
              <a:buFontTx/>
              <a:buNone/>
            </a:pPr>
            <a:endParaRPr lang="en-US" dirty="0" smtClean="0">
              <a:latin typeface="Comic Sans MS" pitchFamily="66" charset="0"/>
            </a:endParaRPr>
          </a:p>
          <a:p>
            <a:pPr eaLnBrk="1" hangingPunct="1">
              <a:buFontTx/>
              <a:buNone/>
            </a:pPr>
            <a:endParaRPr lang="en-US" dirty="0" smtClean="0"/>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3">
                                            <p:txEl>
                                              <p:pRg st="0" end="0"/>
                                            </p:txEl>
                                          </p:spTgt>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0"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
                                            <p:txEl>
                                              <p:pRg st="1" end="1"/>
                                            </p:txEl>
                                          </p:spTgt>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6"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7" dur="1000"/>
                                        <p:tgtEl>
                                          <p:spTgt spid="3">
                                            <p:txEl>
                                              <p:pRg st="2" end="2"/>
                                            </p:txEl>
                                          </p:spTgt>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3">
                                            <p:txEl>
                                              <p:pRg st="3" end="3"/>
                                            </p:txEl>
                                          </p:spTgt>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38"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39" dur="1000"/>
                                        <p:tgtEl>
                                          <p:spTgt spid="3">
                                            <p:txEl>
                                              <p:pRg st="5" end="5"/>
                                            </p:txEl>
                                          </p:spTgt>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44"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45" dur="1000"/>
                                        <p:tgtEl>
                                          <p:spTgt spid="3">
                                            <p:txEl>
                                              <p:pRg st="6" end="6"/>
                                            </p:txEl>
                                          </p:spTgt>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50"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51" dur="1000"/>
                                        <p:tgtEl>
                                          <p:spTgt spid="3">
                                            <p:txEl>
                                              <p:pRg st="7" end="7"/>
                                            </p:txEl>
                                          </p:spTgt>
                                        </p:tgtEl>
                                      </p:cBhvr>
                                    </p:animEffect>
                                  </p:childTnLst>
                                </p:cTn>
                              </p:par>
                            </p:childTnLst>
                          </p:cTn>
                        </p:par>
                        <p:par>
                          <p:cTn id="52" fill="hold">
                            <p:stCondLst>
                              <p:cond delay="8000"/>
                            </p:stCondLst>
                            <p:childTnLst>
                              <p:par>
                                <p:cTn id="53" presetID="55" presetClass="entr" presetSubtype="0" fill="hold" nodeType="after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p:cTn id="55" dur="1000" fill="hold"/>
                                        <p:tgtEl>
                                          <p:spTgt spid="3">
                                            <p:txEl>
                                              <p:pRg st="8" end="8"/>
                                            </p:txEl>
                                          </p:spTgt>
                                        </p:tgtEl>
                                        <p:attrNameLst>
                                          <p:attrName>ppt_w</p:attrName>
                                        </p:attrNameLst>
                                      </p:cBhvr>
                                      <p:tavLst>
                                        <p:tav tm="0">
                                          <p:val>
                                            <p:strVal val="#ppt_w*0.70"/>
                                          </p:val>
                                        </p:tav>
                                        <p:tav tm="100000">
                                          <p:val>
                                            <p:strVal val="#ppt_w"/>
                                          </p:val>
                                        </p:tav>
                                      </p:tavLst>
                                    </p:anim>
                                    <p:anim calcmode="lin" valueType="num">
                                      <p:cBhvr>
                                        <p:cTn id="56"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57" dur="1000"/>
                                        <p:tgtEl>
                                          <p:spTgt spid="3">
                                            <p:txEl>
                                              <p:pRg st="8" end="8"/>
                                            </p:txEl>
                                          </p:spTgt>
                                        </p:tgtEl>
                                      </p:cBhvr>
                                    </p:animEffect>
                                  </p:childTnLst>
                                </p:cTn>
                              </p:par>
                            </p:childTnLst>
                          </p:cTn>
                        </p:par>
                        <p:par>
                          <p:cTn id="58" fill="hold">
                            <p:stCondLst>
                              <p:cond delay="9000"/>
                            </p:stCondLst>
                            <p:childTnLst>
                              <p:par>
                                <p:cTn id="59" presetID="55" presetClass="entr" presetSubtype="0" fill="hold" nodeType="after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p:cTn id="61" dur="1000" fill="hold"/>
                                        <p:tgtEl>
                                          <p:spTgt spid="3">
                                            <p:txEl>
                                              <p:pRg st="9" end="9"/>
                                            </p:txEl>
                                          </p:spTgt>
                                        </p:tgtEl>
                                        <p:attrNameLst>
                                          <p:attrName>ppt_w</p:attrName>
                                        </p:attrNameLst>
                                      </p:cBhvr>
                                      <p:tavLst>
                                        <p:tav tm="0">
                                          <p:val>
                                            <p:strVal val="#ppt_w*0.70"/>
                                          </p:val>
                                        </p:tav>
                                        <p:tav tm="100000">
                                          <p:val>
                                            <p:strVal val="#ppt_w"/>
                                          </p:val>
                                        </p:tav>
                                      </p:tavLst>
                                    </p:anim>
                                    <p:anim calcmode="lin" valueType="num">
                                      <p:cBhvr>
                                        <p:cTn id="62"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63"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0" y="274638"/>
            <a:ext cx="9144000" cy="715962"/>
          </a:xfrm>
        </p:spPr>
        <p:txBody>
          <a:bodyPr/>
          <a:lstStyle/>
          <a:p>
            <a:pPr eaLnBrk="1" hangingPunct="1"/>
            <a:r>
              <a:rPr lang="en-US" dirty="0" smtClean="0">
                <a:solidFill>
                  <a:srgbClr val="002060"/>
                </a:solidFill>
                <a:latin typeface="Comic Sans MS" pitchFamily="66" charset="0"/>
              </a:rPr>
              <a:t>Measuring Achievemen</a:t>
            </a:r>
            <a:r>
              <a:rPr lang="en-US" dirty="0" smtClean="0">
                <a:solidFill>
                  <a:schemeClr val="tx1"/>
                </a:solidFill>
                <a:latin typeface="Comic Sans MS" pitchFamily="66" charset="0"/>
              </a:rPr>
              <a:t>t</a:t>
            </a:r>
          </a:p>
        </p:txBody>
      </p:sp>
      <p:graphicFrame>
        <p:nvGraphicFramePr>
          <p:cNvPr id="19459" name="Group 3"/>
          <p:cNvGraphicFramePr>
            <a:graphicFrameLocks noGrp="1"/>
          </p:cNvGraphicFramePr>
          <p:nvPr>
            <p:ph sz="quarter" idx="1"/>
          </p:nvPr>
        </p:nvGraphicFramePr>
        <p:xfrm>
          <a:off x="381000" y="1524000"/>
          <a:ext cx="8077200" cy="4584003"/>
        </p:xfrm>
        <a:graphic>
          <a:graphicData uri="http://schemas.openxmlformats.org/drawingml/2006/table">
            <a:tbl>
              <a:tblPr/>
              <a:tblGrid>
                <a:gridCol w="4038600"/>
                <a:gridCol w="4038600"/>
              </a:tblGrid>
              <a:tr h="9223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Minnesota Comprehensive Assessment (MCA)</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Woodcock Johnson III – Research Edition (WJIII)</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52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Reading/Math – Grades 3-5-7</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Reading/Math – Grades K-12</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87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Group Administered</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Individually Administered</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8524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Compares cohorts</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Can use as pre/post intervention</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9572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Results reported as scale score, index points and proficiency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dirty="0" smtClean="0">
                        <a:ln>
                          <a:noFill/>
                        </a:ln>
                        <a:solidFill>
                          <a:srgbClr val="002060"/>
                        </a:solidFill>
                        <a:effectLst/>
                        <a:latin typeface="Comic Sans MS" pitchFamily="66" charset="0"/>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rgbClr val="002060"/>
                          </a:solidFill>
                          <a:effectLst/>
                          <a:latin typeface="Comic Sans MS" pitchFamily="66" charset="0"/>
                        </a:rPr>
                        <a:t>Results include raw score and standard score, but can also compute gain scores</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strVal val="#ppt_w*0.70"/>
                                          </p:val>
                                        </p:tav>
                                        <p:tav tm="100000">
                                          <p:val>
                                            <p:strVal val="#ppt_w"/>
                                          </p:val>
                                        </p:tav>
                                      </p:tavLst>
                                    </p:anim>
                                    <p:anim calcmode="lin" valueType="num">
                                      <p:cBhvr>
                                        <p:cTn id="8" dur="1000" fill="hold"/>
                                        <p:tgtEl>
                                          <p:spTgt spid="19458"/>
                                        </p:tgtEl>
                                        <p:attrNameLst>
                                          <p:attrName>ppt_h</p:attrName>
                                        </p:attrNameLst>
                                      </p:cBhvr>
                                      <p:tavLst>
                                        <p:tav tm="0">
                                          <p:val>
                                            <p:strVal val="#ppt_h"/>
                                          </p:val>
                                        </p:tav>
                                        <p:tav tm="100000">
                                          <p:val>
                                            <p:strVal val="#ppt_h"/>
                                          </p:val>
                                        </p:tav>
                                      </p:tavLst>
                                    </p:anim>
                                    <p:animEffect transition="in" filter="fade">
                                      <p:cBhvr>
                                        <p:cTn id="9" dur="1000"/>
                                        <p:tgtEl>
                                          <p:spTgt spid="19458"/>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9459"/>
                                        </p:tgtEl>
                                        <p:attrNameLst>
                                          <p:attrName>style.visibility</p:attrName>
                                        </p:attrNameLst>
                                      </p:cBhvr>
                                      <p:to>
                                        <p:strVal val="visible"/>
                                      </p:to>
                                    </p:set>
                                    <p:animEffect transition="in" filter="fade">
                                      <p:cBhvr>
                                        <p:cTn id="13" dur="2000"/>
                                        <p:tgtEl>
                                          <p:spTgt spid="19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29025E"/>
                </a:solidFill>
                <a:latin typeface="Comic Sans MS" pitchFamily="66" charset="0"/>
              </a:rPr>
              <a:t>Data Collection</a:t>
            </a:r>
            <a:endParaRPr lang="en-US" sz="4800" dirty="0">
              <a:solidFill>
                <a:srgbClr val="29025E"/>
              </a:solidFill>
              <a:latin typeface="Comic Sans MS" pitchFamily="66" charset="0"/>
            </a:endParaRPr>
          </a:p>
        </p:txBody>
      </p:sp>
      <p:sp>
        <p:nvSpPr>
          <p:cNvPr id="3" name="Content Placeholder 2"/>
          <p:cNvSpPr>
            <a:spLocks noGrp="1"/>
          </p:cNvSpPr>
          <p:nvPr>
            <p:ph sz="quarter" idx="1"/>
          </p:nvPr>
        </p:nvSpPr>
        <p:spPr>
          <a:xfrm>
            <a:off x="301752" y="990600"/>
            <a:ext cx="8842248" cy="5715000"/>
          </a:xfrm>
        </p:spPr>
        <p:txBody>
          <a:bodyPr/>
          <a:lstStyle/>
          <a:p>
            <a:pPr marL="0" lvl="0" indent="0">
              <a:spcBef>
                <a:spcPct val="0"/>
              </a:spcBef>
              <a:buClrTx/>
              <a:buSzTx/>
              <a:buNone/>
            </a:pPr>
            <a:r>
              <a:rPr lang="en-US" sz="2800" u="sng" dirty="0" smtClean="0">
                <a:solidFill>
                  <a:srgbClr val="0E015F"/>
                </a:solidFill>
                <a:latin typeface="Comic Sans MS" pitchFamily="66" charset="0"/>
                <a:ea typeface="Calibri" pitchFamily="34" charset="0"/>
                <a:cs typeface="Times New Roman" pitchFamily="18" charset="0"/>
              </a:rPr>
              <a:t>Subjects</a:t>
            </a:r>
            <a:endParaRPr lang="en-US" sz="2800" dirty="0" smtClean="0">
              <a:solidFill>
                <a:srgbClr val="0E015F"/>
              </a:solidFill>
              <a:latin typeface="Arial" pitchFamily="34" charset="0"/>
              <a:cs typeface="Arial" pitchFamily="34" charset="0"/>
            </a:endParaRPr>
          </a:p>
          <a:p>
            <a:pPr marL="457200" lvl="1" indent="0">
              <a:spcBef>
                <a:spcPct val="0"/>
              </a:spcBef>
              <a:buClrTx/>
              <a:buSzTx/>
              <a:buFontTx/>
              <a:buAutoNum type="arabicPeriod"/>
            </a:pPr>
            <a:r>
              <a:rPr lang="en-US" sz="2800" dirty="0" smtClean="0">
                <a:solidFill>
                  <a:srgbClr val="0E015F"/>
                </a:solidFill>
                <a:latin typeface="Comic Sans MS" pitchFamily="66" charset="0"/>
                <a:ea typeface="Calibri" pitchFamily="34" charset="0"/>
                <a:cs typeface="Times New Roman" pitchFamily="18" charset="0"/>
              </a:rPr>
              <a:t>District 742 </a:t>
            </a:r>
            <a:r>
              <a:rPr lang="en-US" sz="2800" dirty="0" smtClean="0">
                <a:solidFill>
                  <a:srgbClr val="0E015F"/>
                </a:solidFill>
                <a:latin typeface="Calibri"/>
                <a:ea typeface="Calibri" pitchFamily="34" charset="0"/>
                <a:cs typeface="Times New Roman" pitchFamily="18" charset="0"/>
              </a:rPr>
              <a:t>–</a:t>
            </a:r>
            <a:r>
              <a:rPr lang="en-US" sz="2800" dirty="0" smtClean="0">
                <a:solidFill>
                  <a:srgbClr val="0E015F"/>
                </a:solidFill>
                <a:latin typeface="Comic Sans MS" pitchFamily="66" charset="0"/>
                <a:ea typeface="Calibri" pitchFamily="34" charset="0"/>
                <a:cs typeface="Times New Roman" pitchFamily="18" charset="0"/>
              </a:rPr>
              <a:t> High needs partner district</a:t>
            </a:r>
            <a:endParaRPr lang="en-US" sz="2800" dirty="0" smtClean="0">
              <a:solidFill>
                <a:srgbClr val="0E015F"/>
              </a:solidFill>
              <a:latin typeface="Arial" pitchFamily="34" charset="0"/>
              <a:cs typeface="Arial" pitchFamily="34" charset="0"/>
            </a:endParaRPr>
          </a:p>
          <a:p>
            <a:pPr marL="1377950" lvl="2" indent="-463550">
              <a:spcBef>
                <a:spcPct val="0"/>
              </a:spcBef>
              <a:buClrTx/>
              <a:buSzTx/>
              <a:buFontTx/>
              <a:buAutoNum type="alphaLcPeriod"/>
            </a:pPr>
            <a:r>
              <a:rPr lang="en-US" sz="2800" dirty="0" smtClean="0">
                <a:solidFill>
                  <a:srgbClr val="0E015F"/>
                </a:solidFill>
                <a:latin typeface="Comic Sans MS" pitchFamily="66" charset="0"/>
                <a:ea typeface="Calibri" pitchFamily="34" charset="0"/>
                <a:cs typeface="Times New Roman" pitchFamily="18" charset="0"/>
              </a:rPr>
              <a:t>9,800 students</a:t>
            </a:r>
            <a:endParaRPr lang="en-US" sz="2800" dirty="0" smtClean="0">
              <a:solidFill>
                <a:srgbClr val="0E015F"/>
              </a:solidFill>
              <a:latin typeface="Arial" pitchFamily="34" charset="0"/>
              <a:cs typeface="Arial" pitchFamily="34" charset="0"/>
            </a:endParaRPr>
          </a:p>
          <a:p>
            <a:pPr marL="1377950" lvl="2" indent="-463550">
              <a:spcBef>
                <a:spcPct val="0"/>
              </a:spcBef>
              <a:buClrTx/>
              <a:buSzTx/>
              <a:buFontTx/>
              <a:buAutoNum type="alphaLcPeriod"/>
            </a:pPr>
            <a:r>
              <a:rPr lang="en-US" sz="2800" dirty="0" smtClean="0">
                <a:solidFill>
                  <a:srgbClr val="0E015F"/>
                </a:solidFill>
                <a:latin typeface="Comic Sans MS" pitchFamily="66" charset="0"/>
                <a:ea typeface="Calibri" pitchFamily="34" charset="0"/>
                <a:cs typeface="Times New Roman" pitchFamily="18" charset="0"/>
              </a:rPr>
              <a:t>Student demographics </a:t>
            </a:r>
            <a:r>
              <a:rPr lang="en-US" sz="2800" dirty="0" smtClean="0">
                <a:solidFill>
                  <a:srgbClr val="0E015F"/>
                </a:solidFill>
                <a:latin typeface="Calibri"/>
                <a:ea typeface="Calibri" pitchFamily="34" charset="0"/>
                <a:cs typeface="Times New Roman" pitchFamily="18" charset="0"/>
              </a:rPr>
              <a:t>–</a:t>
            </a:r>
            <a:r>
              <a:rPr lang="en-US" sz="2800" dirty="0" smtClean="0">
                <a:solidFill>
                  <a:srgbClr val="0E015F"/>
                </a:solidFill>
                <a:latin typeface="Comic Sans MS" pitchFamily="66" charset="0"/>
                <a:ea typeface="Calibri" pitchFamily="34" charset="0"/>
                <a:cs typeface="Times New Roman" pitchFamily="18" charset="0"/>
              </a:rPr>
              <a:t> </a:t>
            </a:r>
            <a:r>
              <a:rPr lang="en-US" sz="2400" dirty="0" smtClean="0">
                <a:solidFill>
                  <a:srgbClr val="0E015F"/>
                </a:solidFill>
                <a:latin typeface="Comic Sans MS" pitchFamily="66" charset="0"/>
                <a:ea typeface="Calibri" pitchFamily="34" charset="0"/>
                <a:cs typeface="Times New Roman" pitchFamily="18" charset="0"/>
              </a:rPr>
              <a:t>Year 1/Year 4/2018</a:t>
            </a:r>
            <a:endParaRPr lang="en-US" sz="2400" dirty="0" smtClean="0">
              <a:solidFill>
                <a:srgbClr val="0E015F"/>
              </a:solidFill>
              <a:latin typeface="Arial" pitchFamily="34" charset="0"/>
              <a:cs typeface="Arial" pitchFamily="34" charset="0"/>
            </a:endParaRPr>
          </a:p>
          <a:p>
            <a:pPr marL="1828800" lvl="3" indent="-457200">
              <a:spcBef>
                <a:spcPct val="0"/>
              </a:spcBef>
              <a:buClrTx/>
              <a:buSzTx/>
              <a:buFontTx/>
              <a:buAutoNum type="romanLcPeriod"/>
            </a:pPr>
            <a:r>
              <a:rPr lang="en-US" sz="2800" dirty="0" smtClean="0">
                <a:solidFill>
                  <a:srgbClr val="0E015F"/>
                </a:solidFill>
                <a:latin typeface="Comic Sans MS" pitchFamily="66" charset="0"/>
                <a:ea typeface="Calibri" pitchFamily="34" charset="0"/>
                <a:cs typeface="Times New Roman" pitchFamily="18" charset="0"/>
              </a:rPr>
              <a:t>Free/reduced lunch </a:t>
            </a:r>
            <a:r>
              <a:rPr lang="en-US" sz="2800" dirty="0" smtClean="0">
                <a:solidFill>
                  <a:srgbClr val="0E015F"/>
                </a:solidFill>
                <a:latin typeface="Calibri"/>
                <a:ea typeface="Calibri" pitchFamily="34" charset="0"/>
                <a:cs typeface="Times New Roman" pitchFamily="18" charset="0"/>
              </a:rPr>
              <a:t>–</a:t>
            </a:r>
            <a:r>
              <a:rPr lang="en-US" sz="2800" dirty="0" smtClean="0">
                <a:solidFill>
                  <a:srgbClr val="0E015F"/>
                </a:solidFill>
                <a:latin typeface="Comic Sans MS" pitchFamily="66" charset="0"/>
                <a:ea typeface="Calibri" pitchFamily="34" charset="0"/>
                <a:cs typeface="Times New Roman" pitchFamily="18" charset="0"/>
              </a:rPr>
              <a:t> 33%/38</a:t>
            </a:r>
            <a:r>
              <a:rPr lang="en-US" sz="2800" dirty="0" smtClean="0">
                <a:solidFill>
                  <a:srgbClr val="0E015F"/>
                </a:solidFill>
                <a:latin typeface="Comic Sans MS" pitchFamily="66" charset="0"/>
                <a:ea typeface="Calibri" pitchFamily="34" charset="0"/>
                <a:cs typeface="Times New Roman" pitchFamily="18" charset="0"/>
              </a:rPr>
              <a:t>%/58%</a:t>
            </a:r>
            <a:endParaRPr lang="en-US" sz="2800" dirty="0" smtClean="0">
              <a:solidFill>
                <a:srgbClr val="0E015F"/>
              </a:solidFill>
              <a:latin typeface="Arial" pitchFamily="34" charset="0"/>
              <a:cs typeface="Arial" pitchFamily="34" charset="0"/>
            </a:endParaRPr>
          </a:p>
          <a:p>
            <a:pPr marL="1828800" lvl="3" indent="-457200">
              <a:spcBef>
                <a:spcPct val="0"/>
              </a:spcBef>
              <a:buClrTx/>
              <a:buSzTx/>
              <a:buFontTx/>
              <a:buAutoNum type="romanLcPeriod"/>
            </a:pPr>
            <a:r>
              <a:rPr lang="en-US" sz="2800" dirty="0" smtClean="0">
                <a:solidFill>
                  <a:srgbClr val="0E015F"/>
                </a:solidFill>
                <a:latin typeface="Comic Sans MS" pitchFamily="66" charset="0"/>
                <a:ea typeface="Calibri" pitchFamily="34" charset="0"/>
                <a:cs typeface="Times New Roman" pitchFamily="18" charset="0"/>
              </a:rPr>
              <a:t>Special Education </a:t>
            </a:r>
            <a:r>
              <a:rPr lang="en-US" sz="2800" dirty="0" smtClean="0">
                <a:solidFill>
                  <a:srgbClr val="0E015F"/>
                </a:solidFill>
                <a:latin typeface="Calibri"/>
                <a:ea typeface="Calibri" pitchFamily="34" charset="0"/>
                <a:cs typeface="Times New Roman" pitchFamily="18" charset="0"/>
              </a:rPr>
              <a:t>–</a:t>
            </a:r>
            <a:r>
              <a:rPr lang="en-US" sz="2800" dirty="0" smtClean="0">
                <a:solidFill>
                  <a:srgbClr val="0E015F"/>
                </a:solidFill>
                <a:latin typeface="Comic Sans MS" pitchFamily="66" charset="0"/>
                <a:ea typeface="Calibri" pitchFamily="34" charset="0"/>
                <a:cs typeface="Times New Roman" pitchFamily="18" charset="0"/>
              </a:rPr>
              <a:t> 17%/19</a:t>
            </a:r>
            <a:r>
              <a:rPr lang="en-US" sz="2800" dirty="0" smtClean="0">
                <a:solidFill>
                  <a:srgbClr val="0E015F"/>
                </a:solidFill>
                <a:latin typeface="Comic Sans MS" pitchFamily="66" charset="0"/>
                <a:ea typeface="Calibri" pitchFamily="34" charset="0"/>
                <a:cs typeface="Times New Roman" pitchFamily="18" charset="0"/>
              </a:rPr>
              <a:t>%/23%</a:t>
            </a:r>
            <a:endParaRPr lang="en-US" sz="2800" dirty="0" smtClean="0">
              <a:solidFill>
                <a:srgbClr val="0E015F"/>
              </a:solidFill>
              <a:latin typeface="Arial" pitchFamily="34" charset="0"/>
              <a:cs typeface="Arial" pitchFamily="34" charset="0"/>
            </a:endParaRPr>
          </a:p>
          <a:p>
            <a:pPr marL="1828800" lvl="3" indent="-457200">
              <a:spcBef>
                <a:spcPct val="0"/>
              </a:spcBef>
              <a:buClrTx/>
              <a:buSzTx/>
              <a:buFontTx/>
              <a:buAutoNum type="romanLcPeriod"/>
            </a:pPr>
            <a:r>
              <a:rPr lang="en-US" sz="2800" dirty="0" smtClean="0">
                <a:solidFill>
                  <a:srgbClr val="0E015F"/>
                </a:solidFill>
                <a:latin typeface="Comic Sans MS" pitchFamily="66" charset="0"/>
                <a:ea typeface="Calibri" pitchFamily="34" charset="0"/>
                <a:cs typeface="Times New Roman" pitchFamily="18" charset="0"/>
              </a:rPr>
              <a:t>Students of Color -16%/21</a:t>
            </a:r>
            <a:r>
              <a:rPr lang="en-US" sz="2800" dirty="0" smtClean="0">
                <a:solidFill>
                  <a:srgbClr val="0E015F"/>
                </a:solidFill>
                <a:latin typeface="Comic Sans MS" pitchFamily="66" charset="0"/>
                <a:ea typeface="Calibri" pitchFamily="34" charset="0"/>
                <a:cs typeface="Times New Roman" pitchFamily="18" charset="0"/>
              </a:rPr>
              <a:t>%/52%</a:t>
            </a:r>
            <a:endParaRPr lang="en-US" sz="2800" dirty="0" smtClean="0">
              <a:solidFill>
                <a:srgbClr val="0E015F"/>
              </a:solidFill>
              <a:latin typeface="Arial" pitchFamily="34" charset="0"/>
              <a:cs typeface="Arial" pitchFamily="34" charset="0"/>
            </a:endParaRPr>
          </a:p>
          <a:p>
            <a:pPr marL="1828800" lvl="3" indent="-457200">
              <a:spcBef>
                <a:spcPct val="0"/>
              </a:spcBef>
              <a:buClrTx/>
              <a:buSzTx/>
              <a:buFontTx/>
              <a:buAutoNum type="romanLcPeriod"/>
            </a:pPr>
            <a:r>
              <a:rPr lang="en-US" sz="2800" dirty="0" smtClean="0">
                <a:solidFill>
                  <a:srgbClr val="0E015F"/>
                </a:solidFill>
                <a:latin typeface="Comic Sans MS" pitchFamily="66" charset="0"/>
                <a:ea typeface="Calibri" pitchFamily="34" charset="0"/>
                <a:cs typeface="Times New Roman" pitchFamily="18" charset="0"/>
              </a:rPr>
              <a:t>ESL </a:t>
            </a:r>
            <a:r>
              <a:rPr lang="en-US" sz="2800" dirty="0" smtClean="0">
                <a:solidFill>
                  <a:srgbClr val="0E015F"/>
                </a:solidFill>
                <a:latin typeface="Calibri"/>
                <a:ea typeface="Calibri" pitchFamily="34" charset="0"/>
                <a:cs typeface="Times New Roman" pitchFamily="18" charset="0"/>
              </a:rPr>
              <a:t>–</a:t>
            </a:r>
            <a:r>
              <a:rPr lang="en-US" sz="2800" dirty="0" smtClean="0">
                <a:solidFill>
                  <a:srgbClr val="0E015F"/>
                </a:solidFill>
                <a:latin typeface="Comic Sans MS" pitchFamily="66" charset="0"/>
                <a:ea typeface="Calibri" pitchFamily="34" charset="0"/>
                <a:cs typeface="Times New Roman" pitchFamily="18" charset="0"/>
              </a:rPr>
              <a:t> 8%/12</a:t>
            </a:r>
            <a:r>
              <a:rPr lang="en-US" sz="2800" dirty="0" smtClean="0">
                <a:solidFill>
                  <a:srgbClr val="0E015F"/>
                </a:solidFill>
                <a:latin typeface="Comic Sans MS" pitchFamily="66" charset="0"/>
                <a:ea typeface="Calibri" pitchFamily="34" charset="0"/>
                <a:cs typeface="Times New Roman" pitchFamily="18" charset="0"/>
              </a:rPr>
              <a:t>%/24%</a:t>
            </a:r>
            <a:endParaRPr lang="en-US" sz="2800" dirty="0" smtClean="0">
              <a:solidFill>
                <a:srgbClr val="0E015F"/>
              </a:solidFill>
              <a:latin typeface="Arial" pitchFamily="34" charset="0"/>
              <a:cs typeface="Arial" pitchFamily="34" charset="0"/>
            </a:endParaRPr>
          </a:p>
          <a:p>
            <a:pPr marL="0" lvl="0" indent="0">
              <a:spcBef>
                <a:spcPct val="0"/>
              </a:spcBef>
              <a:buClrTx/>
              <a:buSzTx/>
              <a:buNone/>
            </a:pPr>
            <a:r>
              <a:rPr lang="en-US" sz="2800" u="sng" dirty="0" smtClean="0">
                <a:solidFill>
                  <a:srgbClr val="0E015F"/>
                </a:solidFill>
                <a:latin typeface="Comic Sans MS" pitchFamily="66" charset="0"/>
                <a:ea typeface="Calibri" pitchFamily="34" charset="0"/>
                <a:cs typeface="Times New Roman" pitchFamily="18" charset="0"/>
              </a:rPr>
              <a:t>Measures</a:t>
            </a:r>
            <a:endParaRPr lang="en-US" sz="2800" dirty="0" smtClean="0">
              <a:solidFill>
                <a:srgbClr val="0E015F"/>
              </a:solidFill>
              <a:latin typeface="Arial" pitchFamily="34" charset="0"/>
              <a:cs typeface="Arial" pitchFamily="34" charset="0"/>
            </a:endParaRPr>
          </a:p>
          <a:p>
            <a:pPr marL="914400" lvl="1" indent="-457200">
              <a:spcBef>
                <a:spcPct val="0"/>
              </a:spcBef>
              <a:buClrTx/>
              <a:buSzTx/>
              <a:buFontTx/>
              <a:buAutoNum type="arabicPeriod"/>
            </a:pPr>
            <a:r>
              <a:rPr lang="en-US" sz="2800" dirty="0" smtClean="0">
                <a:solidFill>
                  <a:srgbClr val="0E015F"/>
                </a:solidFill>
                <a:latin typeface="Comic Sans MS" pitchFamily="66" charset="0"/>
                <a:ea typeface="Calibri" pitchFamily="34" charset="0"/>
                <a:cs typeface="Times New Roman" pitchFamily="18" charset="0"/>
              </a:rPr>
              <a:t>MCA (entire population)</a:t>
            </a:r>
            <a:endParaRPr lang="en-US" sz="2800" dirty="0" smtClean="0">
              <a:solidFill>
                <a:srgbClr val="0E015F"/>
              </a:solidFill>
              <a:latin typeface="Arial" pitchFamily="34" charset="0"/>
              <a:cs typeface="Arial" pitchFamily="34" charset="0"/>
            </a:endParaRPr>
          </a:p>
          <a:p>
            <a:pPr marL="914400" lvl="1" indent="-457200">
              <a:spcBef>
                <a:spcPct val="0"/>
              </a:spcBef>
              <a:buClrTx/>
              <a:buSzTx/>
              <a:buFontTx/>
              <a:buAutoNum type="arabicPeriod"/>
            </a:pPr>
            <a:r>
              <a:rPr lang="en-US" sz="2800" dirty="0" smtClean="0">
                <a:solidFill>
                  <a:srgbClr val="0E015F"/>
                </a:solidFill>
                <a:latin typeface="Comic Sans MS" pitchFamily="66" charset="0"/>
                <a:ea typeface="Calibri" pitchFamily="34" charset="0"/>
                <a:cs typeface="Times New Roman" pitchFamily="18" charset="0"/>
              </a:rPr>
              <a:t>Woodcock Johnson III Research Edition (sample</a:t>
            </a:r>
            <a:r>
              <a:rPr lang="en-US" sz="1800" dirty="0" smtClean="0">
                <a:solidFill>
                  <a:srgbClr val="0E015F"/>
                </a:solidFill>
                <a:latin typeface="Comic Sans MS" pitchFamily="66" charset="0"/>
                <a:ea typeface="Calibri" pitchFamily="34" charset="0"/>
                <a:cs typeface="Times New Roman" pitchFamily="18" charset="0"/>
              </a:rPr>
              <a:t>)</a:t>
            </a:r>
            <a:endParaRPr lang="en-US" sz="1800" dirty="0" smtClean="0">
              <a:solidFill>
                <a:srgbClr val="0E015F"/>
              </a:solidFill>
              <a:latin typeface="Arial" pitchFamily="34" charset="0"/>
              <a:cs typeface="Arial" pitchFamily="34" charset="0"/>
            </a:endParaRPr>
          </a:p>
          <a:p>
            <a:endParaRPr lang="en-US" sz="1800" dirty="0">
              <a:solidFill>
                <a:srgbClr val="0E015F"/>
              </a:solidFill>
            </a:endParaRP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10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1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1000" fill="hold"/>
                                        <p:tgtEl>
                                          <p:spTgt spid="3">
                                            <p:txEl>
                                              <p:pRg st="4" end="4"/>
                                            </p:txEl>
                                          </p:spTgt>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10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3" dur="1000" fill="hold"/>
                                        <p:tgtEl>
                                          <p:spTgt spid="3">
                                            <p:txEl>
                                              <p:pRg st="5" end="5"/>
                                            </p:txEl>
                                          </p:spTgt>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1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7" dur="1000" fill="hold"/>
                                        <p:tgtEl>
                                          <p:spTgt spid="3">
                                            <p:txEl>
                                              <p:pRg st="6" end="6"/>
                                            </p:txEl>
                                          </p:spTgt>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calcmode="lin" valueType="num">
                                      <p:cBhvr additive="base">
                                        <p:cTn id="40" dur="1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1"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 calcmode="lin" valueType="num">
                                      <p:cBhvr additive="base">
                                        <p:cTn id="4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7" dur="1000" fill="hold"/>
                                        <p:tgtEl>
                                          <p:spTgt spid="3">
                                            <p:txEl>
                                              <p:pRg st="8" end="8"/>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 calcmode="lin" valueType="num">
                                      <p:cBhvr additive="base">
                                        <p:cTn id="5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1" dur="1000" fill="hold"/>
                                        <p:tgtEl>
                                          <p:spTgt spid="3">
                                            <p:txEl>
                                              <p:pRg st="9" end="9"/>
                                            </p:txEl>
                                          </p:spTgt>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
                                            <p:txEl>
                                              <p:pRg st="10" end="10"/>
                                            </p:txEl>
                                          </p:spTgt>
                                        </p:tgtEl>
                                        <p:attrNameLst>
                                          <p:attrName>style.visibility</p:attrName>
                                        </p:attrNameLst>
                                      </p:cBhvr>
                                      <p:to>
                                        <p:strVal val="visible"/>
                                      </p:to>
                                    </p:set>
                                    <p:anim calcmode="lin" valueType="num">
                                      <p:cBhvr additive="base">
                                        <p:cTn id="54"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5" dur="10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1" name="Rectangle 1"/>
          <p:cNvSpPr>
            <a:spLocks noChangeArrowheads="1"/>
          </p:cNvSpPr>
          <p:nvPr/>
        </p:nvSpPr>
        <p:spPr bwMode="auto">
          <a:xfrm>
            <a:off x="304800" y="273279"/>
            <a:ext cx="8382000" cy="63401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US" sz="3000" dirty="0" smtClean="0">
                <a:solidFill>
                  <a:srgbClr val="0E015F"/>
                </a:solidFill>
                <a:ea typeface="Calibri" pitchFamily="34" charset="0"/>
                <a:cs typeface="Times New Roman" pitchFamily="18" charset="0"/>
              </a:rPr>
              <a:t>Procedures</a:t>
            </a:r>
            <a:endParaRPr lang="en-US" sz="3000" dirty="0" smtClean="0">
              <a:solidFill>
                <a:srgbClr val="0E015F"/>
              </a:solidFill>
              <a:latin typeface="Arial" pitchFamily="34" charset="0"/>
            </a:endParaRPr>
          </a:p>
          <a:p>
            <a:pPr lvl="1">
              <a:buFontTx/>
              <a:buAutoNum type="arabicPeriod"/>
            </a:pPr>
            <a:r>
              <a:rPr lang="en-US" sz="2800" dirty="0" smtClean="0">
                <a:solidFill>
                  <a:srgbClr val="0E015F"/>
                </a:solidFill>
                <a:ea typeface="Calibri" pitchFamily="34" charset="0"/>
                <a:cs typeface="Times New Roman" pitchFamily="18" charset="0"/>
              </a:rPr>
              <a:t>MCA</a:t>
            </a:r>
            <a:endParaRPr lang="en-US" sz="2800" dirty="0" smtClean="0">
              <a:solidFill>
                <a:srgbClr val="0E015F"/>
              </a:solidFill>
              <a:latin typeface="Arial" pitchFamily="34" charset="0"/>
            </a:endParaRPr>
          </a:p>
          <a:p>
            <a:pPr marL="1377950" lvl="2" indent="-463550">
              <a:buFontTx/>
              <a:buAutoNum type="alphaLcPeriod"/>
            </a:pPr>
            <a:r>
              <a:rPr lang="en-US" sz="2800" dirty="0" smtClean="0">
                <a:solidFill>
                  <a:srgbClr val="0E015F"/>
                </a:solidFill>
                <a:ea typeface="Calibri" pitchFamily="34" charset="0"/>
                <a:cs typeface="Times New Roman" pitchFamily="18" charset="0"/>
              </a:rPr>
              <a:t>Agreement with district</a:t>
            </a:r>
            <a:endParaRPr lang="en-US" sz="2800" dirty="0" smtClean="0">
              <a:solidFill>
                <a:srgbClr val="0E015F"/>
              </a:solidFill>
              <a:latin typeface="Arial" pitchFamily="34" charset="0"/>
            </a:endParaRPr>
          </a:p>
          <a:p>
            <a:pPr lvl="1">
              <a:buFontTx/>
              <a:buAutoNum type="arabicPeriod"/>
            </a:pPr>
            <a:r>
              <a:rPr lang="en-US" sz="2800" dirty="0" smtClean="0">
                <a:solidFill>
                  <a:srgbClr val="0E015F"/>
                </a:solidFill>
                <a:ea typeface="Calibri" pitchFamily="34" charset="0"/>
                <a:cs typeface="Times New Roman" pitchFamily="18" charset="0"/>
              </a:rPr>
              <a:t>Woodcock Johnson</a:t>
            </a:r>
            <a:endParaRPr lang="en-US" sz="2800" dirty="0" smtClean="0">
              <a:solidFill>
                <a:srgbClr val="0E015F"/>
              </a:solidFill>
              <a:latin typeface="Arial" pitchFamily="34" charset="0"/>
            </a:endParaRPr>
          </a:p>
          <a:p>
            <a:pPr marL="1377950" lvl="2" indent="-463550">
              <a:buFontTx/>
              <a:buAutoNum type="alphaLcPeriod"/>
            </a:pPr>
            <a:r>
              <a:rPr lang="en-US" sz="2800" dirty="0">
                <a:solidFill>
                  <a:srgbClr val="0E015F"/>
                </a:solidFill>
                <a:ea typeface="Calibri" pitchFamily="34" charset="0"/>
                <a:cs typeface="Times New Roman" pitchFamily="18" charset="0"/>
              </a:rPr>
              <a:t>Sampling Procedures </a:t>
            </a:r>
            <a:r>
              <a:rPr lang="en-US" sz="2800" dirty="0">
                <a:solidFill>
                  <a:srgbClr val="0E015F"/>
                </a:solidFill>
                <a:latin typeface="Calibri"/>
                <a:ea typeface="Calibri" pitchFamily="34" charset="0"/>
                <a:cs typeface="Times New Roman" pitchFamily="18" charset="0"/>
              </a:rPr>
              <a:t>–</a:t>
            </a:r>
            <a:r>
              <a:rPr lang="en-US" sz="2800" dirty="0">
                <a:solidFill>
                  <a:srgbClr val="0E015F"/>
                </a:solidFill>
                <a:ea typeface="Calibri" pitchFamily="34" charset="0"/>
                <a:cs typeface="Times New Roman" pitchFamily="18" charset="0"/>
              </a:rPr>
              <a:t> Random Sample, Matched  Teacher Demographics</a:t>
            </a:r>
          </a:p>
          <a:p>
            <a:pPr marL="1377950" lvl="2" indent="-463550">
              <a:buFontTx/>
              <a:buAutoNum type="alphaLcPeriod"/>
            </a:pPr>
            <a:r>
              <a:rPr lang="en-US" sz="2800" dirty="0" smtClean="0">
                <a:solidFill>
                  <a:srgbClr val="0E015F"/>
                </a:solidFill>
                <a:ea typeface="Calibri" pitchFamily="34" charset="0"/>
                <a:cs typeface="Times New Roman" pitchFamily="18" charset="0"/>
              </a:rPr>
              <a:t>Hired/trained subs</a:t>
            </a:r>
            <a:endParaRPr lang="en-US" sz="2800" dirty="0" smtClean="0">
              <a:solidFill>
                <a:srgbClr val="0E015F"/>
              </a:solidFill>
              <a:latin typeface="Arial" pitchFamily="34" charset="0"/>
            </a:endParaRPr>
          </a:p>
          <a:p>
            <a:pPr marL="1377950" lvl="2" indent="-463550">
              <a:buFontTx/>
              <a:buAutoNum type="alphaLcPeriod"/>
            </a:pPr>
            <a:r>
              <a:rPr lang="en-US" sz="2800" dirty="0" smtClean="0">
                <a:solidFill>
                  <a:srgbClr val="0E015F"/>
                </a:solidFill>
                <a:ea typeface="Calibri" pitchFamily="34" charset="0"/>
                <a:cs typeface="Times New Roman" pitchFamily="18" charset="0"/>
              </a:rPr>
              <a:t>Sept/May</a:t>
            </a:r>
            <a:endParaRPr lang="en-US" sz="2800" dirty="0" smtClean="0">
              <a:solidFill>
                <a:srgbClr val="0E015F"/>
              </a:solidFill>
              <a:latin typeface="Arial" pitchFamily="34" charset="0"/>
            </a:endParaRPr>
          </a:p>
          <a:p>
            <a:pPr marL="1377950" lvl="2" indent="-463550">
              <a:buFontTx/>
              <a:buAutoNum type="alphaLcPeriod"/>
            </a:pPr>
            <a:r>
              <a:rPr lang="en-US" sz="2800" dirty="0" smtClean="0">
                <a:solidFill>
                  <a:srgbClr val="0E015F"/>
                </a:solidFill>
                <a:ea typeface="Calibri" pitchFamily="34" charset="0"/>
                <a:cs typeface="Times New Roman" pitchFamily="18" charset="0"/>
              </a:rPr>
              <a:t>10-15 minutes per test</a:t>
            </a:r>
            <a:endParaRPr lang="en-US" sz="2800" dirty="0" smtClean="0">
              <a:solidFill>
                <a:srgbClr val="0E015F"/>
              </a:solidFill>
              <a:latin typeface="Arial" pitchFamily="34" charset="0"/>
            </a:endParaRPr>
          </a:p>
          <a:p>
            <a:pPr marL="1139825" lvl="2" indent="-225425"/>
            <a:endParaRPr lang="en-US" sz="1000" dirty="0" smtClean="0">
              <a:solidFill>
                <a:srgbClr val="0E015F"/>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3000" b="0" i="0" strike="noStrike" cap="none" normalizeH="0" baseline="0" dirty="0" smtClean="0">
                <a:ln>
                  <a:noFill/>
                </a:ln>
                <a:solidFill>
                  <a:srgbClr val="29025E"/>
                </a:solidFill>
                <a:effectLst/>
                <a:latin typeface="Comic Sans MS" pitchFamily="66" charset="0"/>
                <a:ea typeface="Calibri" pitchFamily="34" charset="0"/>
                <a:cs typeface="Times New Roman" pitchFamily="18" charset="0"/>
              </a:rPr>
              <a:t>Limitations</a:t>
            </a:r>
            <a:endParaRPr kumimoji="0" lang="en-US" sz="3000" b="0" i="0" strike="noStrike" cap="none" normalizeH="0" baseline="0" dirty="0" smtClean="0">
              <a:ln>
                <a:noFill/>
              </a:ln>
              <a:solidFill>
                <a:srgbClr val="29025E"/>
              </a:solidFill>
              <a:effectLst/>
              <a:latin typeface="Arial" pitchFamily="34" charset="0"/>
              <a:cs typeface="Arial" pitchFamily="34" charset="0"/>
            </a:endParaRPr>
          </a:p>
          <a:p>
            <a:pPr marL="1033463" marR="0" lvl="1" indent="-569913" algn="l" defTabSz="914400" rtl="0" eaLnBrk="0" fontAlgn="base" latinLnBrk="0" hangingPunct="0">
              <a:lnSpc>
                <a:spcPct val="100000"/>
              </a:lnSpc>
              <a:spcBef>
                <a:spcPct val="0"/>
              </a:spcBef>
              <a:spcAft>
                <a:spcPct val="0"/>
              </a:spcAft>
              <a:buClrTx/>
              <a:buSzTx/>
              <a:buFontTx/>
              <a:buAutoNum type="arabicPeriod"/>
              <a:tabLst/>
            </a:pPr>
            <a:r>
              <a:rPr kumimoji="0" lang="en-US" sz="2800" b="0" i="0" u="none" strike="noStrike" cap="none" normalizeH="0" baseline="0" dirty="0" smtClean="0">
                <a:ln>
                  <a:noFill/>
                </a:ln>
                <a:solidFill>
                  <a:srgbClr val="29025E"/>
                </a:solidFill>
                <a:effectLst/>
                <a:latin typeface="Comic Sans MS" pitchFamily="66" charset="0"/>
                <a:ea typeface="Calibri" pitchFamily="34" charset="0"/>
                <a:cs typeface="Times New Roman" pitchFamily="18" charset="0"/>
              </a:rPr>
              <a:t>Single site </a:t>
            </a:r>
            <a:endParaRPr kumimoji="0" lang="en-US" sz="2800" b="0" i="0" u="none" strike="noStrike" cap="none" normalizeH="0" baseline="0" dirty="0" smtClean="0">
              <a:ln>
                <a:noFill/>
              </a:ln>
              <a:solidFill>
                <a:srgbClr val="29025E"/>
              </a:solidFill>
              <a:effectLst/>
              <a:latin typeface="Arial" pitchFamily="34" charset="0"/>
              <a:cs typeface="Arial" pitchFamily="34" charset="0"/>
            </a:endParaRPr>
          </a:p>
          <a:p>
            <a:pPr marL="1033463" marR="0" lvl="1" indent="-569913" algn="l" defTabSz="914400" rtl="0" eaLnBrk="0" fontAlgn="base" latinLnBrk="0" hangingPunct="0">
              <a:lnSpc>
                <a:spcPct val="100000"/>
              </a:lnSpc>
              <a:spcBef>
                <a:spcPct val="0"/>
              </a:spcBef>
              <a:spcAft>
                <a:spcPct val="0"/>
              </a:spcAft>
              <a:buClrTx/>
              <a:buSzTx/>
              <a:buFontTx/>
              <a:buAutoNum type="arabicPeriod"/>
              <a:tabLst/>
            </a:pPr>
            <a:r>
              <a:rPr kumimoji="0" lang="en-US" sz="2800" b="0" i="0" u="none" strike="noStrike" cap="none" normalizeH="0" baseline="0" dirty="0" smtClean="0">
                <a:ln>
                  <a:noFill/>
                </a:ln>
                <a:solidFill>
                  <a:srgbClr val="29025E"/>
                </a:solidFill>
                <a:effectLst/>
                <a:latin typeface="Comic Sans MS" pitchFamily="66" charset="0"/>
                <a:ea typeface="Calibri" pitchFamily="34" charset="0"/>
                <a:cs typeface="Times New Roman" pitchFamily="18" charset="0"/>
              </a:rPr>
              <a:t>Volunteer basis of cooperating teachers</a:t>
            </a:r>
            <a:endParaRPr kumimoji="0" lang="en-US" sz="2800" b="0" i="0" u="none" strike="noStrike" cap="none" normalizeH="0" baseline="0" dirty="0" smtClean="0">
              <a:ln>
                <a:noFill/>
              </a:ln>
              <a:solidFill>
                <a:srgbClr val="29025E"/>
              </a:solidFill>
              <a:effectLst/>
              <a:latin typeface="Arial" pitchFamily="34" charset="0"/>
              <a:cs typeface="Arial" pitchFamily="34" charset="0"/>
            </a:endParaRPr>
          </a:p>
          <a:p>
            <a:pPr marL="1033463" marR="0" lvl="1" indent="-569913" algn="l" defTabSz="914400" rtl="0" eaLnBrk="0" fontAlgn="base" latinLnBrk="0" hangingPunct="0">
              <a:lnSpc>
                <a:spcPct val="100000"/>
              </a:lnSpc>
              <a:spcBef>
                <a:spcPct val="0"/>
              </a:spcBef>
              <a:spcAft>
                <a:spcPct val="0"/>
              </a:spcAft>
              <a:buClrTx/>
              <a:buSzTx/>
              <a:buFontTx/>
              <a:buAutoNum type="arabicPeriod"/>
              <a:tabLst/>
            </a:pPr>
            <a:r>
              <a:rPr kumimoji="0" lang="en-US" sz="2800" b="0" i="0" u="none" strike="noStrike" cap="none" normalizeH="0" baseline="0" dirty="0" smtClean="0">
                <a:ln>
                  <a:noFill/>
                </a:ln>
                <a:solidFill>
                  <a:srgbClr val="29025E"/>
                </a:solidFill>
                <a:effectLst/>
                <a:latin typeface="Comic Sans MS" pitchFamily="66" charset="0"/>
                <a:ea typeface="Calibri" pitchFamily="34" charset="0"/>
                <a:cs typeface="Times New Roman" pitchFamily="18" charset="0"/>
              </a:rPr>
              <a:t>Secondary </a:t>
            </a:r>
            <a:r>
              <a:rPr kumimoji="0" lang="en-US" sz="2800" b="0" i="0" u="none" strike="noStrike" cap="none" normalizeH="0" baseline="0" dirty="0" smtClean="0">
                <a:ln>
                  <a:noFill/>
                </a:ln>
                <a:solidFill>
                  <a:srgbClr val="29025E"/>
                </a:solidFill>
                <a:effectLst/>
                <a:latin typeface="Calibri"/>
                <a:ea typeface="Calibri" pitchFamily="34" charset="0"/>
                <a:cs typeface="Times New Roman" pitchFamily="18" charset="0"/>
              </a:rPr>
              <a:t>–</a:t>
            </a:r>
            <a:r>
              <a:rPr kumimoji="0" lang="en-US" sz="2800" b="0" i="0" u="none" strike="noStrike" cap="none" normalizeH="0" baseline="0" dirty="0" smtClean="0">
                <a:ln>
                  <a:noFill/>
                </a:ln>
                <a:solidFill>
                  <a:srgbClr val="29025E"/>
                </a:solidFill>
                <a:effectLst/>
                <a:latin typeface="Comic Sans MS" pitchFamily="66" charset="0"/>
                <a:ea typeface="Calibri" pitchFamily="34" charset="0"/>
                <a:cs typeface="Times New Roman" pitchFamily="18" charset="0"/>
              </a:rPr>
              <a:t> lack of academic achievement data</a:t>
            </a:r>
            <a:endParaRPr kumimoji="0" lang="en-US" sz="2800" b="0" i="0" u="none" strike="noStrike" cap="none" normalizeH="0" baseline="0" dirty="0" smtClean="0">
              <a:ln>
                <a:noFill/>
              </a:ln>
              <a:solidFill>
                <a:srgbClr val="29025E"/>
              </a:solidFill>
              <a:effectLst/>
              <a:latin typeface="Arial" pitchFamily="34" charset="0"/>
              <a:cs typeface="Arial" pitchFamily="34" charset="0"/>
            </a:endParaRPr>
          </a:p>
        </p:txBody>
      </p:sp>
      <p:sp>
        <p:nvSpPr>
          <p:cNvPr id="4"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sz="4400" dirty="0" smtClean="0">
                <a:solidFill>
                  <a:srgbClr val="002060"/>
                </a:solidFill>
                <a:effectLst>
                  <a:outerShdw blurRad="38100" dist="38100" dir="2700000" algn="tl">
                    <a:srgbClr val="000000">
                      <a:alpha val="43137"/>
                    </a:srgbClr>
                  </a:outerShdw>
                </a:effectLst>
                <a:latin typeface="Comic Sans MS" pitchFamily="66" charset="0"/>
              </a:rPr>
              <a:t>St. Cloud Co-Teaching Initiative</a:t>
            </a:r>
          </a:p>
        </p:txBody>
      </p:sp>
      <p:sp>
        <p:nvSpPr>
          <p:cNvPr id="129027" name="Rectangle 3"/>
          <p:cNvSpPr>
            <a:spLocks noGrp="1" noChangeArrowheads="1"/>
          </p:cNvSpPr>
          <p:nvPr>
            <p:ph type="body" idx="4294967295"/>
          </p:nvPr>
        </p:nvSpPr>
        <p:spPr>
          <a:xfrm>
            <a:off x="228600" y="1295400"/>
            <a:ext cx="6096000" cy="4876800"/>
          </a:xfrm>
        </p:spPr>
        <p:txBody>
          <a:bodyPr/>
          <a:lstStyle/>
          <a:p>
            <a:pPr eaLnBrk="1" hangingPunct="1">
              <a:buFontTx/>
              <a:buNone/>
            </a:pPr>
            <a:endParaRPr lang="en-US" sz="1000" dirty="0" smtClean="0">
              <a:latin typeface="Comic Sans MS" pitchFamily="66" charset="0"/>
            </a:endParaRPr>
          </a:p>
          <a:p>
            <a:pPr eaLnBrk="1" hangingPunct="1"/>
            <a:r>
              <a:rPr lang="en-US" sz="2400" dirty="0" smtClean="0">
                <a:solidFill>
                  <a:srgbClr val="002060"/>
                </a:solidFill>
                <a:latin typeface="Comic Sans MS" pitchFamily="66" charset="0"/>
              </a:rPr>
              <a:t>Re-examination of student teaching</a:t>
            </a:r>
          </a:p>
          <a:p>
            <a:pPr eaLnBrk="1" hangingPunct="1">
              <a:buNone/>
            </a:pPr>
            <a:endParaRPr lang="en-US" sz="1200" dirty="0" smtClean="0">
              <a:solidFill>
                <a:srgbClr val="002060"/>
              </a:solidFill>
              <a:latin typeface="Comic Sans MS" pitchFamily="66" charset="0"/>
            </a:endParaRPr>
          </a:p>
          <a:p>
            <a:pPr eaLnBrk="1" hangingPunct="1"/>
            <a:r>
              <a:rPr lang="en-US" sz="2400" dirty="0" smtClean="0">
                <a:solidFill>
                  <a:srgbClr val="002060"/>
                </a:solidFill>
                <a:latin typeface="Comic Sans MS" pitchFamily="66" charset="0"/>
              </a:rPr>
              <a:t>Growing resistance from teachers to host teacher candidates with high emphasis on NCLB testing</a:t>
            </a:r>
          </a:p>
          <a:p>
            <a:pPr eaLnBrk="1" hangingPunct="1">
              <a:buNone/>
            </a:pPr>
            <a:endParaRPr lang="en-US" sz="1200" dirty="0" smtClean="0">
              <a:solidFill>
                <a:srgbClr val="002060"/>
              </a:solidFill>
              <a:latin typeface="Comic Sans MS" pitchFamily="66" charset="0"/>
            </a:endParaRPr>
          </a:p>
          <a:p>
            <a:pPr eaLnBrk="1" hangingPunct="1"/>
            <a:r>
              <a:rPr lang="en-US" sz="2400" dirty="0" smtClean="0">
                <a:solidFill>
                  <a:srgbClr val="002060"/>
                </a:solidFill>
                <a:latin typeface="Comic Sans MS" pitchFamily="66" charset="0"/>
              </a:rPr>
              <a:t>Pressures from NCATE and other accreditation agencies</a:t>
            </a:r>
          </a:p>
          <a:p>
            <a:pPr eaLnBrk="1" hangingPunct="1">
              <a:buNone/>
            </a:pPr>
            <a:endParaRPr lang="en-US" sz="1200" dirty="0" smtClean="0">
              <a:solidFill>
                <a:srgbClr val="002060"/>
              </a:solidFill>
              <a:latin typeface="Comic Sans MS" pitchFamily="66" charset="0"/>
            </a:endParaRPr>
          </a:p>
          <a:p>
            <a:pPr eaLnBrk="1" hangingPunct="1"/>
            <a:endParaRPr lang="en-US" sz="2400" dirty="0" smtClean="0"/>
          </a:p>
          <a:p>
            <a:pPr eaLnBrk="1" hangingPunct="1">
              <a:lnSpc>
                <a:spcPct val="80000"/>
              </a:lnSpc>
              <a:buFontTx/>
              <a:buNone/>
            </a:pPr>
            <a:endParaRPr lang="en-US" sz="2400" dirty="0" smtClean="0">
              <a:latin typeface="Comic Sans MS" pitchFamily="66" charset="0"/>
            </a:endParaRPr>
          </a:p>
          <a:p>
            <a:pPr eaLnBrk="1" hangingPunct="1">
              <a:buFontTx/>
              <a:buNone/>
            </a:pPr>
            <a:endParaRPr lang="en-US" sz="1000" dirty="0" smtClean="0">
              <a:latin typeface="Comic Sans MS" pitchFamily="66" charset="0"/>
            </a:endParaRPr>
          </a:p>
          <a:p>
            <a:pPr eaLnBrk="1" hangingPunct="1"/>
            <a:endParaRPr lang="en-US" sz="2400" dirty="0" smtClean="0">
              <a:solidFill>
                <a:srgbClr val="27B220"/>
              </a:solidFill>
              <a:latin typeface="Comic Sans MS" pitchFamily="66" charset="0"/>
            </a:endParaRPr>
          </a:p>
        </p:txBody>
      </p:sp>
      <p:pic>
        <p:nvPicPr>
          <p:cNvPr id="129028" name="Picture 4" descr="SCSU welcome"/>
          <p:cNvPicPr>
            <a:picLocks noChangeAspect="1" noChangeArrowheads="1"/>
          </p:cNvPicPr>
          <p:nvPr/>
        </p:nvPicPr>
        <p:blipFill>
          <a:blip r:embed="rId3" cstate="print"/>
          <a:srcRect/>
          <a:stretch>
            <a:fillRect/>
          </a:stretch>
        </p:blipFill>
        <p:spPr bwMode="auto">
          <a:xfrm>
            <a:off x="6153150" y="1905000"/>
            <a:ext cx="2762250" cy="3581400"/>
          </a:xfrm>
          <a:prstGeom prst="rect">
            <a:avLst/>
          </a:prstGeom>
          <a:noFill/>
          <a:ln w="9525">
            <a:noFill/>
            <a:miter lim="800000"/>
            <a:headEnd/>
            <a:tailEnd/>
          </a:ln>
        </p:spPr>
      </p:pic>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23552169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9026"/>
                                        </p:tgtEl>
                                        <p:attrNameLst>
                                          <p:attrName>style.visibility</p:attrName>
                                        </p:attrNameLst>
                                      </p:cBhvr>
                                      <p:to>
                                        <p:strVal val="visible"/>
                                      </p:to>
                                    </p:set>
                                    <p:animEffect transition="in" filter="fade">
                                      <p:cBhvr>
                                        <p:cTn id="7" dur="1000"/>
                                        <p:tgtEl>
                                          <p:spTgt spid="129026"/>
                                        </p:tgtEl>
                                      </p:cBhvr>
                                    </p:animEffect>
                                    <p:anim calcmode="lin" valueType="num">
                                      <p:cBhvr>
                                        <p:cTn id="8" dur="1000" fill="hold"/>
                                        <p:tgtEl>
                                          <p:spTgt spid="129026"/>
                                        </p:tgtEl>
                                        <p:attrNameLst>
                                          <p:attrName>ppt_x</p:attrName>
                                        </p:attrNameLst>
                                      </p:cBhvr>
                                      <p:tavLst>
                                        <p:tav tm="0">
                                          <p:val>
                                            <p:strVal val="#ppt_x"/>
                                          </p:val>
                                        </p:tav>
                                        <p:tav tm="100000">
                                          <p:val>
                                            <p:strVal val="#ppt_x"/>
                                          </p:val>
                                        </p:tav>
                                      </p:tavLst>
                                    </p:anim>
                                    <p:anim calcmode="lin" valueType="num">
                                      <p:cBhvr>
                                        <p:cTn id="9" dur="1000" fill="hold"/>
                                        <p:tgtEl>
                                          <p:spTgt spid="129026"/>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29028"/>
                                        </p:tgtEl>
                                        <p:attrNameLst>
                                          <p:attrName>style.visibility</p:attrName>
                                        </p:attrNameLst>
                                      </p:cBhvr>
                                      <p:to>
                                        <p:strVal val="visible"/>
                                      </p:to>
                                    </p:set>
                                    <p:animEffect transition="in" filter="fade">
                                      <p:cBhvr>
                                        <p:cTn id="12" dur="2000"/>
                                        <p:tgtEl>
                                          <p:spTgt spid="129028"/>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129027">
                                            <p:txEl>
                                              <p:pRg st="1" end="1"/>
                                            </p:txEl>
                                          </p:spTgt>
                                        </p:tgtEl>
                                        <p:attrNameLst>
                                          <p:attrName>style.visibility</p:attrName>
                                        </p:attrNameLst>
                                      </p:cBhvr>
                                      <p:to>
                                        <p:strVal val="visible"/>
                                      </p:to>
                                    </p:set>
                                    <p:animEffect transition="in" filter="slide(fromLeft)">
                                      <p:cBhvr>
                                        <p:cTn id="16" dur="2000"/>
                                        <p:tgtEl>
                                          <p:spTgt spid="12902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8" fill="hold" grpId="0" nodeType="clickEffect">
                                  <p:stCondLst>
                                    <p:cond delay="0"/>
                                  </p:stCondLst>
                                  <p:childTnLst>
                                    <p:set>
                                      <p:cBhvr>
                                        <p:cTn id="20" dur="1" fill="hold">
                                          <p:stCondLst>
                                            <p:cond delay="0"/>
                                          </p:stCondLst>
                                        </p:cTn>
                                        <p:tgtEl>
                                          <p:spTgt spid="129027">
                                            <p:txEl>
                                              <p:pRg st="3" end="3"/>
                                            </p:txEl>
                                          </p:spTgt>
                                        </p:tgtEl>
                                        <p:attrNameLst>
                                          <p:attrName>style.visibility</p:attrName>
                                        </p:attrNameLst>
                                      </p:cBhvr>
                                      <p:to>
                                        <p:strVal val="visible"/>
                                      </p:to>
                                    </p:set>
                                    <p:animEffect transition="in" filter="slide(fromLeft)">
                                      <p:cBhvr>
                                        <p:cTn id="21" dur="3000"/>
                                        <p:tgtEl>
                                          <p:spTgt spid="129027">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129027">
                                            <p:txEl>
                                              <p:pRg st="5" end="5"/>
                                            </p:txEl>
                                          </p:spTgt>
                                        </p:tgtEl>
                                        <p:attrNameLst>
                                          <p:attrName>style.visibility</p:attrName>
                                        </p:attrNameLst>
                                      </p:cBhvr>
                                      <p:to>
                                        <p:strVal val="visible"/>
                                      </p:to>
                                    </p:set>
                                    <p:animEffect transition="in" filter="slide(fromLeft)">
                                      <p:cBhvr>
                                        <p:cTn id="26" dur="3000"/>
                                        <p:tgtEl>
                                          <p:spTgt spid="1290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animBg="1"/>
      <p:bldP spid="129027"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Title 2"/>
          <p:cNvSpPr>
            <a:spLocks noGrp="1"/>
          </p:cNvSpPr>
          <p:nvPr>
            <p:ph type="title"/>
          </p:nvPr>
        </p:nvSpPr>
        <p:spPr>
          <a:xfrm>
            <a:off x="0" y="228600"/>
            <a:ext cx="9144000" cy="762000"/>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Reading Gains - Elementary</a:t>
            </a:r>
          </a:p>
        </p:txBody>
      </p:sp>
      <p:sp>
        <p:nvSpPr>
          <p:cNvPr id="25602" name="Content Placeholder 1"/>
          <p:cNvSpPr>
            <a:spLocks noGrp="1"/>
          </p:cNvSpPr>
          <p:nvPr>
            <p:ph sz="quarter" idx="1"/>
          </p:nvPr>
        </p:nvSpPr>
        <p:spPr>
          <a:xfrm>
            <a:off x="685800" y="1143000"/>
            <a:ext cx="7315200" cy="5410200"/>
          </a:xfrm>
        </p:spPr>
        <p:txBody>
          <a:bodyPr/>
          <a:lstStyle/>
          <a:p>
            <a:pPr eaLnBrk="1" hangingPunct="1">
              <a:spcBef>
                <a:spcPts val="600"/>
              </a:spcBef>
            </a:pPr>
            <a:r>
              <a:rPr lang="en-US" sz="2400" dirty="0" smtClean="0">
                <a:solidFill>
                  <a:srgbClr val="002060"/>
                </a:solidFill>
                <a:latin typeface="Comic Sans MS" pitchFamily="66" charset="0"/>
              </a:rPr>
              <a:t>Woodcock Johnson III – Research Edition</a:t>
            </a:r>
          </a:p>
          <a:p>
            <a:pPr eaLnBrk="1" hangingPunct="1">
              <a:spcBef>
                <a:spcPts val="600"/>
              </a:spcBef>
            </a:pPr>
            <a:r>
              <a:rPr lang="en-US" sz="2400" dirty="0" smtClean="0">
                <a:solidFill>
                  <a:srgbClr val="002060"/>
                </a:solidFill>
                <a:latin typeface="Comic Sans MS" pitchFamily="66" charset="0"/>
              </a:rPr>
              <a:t>Individually administered</a:t>
            </a:r>
          </a:p>
          <a:p>
            <a:pPr eaLnBrk="1" hangingPunct="1">
              <a:spcBef>
                <a:spcPts val="600"/>
              </a:spcBef>
            </a:pPr>
            <a:r>
              <a:rPr lang="en-US" sz="2400" dirty="0" smtClean="0">
                <a:solidFill>
                  <a:srgbClr val="002060"/>
                </a:solidFill>
                <a:latin typeface="Comic Sans MS" pitchFamily="66" charset="0"/>
              </a:rPr>
              <a:t>Pre/Post test</a:t>
            </a:r>
          </a:p>
          <a:p>
            <a:pPr eaLnBrk="1" hangingPunct="1">
              <a:spcBef>
                <a:spcPts val="600"/>
              </a:spcBef>
            </a:pPr>
            <a:r>
              <a:rPr lang="en-US" sz="2400" dirty="0" smtClean="0">
                <a:solidFill>
                  <a:srgbClr val="002060"/>
                </a:solidFill>
                <a:latin typeface="Comic Sans MS" pitchFamily="66" charset="0"/>
              </a:rPr>
              <a:t>Statistically significant gains in all four years</a:t>
            </a:r>
          </a:p>
          <a:p>
            <a:pPr eaLnBrk="1" hangingPunct="1">
              <a:buFont typeface="Wingdings 3" pitchFamily="18" charset="2"/>
              <a:buNone/>
            </a:pPr>
            <a:endParaRPr lang="en-US" dirty="0" smtClean="0">
              <a:latin typeface="Comic Sans MS" pitchFamily="66"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466707369"/>
              </p:ext>
            </p:extLst>
          </p:nvPr>
        </p:nvGraphicFramePr>
        <p:xfrm>
          <a:off x="914400" y="3124200"/>
          <a:ext cx="7086600" cy="3285827"/>
        </p:xfrm>
        <a:graphic>
          <a:graphicData uri="http://schemas.openxmlformats.org/drawingml/2006/table">
            <a:tbl>
              <a:tblPr firstRow="1" bandRow="1">
                <a:tableStyleId>{21E4AEA4-8DFA-4A89-87EB-49C32662AFE0}</a:tableStyleId>
              </a:tblPr>
              <a:tblGrid>
                <a:gridCol w="2598420"/>
                <a:gridCol w="1744980"/>
                <a:gridCol w="1404620"/>
                <a:gridCol w="1338580"/>
              </a:tblGrid>
              <a:tr h="969347">
                <a:tc>
                  <a:txBody>
                    <a:bodyPr/>
                    <a:lstStyle/>
                    <a:p>
                      <a:pPr algn="ctr"/>
                      <a:r>
                        <a:rPr lang="en-US" dirty="0" smtClean="0">
                          <a:latin typeface="Comic Sans MS" pitchFamily="66" charset="0"/>
                        </a:rPr>
                        <a:t>Woodcock Johnson III Research Edition</a:t>
                      </a:r>
                    </a:p>
                    <a:p>
                      <a:pPr algn="ctr"/>
                      <a:r>
                        <a:rPr lang="en-US" dirty="0" smtClean="0">
                          <a:latin typeface="Comic Sans MS" pitchFamily="66" charset="0"/>
                        </a:rPr>
                        <a:t>W Score Gains</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solidFill>
                  </a:tcPr>
                </a:tc>
                <a:tc>
                  <a:txBody>
                    <a:bodyPr/>
                    <a:lstStyle/>
                    <a:p>
                      <a:pPr algn="ctr"/>
                      <a:r>
                        <a:rPr lang="en-US" dirty="0" smtClean="0">
                          <a:latin typeface="Comic Sans MS" pitchFamily="66" charset="0"/>
                        </a:rPr>
                        <a:t>p</a:t>
                      </a:r>
                      <a:endParaRPr lang="en-US" i="1" dirty="0">
                        <a:latin typeface="Comic Sans MS" pitchFamily="66" charset="0"/>
                      </a:endParaRPr>
                    </a:p>
                  </a:txBody>
                  <a:tcPr anchor="ctr">
                    <a:solidFill>
                      <a:srgbClr val="002060"/>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One</a:t>
                      </a:r>
                      <a:endParaRPr lang="en-US" sz="2400" b="1"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15.7</a:t>
                      </a:r>
                    </a:p>
                    <a:p>
                      <a:pPr algn="ctr"/>
                      <a:r>
                        <a:rPr lang="en-US" sz="1400" dirty="0" smtClean="0">
                          <a:solidFill>
                            <a:srgbClr val="002060"/>
                          </a:solidFill>
                          <a:latin typeface="Comic Sans MS" pitchFamily="66" charset="0"/>
                        </a:rPr>
                        <a:t>N=221</a:t>
                      </a:r>
                      <a:endParaRPr lang="en-US" sz="1400" b="1" dirty="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9.9</a:t>
                      </a:r>
                    </a:p>
                    <a:p>
                      <a:pPr algn="ctr"/>
                      <a:r>
                        <a:rPr kumimoji="0" lang="en-US" sz="1400" kern="1200" dirty="0" smtClean="0">
                          <a:solidFill>
                            <a:srgbClr val="002060"/>
                          </a:solidFill>
                          <a:latin typeface="Comic Sans MS" pitchFamily="66" charset="0"/>
                        </a:rPr>
                        <a:t>N=99</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sz="2000" dirty="0" smtClean="0">
                          <a:solidFill>
                            <a:srgbClr val="002060"/>
                          </a:solidFill>
                          <a:latin typeface="Comic Sans MS" pitchFamily="66" charset="0"/>
                        </a:rPr>
                        <a:t>.001</a:t>
                      </a:r>
                      <a:endParaRPr lang="en-US" sz="2000" b="1" dirty="0">
                        <a:solidFill>
                          <a:srgbClr val="002060"/>
                        </a:solidFill>
                        <a:latin typeface="Comic Sans MS" pitchFamily="66" charset="0"/>
                      </a:endParaRPr>
                    </a:p>
                  </a:txBody>
                  <a:tcPr anchor="ctr">
                    <a:solidFill>
                      <a:schemeClr val="accent1">
                        <a:lumMod val="40000"/>
                        <a:lumOff val="60000"/>
                      </a:schemeClr>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Two</a:t>
                      </a:r>
                      <a:endParaRPr lang="en-US" sz="2400" b="1" dirty="0" smtClean="0">
                        <a:solidFill>
                          <a:srgbClr val="002060"/>
                        </a:solidFill>
                        <a:latin typeface="Comic Sans MS" pitchFamily="66" charset="0"/>
                      </a:endParaRPr>
                    </a:p>
                  </a:txBody>
                  <a:tcPr anchor="ctr">
                    <a:solidFill>
                      <a:schemeClr val="bg1"/>
                    </a:solidFill>
                  </a:tcPr>
                </a:tc>
                <a:tc>
                  <a:txBody>
                    <a:bodyPr/>
                    <a:lstStyle/>
                    <a:p>
                      <a:pPr algn="ctr"/>
                      <a:r>
                        <a:rPr lang="en-US" sz="1800" dirty="0" smtClean="0">
                          <a:solidFill>
                            <a:srgbClr val="002060"/>
                          </a:solidFill>
                          <a:latin typeface="Comic Sans MS" pitchFamily="66" charset="0"/>
                        </a:rPr>
                        <a:t>24.4</a:t>
                      </a:r>
                    </a:p>
                    <a:p>
                      <a:pPr algn="ctr"/>
                      <a:r>
                        <a:rPr kumimoji="0" lang="en-US" sz="1400" kern="1200" dirty="0" smtClean="0">
                          <a:solidFill>
                            <a:srgbClr val="002060"/>
                          </a:solidFill>
                          <a:latin typeface="Comic Sans MS" pitchFamily="66" charset="0"/>
                        </a:rPr>
                        <a:t>N=225</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18.7</a:t>
                      </a:r>
                    </a:p>
                    <a:p>
                      <a:pPr algn="ctr"/>
                      <a:r>
                        <a:rPr kumimoji="0" lang="en-US" sz="1400" kern="1200" dirty="0" smtClean="0">
                          <a:solidFill>
                            <a:srgbClr val="002060"/>
                          </a:solidFill>
                          <a:latin typeface="Comic Sans MS" pitchFamily="66" charset="0"/>
                        </a:rPr>
                        <a:t>N=124</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sz="2000" dirty="0" smtClean="0">
                          <a:solidFill>
                            <a:srgbClr val="002060"/>
                          </a:solidFill>
                          <a:latin typeface="Comic Sans MS" pitchFamily="66" charset="0"/>
                        </a:rPr>
                        <a:t>.024</a:t>
                      </a:r>
                      <a:endParaRPr lang="en-US" sz="2000" b="1" dirty="0">
                        <a:solidFill>
                          <a:srgbClr val="002060"/>
                        </a:solidFill>
                        <a:latin typeface="Comic Sans MS" pitchFamily="66" charset="0"/>
                      </a:endParaRPr>
                    </a:p>
                  </a:txBody>
                  <a:tcPr anchor="ctr">
                    <a:solidFill>
                      <a:schemeClr val="bg1"/>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srgbClr val="002060"/>
                          </a:solidFill>
                          <a:latin typeface="Comic Sans MS" pitchFamily="66" charset="0"/>
                        </a:rPr>
                        <a:t>Year Three</a:t>
                      </a:r>
                      <a:endParaRPr lang="en-US" sz="2400" b="1"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lang="en-US" sz="1800" dirty="0" smtClean="0">
                          <a:solidFill>
                            <a:srgbClr val="002060"/>
                          </a:solidFill>
                          <a:latin typeface="Comic Sans MS" pitchFamily="66" charset="0"/>
                        </a:rPr>
                        <a:t>14.8</a:t>
                      </a:r>
                    </a:p>
                    <a:p>
                      <a:pPr algn="ctr"/>
                      <a:r>
                        <a:rPr kumimoji="0" lang="en-US" sz="1400" kern="1200" dirty="0" smtClean="0">
                          <a:solidFill>
                            <a:srgbClr val="002060"/>
                          </a:solidFill>
                          <a:latin typeface="Comic Sans MS" pitchFamily="66" charset="0"/>
                        </a:rPr>
                        <a:t>N=322</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11.8</a:t>
                      </a:r>
                    </a:p>
                    <a:p>
                      <a:pPr algn="ctr"/>
                      <a:r>
                        <a:rPr kumimoji="0" lang="en-US" sz="1400" kern="1200" dirty="0" smtClean="0">
                          <a:solidFill>
                            <a:srgbClr val="002060"/>
                          </a:solidFill>
                          <a:latin typeface="Comic Sans MS" pitchFamily="66" charset="0"/>
                        </a:rPr>
                        <a:t>N=172</a:t>
                      </a:r>
                      <a:endParaRPr kumimoji="0" lang="en-US" sz="1400" b="1"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a:t>
                      </a:r>
                      <a:r>
                        <a:rPr lang="en-US" sz="2000" dirty="0" smtClean="0">
                          <a:solidFill>
                            <a:srgbClr val="002060"/>
                          </a:solidFill>
                          <a:latin typeface="Comic Sans MS" pitchFamily="66" charset="0"/>
                        </a:rPr>
                        <a:t>010</a:t>
                      </a:r>
                      <a:endParaRPr lang="en-US" sz="2000" b="1" dirty="0">
                        <a:solidFill>
                          <a:srgbClr val="002060"/>
                        </a:solidFill>
                        <a:latin typeface="Comic Sans MS" pitchFamily="66" charset="0"/>
                      </a:endParaRPr>
                    </a:p>
                  </a:txBody>
                  <a:tcPr anchor="ctr">
                    <a:solidFill>
                      <a:schemeClr val="accent1">
                        <a:lumMod val="40000"/>
                        <a:lumOff val="60000"/>
                      </a:schemeClr>
                    </a:solidFill>
                  </a:tcPr>
                </a:tc>
              </a:tr>
              <a:tr h="5492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kern="1200" dirty="0" smtClean="0">
                          <a:solidFill>
                            <a:srgbClr val="002060"/>
                          </a:solidFill>
                          <a:latin typeface="Comic Sans MS" pitchFamily="66" charset="0"/>
                        </a:rPr>
                        <a:t>Year Four</a:t>
                      </a:r>
                      <a:endParaRPr lang="en-US" sz="2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1800" kern="1200" dirty="0" smtClean="0">
                          <a:solidFill>
                            <a:srgbClr val="002060"/>
                          </a:solidFill>
                          <a:latin typeface="Comic Sans MS" pitchFamily="66" charset="0"/>
                        </a:rPr>
                        <a:t>19.6</a:t>
                      </a:r>
                    </a:p>
                    <a:p>
                      <a:pPr marL="0" algn="ctr" defTabSz="914400" rtl="0" eaLnBrk="1" latinLnBrk="0" hangingPunct="1"/>
                      <a:r>
                        <a:rPr kumimoji="0" lang="en-US" sz="1400" kern="1200" dirty="0" smtClean="0">
                          <a:solidFill>
                            <a:srgbClr val="002060"/>
                          </a:solidFill>
                          <a:latin typeface="Comic Sans MS" pitchFamily="66" charset="0"/>
                        </a:rPr>
                        <a:t>N=245</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1600" kern="1200" dirty="0" smtClean="0">
                          <a:solidFill>
                            <a:srgbClr val="002060"/>
                          </a:solidFill>
                          <a:latin typeface="Comic Sans MS" pitchFamily="66" charset="0"/>
                        </a:rPr>
                        <a:t>14.8</a:t>
                      </a:r>
                    </a:p>
                    <a:p>
                      <a:pPr marL="0" algn="ctr" defTabSz="914400" rtl="0" eaLnBrk="1" latinLnBrk="0" hangingPunct="1"/>
                      <a:r>
                        <a:rPr kumimoji="0" lang="en-US" sz="1400" kern="1200" dirty="0" smtClean="0">
                          <a:solidFill>
                            <a:srgbClr val="002060"/>
                          </a:solidFill>
                          <a:latin typeface="Comic Sans MS" pitchFamily="66" charset="0"/>
                        </a:rPr>
                        <a:t>N=182</a:t>
                      </a:r>
                      <a:endParaRPr kumimoji="0" lang="en-US" sz="1400" b="1"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marL="0" algn="ctr" defTabSz="914400" rtl="0" eaLnBrk="1" latinLnBrk="0" hangingPunct="1"/>
                      <a:r>
                        <a:rPr lang="en-US" sz="2000" kern="1200" dirty="0" smtClean="0">
                          <a:solidFill>
                            <a:srgbClr val="002060"/>
                          </a:solidFill>
                          <a:latin typeface="Comic Sans MS" pitchFamily="66" charset="0"/>
                        </a:rPr>
                        <a:t>.001</a:t>
                      </a:r>
                      <a:endParaRPr lang="en-US" sz="2000" b="1" kern="1200" dirty="0">
                        <a:solidFill>
                          <a:srgbClr val="002060"/>
                        </a:solidFill>
                        <a:latin typeface="Comic Sans MS" pitchFamily="66" charset="0"/>
                        <a:ea typeface="+mn-ea"/>
                        <a:cs typeface="+mn-cs"/>
                      </a:endParaRPr>
                    </a:p>
                  </a:txBody>
                  <a:tcPr anchor="ctr">
                    <a:solidFill>
                      <a:schemeClr val="bg1"/>
                    </a:solidFill>
                  </a:tcPr>
                </a:tc>
              </a:tr>
            </a:tbl>
          </a:graphicData>
        </a:graphic>
      </p:graphicFrame>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slide(fromBottom)">
                                      <p:cBhvr>
                                        <p:cTn id="7" dur="500"/>
                                        <p:tgtEl>
                                          <p:spTgt spid="37891"/>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5602">
                                            <p:txEl>
                                              <p:pRg st="0" end="0"/>
                                            </p:txEl>
                                          </p:spTgt>
                                        </p:tgtEl>
                                        <p:attrNameLst>
                                          <p:attrName>style.visibility</p:attrName>
                                        </p:attrNameLst>
                                      </p:cBhvr>
                                      <p:to>
                                        <p:strVal val="visible"/>
                                      </p:to>
                                    </p:set>
                                    <p:anim calcmode="lin" valueType="num">
                                      <p:cBhvr>
                                        <p:cTn id="11" dur="1000" fill="hold"/>
                                        <p:tgtEl>
                                          <p:spTgt spid="25602">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5602">
                                            <p:txEl>
                                              <p:pRg st="0" end="0"/>
                                            </p:txEl>
                                          </p:spTgt>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25602">
                                            <p:txEl>
                                              <p:pRg st="1" end="1"/>
                                            </p:txEl>
                                          </p:spTgt>
                                        </p:tgtEl>
                                        <p:attrNameLst>
                                          <p:attrName>style.visibility</p:attrName>
                                        </p:attrNameLst>
                                      </p:cBhvr>
                                      <p:to>
                                        <p:strVal val="visible"/>
                                      </p:to>
                                    </p:set>
                                    <p:anim calcmode="lin" valueType="num">
                                      <p:cBhvr>
                                        <p:cTn id="16" dur="1000" fill="hold"/>
                                        <p:tgtEl>
                                          <p:spTgt spid="25602">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25602">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3" presetClass="entr" presetSubtype="16" fill="hold" nodeType="afterEffect">
                                  <p:stCondLst>
                                    <p:cond delay="0"/>
                                  </p:stCondLst>
                                  <p:childTnLst>
                                    <p:set>
                                      <p:cBhvr>
                                        <p:cTn id="20" dur="1" fill="hold">
                                          <p:stCondLst>
                                            <p:cond delay="0"/>
                                          </p:stCondLst>
                                        </p:cTn>
                                        <p:tgtEl>
                                          <p:spTgt spid="25602">
                                            <p:txEl>
                                              <p:pRg st="2" end="2"/>
                                            </p:txEl>
                                          </p:spTgt>
                                        </p:tgtEl>
                                        <p:attrNameLst>
                                          <p:attrName>style.visibility</p:attrName>
                                        </p:attrNameLst>
                                      </p:cBhvr>
                                      <p:to>
                                        <p:strVal val="visible"/>
                                      </p:to>
                                    </p:set>
                                    <p:anim calcmode="lin" valueType="num">
                                      <p:cBhvr>
                                        <p:cTn id="21" dur="1000" fill="hold"/>
                                        <p:tgtEl>
                                          <p:spTgt spid="25602">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5602">
                                            <p:txEl>
                                              <p:pRg st="2" end="2"/>
                                            </p:txEl>
                                          </p:spTgt>
                                        </p:tgtEl>
                                        <p:attrNameLst>
                                          <p:attrName>ppt_h</p:attrName>
                                        </p:attrNameLst>
                                      </p:cBhvr>
                                      <p:tavLst>
                                        <p:tav tm="0">
                                          <p:val>
                                            <p:fltVal val="0"/>
                                          </p:val>
                                        </p:tav>
                                        <p:tav tm="100000">
                                          <p:val>
                                            <p:strVal val="#ppt_h"/>
                                          </p:val>
                                        </p:tav>
                                      </p:tavLst>
                                    </p:anim>
                                  </p:childTnLst>
                                </p:cTn>
                              </p:par>
                            </p:childTnLst>
                          </p:cTn>
                        </p:par>
                        <p:par>
                          <p:cTn id="23" fill="hold">
                            <p:stCondLst>
                              <p:cond delay="3500"/>
                            </p:stCondLst>
                            <p:childTnLst>
                              <p:par>
                                <p:cTn id="24" presetID="23" presetClass="entr" presetSubtype="16" fill="hold" nodeType="afterEffect">
                                  <p:stCondLst>
                                    <p:cond delay="0"/>
                                  </p:stCondLst>
                                  <p:childTnLst>
                                    <p:set>
                                      <p:cBhvr>
                                        <p:cTn id="25" dur="1" fill="hold">
                                          <p:stCondLst>
                                            <p:cond delay="0"/>
                                          </p:stCondLst>
                                        </p:cTn>
                                        <p:tgtEl>
                                          <p:spTgt spid="25602">
                                            <p:txEl>
                                              <p:pRg st="3" end="3"/>
                                            </p:txEl>
                                          </p:spTgt>
                                        </p:tgtEl>
                                        <p:attrNameLst>
                                          <p:attrName>style.visibility</p:attrName>
                                        </p:attrNameLst>
                                      </p:cBhvr>
                                      <p:to>
                                        <p:strVal val="visible"/>
                                      </p:to>
                                    </p:set>
                                    <p:anim calcmode="lin" valueType="num">
                                      <p:cBhvr>
                                        <p:cTn id="26" dur="1000" fill="hold"/>
                                        <p:tgtEl>
                                          <p:spTgt spid="25602">
                                            <p:txEl>
                                              <p:pRg st="3" end="3"/>
                                            </p:txEl>
                                          </p:spTgt>
                                        </p:tgtEl>
                                        <p:attrNameLst>
                                          <p:attrName>ppt_w</p:attrName>
                                        </p:attrNameLst>
                                      </p:cBhvr>
                                      <p:tavLst>
                                        <p:tav tm="0">
                                          <p:val>
                                            <p:fltVal val="0"/>
                                          </p:val>
                                        </p:tav>
                                        <p:tav tm="100000">
                                          <p:val>
                                            <p:strVal val="#ppt_w"/>
                                          </p:val>
                                        </p:tav>
                                      </p:tavLst>
                                    </p:anim>
                                    <p:anim calcmode="lin" valueType="num">
                                      <p:cBhvr>
                                        <p:cTn id="27" dur="1000" fill="hold"/>
                                        <p:tgtEl>
                                          <p:spTgt spid="25602">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000" fill="hold"/>
                                        <p:tgtEl>
                                          <p:spTgt spid="4"/>
                                        </p:tgtEl>
                                        <p:attrNameLst>
                                          <p:attrName>ppt_w</p:attrName>
                                        </p:attrNameLst>
                                      </p:cBhvr>
                                      <p:tavLst>
                                        <p:tav tm="0">
                                          <p:val>
                                            <p:fltVal val="0"/>
                                          </p:val>
                                        </p:tav>
                                        <p:tav tm="100000">
                                          <p:val>
                                            <p:strVal val="#ppt_w"/>
                                          </p:val>
                                        </p:tav>
                                      </p:tavLst>
                                    </p:anim>
                                    <p:anim calcmode="lin" valueType="num">
                                      <p:cBhvr>
                                        <p:cTn id="33" dur="20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5" name="Title 2"/>
          <p:cNvSpPr>
            <a:spLocks noGrp="1"/>
          </p:cNvSpPr>
          <p:nvPr>
            <p:ph type="title"/>
          </p:nvPr>
        </p:nvSpPr>
        <p:spPr>
          <a:xfrm>
            <a:off x="609600" y="228600"/>
            <a:ext cx="8382000" cy="715963"/>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Reading Proficiency - Elementary</a:t>
            </a:r>
          </a:p>
        </p:txBody>
      </p:sp>
      <p:sp>
        <p:nvSpPr>
          <p:cNvPr id="26626" name="Content Placeholder 1"/>
          <p:cNvSpPr>
            <a:spLocks noGrp="1"/>
          </p:cNvSpPr>
          <p:nvPr>
            <p:ph sz="quarter" idx="1"/>
          </p:nvPr>
        </p:nvSpPr>
        <p:spPr>
          <a:xfrm>
            <a:off x="457200" y="1143000"/>
            <a:ext cx="8305800" cy="5257800"/>
          </a:xfrm>
        </p:spPr>
        <p:txBody>
          <a:bodyPr/>
          <a:lstStyle/>
          <a:p>
            <a:pPr eaLnBrk="1" hangingPunct="1">
              <a:spcBef>
                <a:spcPts val="600"/>
              </a:spcBef>
            </a:pPr>
            <a:r>
              <a:rPr lang="en-US" sz="2400" dirty="0" smtClean="0">
                <a:solidFill>
                  <a:srgbClr val="002060"/>
                </a:solidFill>
                <a:latin typeface="Comic Sans MS" pitchFamily="66" charset="0"/>
              </a:rPr>
              <a:t>Minnesota Comprehensive Assessment</a:t>
            </a:r>
          </a:p>
          <a:p>
            <a:pPr eaLnBrk="1" hangingPunct="1">
              <a:spcBef>
                <a:spcPts val="600"/>
              </a:spcBef>
            </a:pPr>
            <a:r>
              <a:rPr lang="en-US" sz="2400" dirty="0" smtClean="0">
                <a:solidFill>
                  <a:srgbClr val="002060"/>
                </a:solidFill>
                <a:latin typeface="Comic Sans MS" pitchFamily="66" charset="0"/>
              </a:rPr>
              <a:t>NCLB proficiency test for Minnesota</a:t>
            </a:r>
          </a:p>
          <a:p>
            <a:pPr eaLnBrk="1" hangingPunct="1">
              <a:spcBef>
                <a:spcPts val="600"/>
              </a:spcBef>
            </a:pPr>
            <a:r>
              <a:rPr lang="en-US" sz="2400" dirty="0" smtClean="0">
                <a:solidFill>
                  <a:srgbClr val="002060"/>
                </a:solidFill>
                <a:latin typeface="Comic Sans MS" pitchFamily="66" charset="0"/>
              </a:rPr>
              <a:t>Statistically significant findings in all four years</a:t>
            </a:r>
          </a:p>
        </p:txBody>
      </p:sp>
      <p:graphicFrame>
        <p:nvGraphicFramePr>
          <p:cNvPr id="5" name="Table 4"/>
          <p:cNvGraphicFramePr>
            <a:graphicFrameLocks noGrp="1"/>
          </p:cNvGraphicFramePr>
          <p:nvPr>
            <p:extLst>
              <p:ext uri="{D42A27DB-BD31-4B8C-83A1-F6EECF244321}">
                <p14:modId xmlns:p14="http://schemas.microsoft.com/office/powerpoint/2010/main" val="111875132"/>
              </p:ext>
            </p:extLst>
          </p:nvPr>
        </p:nvGraphicFramePr>
        <p:xfrm>
          <a:off x="685800" y="2514600"/>
          <a:ext cx="6934200" cy="3851679"/>
        </p:xfrm>
        <a:graphic>
          <a:graphicData uri="http://schemas.openxmlformats.org/drawingml/2006/table">
            <a:tbl>
              <a:tblPr firstRow="1" bandRow="1">
                <a:tableStyleId>{5C22544A-7EE6-4342-B048-85BDC9FD1C3A}</a:tableStyleId>
              </a:tblPr>
              <a:tblGrid>
                <a:gridCol w="2185781"/>
                <a:gridCol w="1852819"/>
                <a:gridCol w="1585806"/>
                <a:gridCol w="1309794"/>
              </a:tblGrid>
              <a:tr h="1119675">
                <a:tc>
                  <a:txBody>
                    <a:bodyPr/>
                    <a:lstStyle/>
                    <a:p>
                      <a:pPr algn="ctr"/>
                      <a:r>
                        <a:rPr lang="en-US" i="1" dirty="0" smtClean="0">
                          <a:latin typeface="Comic Sans MS" pitchFamily="66" charset="0"/>
                        </a:rPr>
                        <a:t>MCA Reading Proficiency</a:t>
                      </a:r>
                    </a:p>
                  </a:txBody>
                  <a:tcPr anchor="ctr">
                    <a:solidFill>
                      <a:srgbClr val="002060">
                        <a:alpha val="84000"/>
                      </a:srgbClr>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84000"/>
                      </a:srgbClr>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84000"/>
                      </a:srgbClr>
                    </a:solidFill>
                  </a:tcPr>
                </a:tc>
                <a:tc>
                  <a:txBody>
                    <a:bodyPr/>
                    <a:lstStyle/>
                    <a:p>
                      <a:pPr algn="ctr"/>
                      <a:r>
                        <a:rPr lang="en-US" i="1" dirty="0" smtClean="0">
                          <a:latin typeface="Comic Sans MS" pitchFamily="66" charset="0"/>
                        </a:rPr>
                        <a:t>p</a:t>
                      </a:r>
                      <a:endParaRPr lang="en-US" i="1" dirty="0">
                        <a:latin typeface="Comic Sans MS" pitchFamily="66" charset="0"/>
                      </a:endParaRPr>
                    </a:p>
                  </a:txBody>
                  <a:tcPr anchor="ctr">
                    <a:solidFill>
                      <a:srgbClr val="002060">
                        <a:alpha val="84000"/>
                      </a:srgb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82.1%</a:t>
                      </a:r>
                    </a:p>
                    <a:p>
                      <a:pPr algn="ctr"/>
                      <a:r>
                        <a:rPr lang="en-US" sz="1400" b="0" dirty="0" smtClean="0">
                          <a:solidFill>
                            <a:srgbClr val="002060"/>
                          </a:solidFill>
                          <a:latin typeface="Comic Sans MS" pitchFamily="66" charset="0"/>
                        </a:rPr>
                        <a:t>N=318</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74.7%</a:t>
                      </a:r>
                      <a:r>
                        <a:rPr lang="en-US" sz="2800" b="0" dirty="0" smtClean="0">
                          <a:solidFill>
                            <a:srgbClr val="002060"/>
                          </a:solidFill>
                          <a:latin typeface="Comic Sans MS" pitchFamily="66" charset="0"/>
                        </a:rPr>
                        <a:t> </a:t>
                      </a:r>
                      <a:r>
                        <a:rPr kumimoji="0" lang="en-US" sz="1400" b="0" kern="1200" dirty="0" smtClean="0">
                          <a:solidFill>
                            <a:srgbClr val="002060"/>
                          </a:solidFill>
                          <a:latin typeface="Comic Sans MS" pitchFamily="66" charset="0"/>
                          <a:ea typeface="+mn-ea"/>
                          <a:cs typeface="+mn-cs"/>
                        </a:rPr>
                        <a:t>N=1035</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.007</a:t>
                      </a:r>
                      <a:endParaRPr lang="en-US" b="0" dirty="0">
                        <a:solidFill>
                          <a:srgbClr val="002060"/>
                        </a:solidFill>
                        <a:latin typeface="Comic Sans MS" pitchFamily="66" charset="0"/>
                      </a:endParaRPr>
                    </a:p>
                  </a:txBody>
                  <a:tcPr anchor="ctr">
                    <a:solidFill>
                      <a:schemeClr val="accent1">
                        <a:lumMod val="75000"/>
                        <a:alpha val="30000"/>
                      </a:scheme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78.7%</a:t>
                      </a:r>
                    </a:p>
                    <a:p>
                      <a:pPr algn="ctr"/>
                      <a:r>
                        <a:rPr kumimoji="0" lang="en-US" sz="1400" b="0" kern="1200" dirty="0" smtClean="0">
                          <a:solidFill>
                            <a:srgbClr val="002060"/>
                          </a:solidFill>
                          <a:latin typeface="Comic Sans MS" pitchFamily="66" charset="0"/>
                          <a:ea typeface="+mn-ea"/>
                          <a:cs typeface="+mn-cs"/>
                        </a:rPr>
                        <a:t>N=484</a:t>
                      </a:r>
                    </a:p>
                  </a:txBody>
                  <a:tcPr anchor="ctr">
                    <a:solidFill>
                      <a:schemeClr val="bg1"/>
                    </a:solidFill>
                  </a:tcPr>
                </a:tc>
                <a:tc>
                  <a:txBody>
                    <a:bodyPr/>
                    <a:lstStyle/>
                    <a:p>
                      <a:pPr algn="ctr"/>
                      <a:r>
                        <a:rPr lang="en-US" b="0" dirty="0" smtClean="0">
                          <a:solidFill>
                            <a:srgbClr val="002060"/>
                          </a:solidFill>
                          <a:latin typeface="Comic Sans MS" pitchFamily="66" charset="0"/>
                        </a:rPr>
                        <a:t>72.7%</a:t>
                      </a:r>
                      <a:r>
                        <a:rPr lang="en-US" sz="2800" b="0" dirty="0" smtClean="0">
                          <a:solidFill>
                            <a:srgbClr val="002060"/>
                          </a:solidFill>
                          <a:latin typeface="Comic Sans MS" pitchFamily="66" charset="0"/>
                        </a:rPr>
                        <a:t> </a:t>
                      </a:r>
                      <a:r>
                        <a:rPr kumimoji="0" lang="en-US" sz="1400" b="0" kern="1200" dirty="0" smtClean="0">
                          <a:solidFill>
                            <a:srgbClr val="002060"/>
                          </a:solidFill>
                          <a:latin typeface="Comic Sans MS" pitchFamily="66" charset="0"/>
                          <a:ea typeface="+mn-ea"/>
                          <a:cs typeface="+mn-cs"/>
                        </a:rPr>
                        <a:t>N=1757</a:t>
                      </a:r>
                    </a:p>
                  </a:txBody>
                  <a:tcPr anchor="ctr">
                    <a:solidFill>
                      <a:schemeClr val="bg1"/>
                    </a:solidFill>
                  </a:tcPr>
                </a:tc>
                <a:tc>
                  <a:txBody>
                    <a:bodyPr/>
                    <a:lstStyle/>
                    <a:p>
                      <a:pPr algn="ctr"/>
                      <a:r>
                        <a:rPr lang="en-US" b="0" dirty="0" smtClean="0">
                          <a:solidFill>
                            <a:srgbClr val="002060"/>
                          </a:solidFill>
                          <a:latin typeface="Comic Sans MS" pitchFamily="66" charset="0"/>
                        </a:rPr>
                        <a:t>.008</a:t>
                      </a:r>
                      <a:endParaRPr lang="en-US" b="0" dirty="0">
                        <a:solidFill>
                          <a:srgbClr val="002060"/>
                        </a:solidFill>
                        <a:latin typeface="Comic Sans MS" pitchFamily="66" charset="0"/>
                      </a:endParaRPr>
                    </a:p>
                  </a:txBody>
                  <a:tcPr anchor="ctr">
                    <a:solidFill>
                      <a:schemeClr val="bg1"/>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75.5%</a:t>
                      </a:r>
                    </a:p>
                    <a:p>
                      <a:pPr algn="ctr"/>
                      <a:r>
                        <a:rPr kumimoji="0" lang="en-US" sz="1400" b="0" kern="1200" dirty="0" smtClean="0">
                          <a:solidFill>
                            <a:srgbClr val="002060"/>
                          </a:solidFill>
                          <a:latin typeface="Comic Sans MS" pitchFamily="66" charset="0"/>
                          <a:ea typeface="+mn-ea"/>
                          <a:cs typeface="+mn-cs"/>
                        </a:rPr>
                        <a:t>N=371</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64.1%</a:t>
                      </a:r>
                    </a:p>
                    <a:p>
                      <a:pPr algn="ctr"/>
                      <a:r>
                        <a:rPr kumimoji="0" lang="en-US" sz="1400" b="0" kern="1200" dirty="0" smtClean="0">
                          <a:solidFill>
                            <a:srgbClr val="002060"/>
                          </a:solidFill>
                          <a:latin typeface="Comic Sans MS" pitchFamily="66" charset="0"/>
                          <a:ea typeface="+mn-ea"/>
                          <a:cs typeface="+mn-cs"/>
                        </a:rPr>
                        <a:t>N=1964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&lt; .001</a:t>
                      </a:r>
                      <a:endParaRPr lang="en-US" b="0" dirty="0">
                        <a:solidFill>
                          <a:srgbClr val="002060"/>
                        </a:solidFill>
                        <a:latin typeface="Comic Sans MS" pitchFamily="66" charset="0"/>
                      </a:endParaRPr>
                    </a:p>
                  </a:txBody>
                  <a:tcPr anchor="ctr">
                    <a:solidFill>
                      <a:schemeClr val="accent1">
                        <a:lumMod val="75000"/>
                        <a:alpha val="30000"/>
                      </a:schemeClr>
                    </a:solidFill>
                  </a:tcPr>
                </a:tc>
              </a:tr>
              <a:tr h="63448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80.8%</a:t>
                      </a:r>
                    </a:p>
                    <a:p>
                      <a:pPr algn="ctr"/>
                      <a:r>
                        <a:rPr kumimoji="0" lang="en-US" sz="1400" b="0" kern="1200" dirty="0" smtClean="0">
                          <a:solidFill>
                            <a:srgbClr val="002060"/>
                          </a:solidFill>
                          <a:latin typeface="Comic Sans MS" pitchFamily="66" charset="0"/>
                          <a:ea typeface="+mn-ea"/>
                          <a:cs typeface="+mn-cs"/>
                        </a:rPr>
                        <a:t>N=261</a:t>
                      </a:r>
                    </a:p>
                  </a:txBody>
                  <a:tcPr anchor="ctr">
                    <a:solidFill>
                      <a:schemeClr val="bg1"/>
                    </a:solidFill>
                  </a:tcPr>
                </a:tc>
                <a:tc>
                  <a:txBody>
                    <a:bodyPr/>
                    <a:lstStyle/>
                    <a:p>
                      <a:pPr algn="ctr"/>
                      <a:r>
                        <a:rPr lang="en-US" b="0" dirty="0" smtClean="0">
                          <a:solidFill>
                            <a:srgbClr val="002060"/>
                          </a:solidFill>
                          <a:latin typeface="Comic Sans MS" pitchFamily="66" charset="0"/>
                        </a:rPr>
                        <a:t>61.4%</a:t>
                      </a:r>
                    </a:p>
                    <a:p>
                      <a:pPr algn="ctr"/>
                      <a:r>
                        <a:rPr kumimoji="0" lang="en-US" sz="1400" b="0" kern="1200" dirty="0" smtClean="0">
                          <a:solidFill>
                            <a:srgbClr val="002060"/>
                          </a:solidFill>
                          <a:latin typeface="Comic Sans MS" pitchFamily="66" charset="0"/>
                          <a:ea typeface="+mn-ea"/>
                          <a:cs typeface="+mn-cs"/>
                        </a:rPr>
                        <a:t>N=2246</a:t>
                      </a:r>
                    </a:p>
                  </a:txBody>
                  <a:tcPr anchor="ctr">
                    <a:solidFill>
                      <a:schemeClr val="bg1"/>
                    </a:solidFill>
                  </a:tcPr>
                </a:tc>
                <a:tc>
                  <a:txBody>
                    <a:bodyPr/>
                    <a:lstStyle/>
                    <a:p>
                      <a:pPr algn="ctr"/>
                      <a:r>
                        <a:rPr lang="en-US" b="0" dirty="0" smtClean="0">
                          <a:solidFill>
                            <a:srgbClr val="002060"/>
                          </a:solidFill>
                          <a:latin typeface="Comic Sans MS" pitchFamily="66" charset="0"/>
                        </a:rPr>
                        <a:t>&lt;.001</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slide(fromBottom)">
                                      <p:cBhvr>
                                        <p:cTn id="7" dur="500"/>
                                        <p:tgtEl>
                                          <p:spTgt spid="38915"/>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6626">
                                            <p:txEl>
                                              <p:pRg st="0" end="0"/>
                                            </p:txEl>
                                          </p:spTgt>
                                        </p:tgtEl>
                                        <p:attrNameLst>
                                          <p:attrName>style.visibility</p:attrName>
                                        </p:attrNameLst>
                                      </p:cBhvr>
                                      <p:to>
                                        <p:strVal val="visible"/>
                                      </p:to>
                                    </p:set>
                                    <p:anim calcmode="lin" valueType="num">
                                      <p:cBhvr>
                                        <p:cTn id="11" dur="1000" fill="hold"/>
                                        <p:tgtEl>
                                          <p:spTgt spid="26626">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26626">
                                            <p:txEl>
                                              <p:pRg st="0" end="0"/>
                                            </p:txEl>
                                          </p:spTgt>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3" presetClass="entr" presetSubtype="16" fill="hold" nodeType="afterEffect">
                                  <p:stCondLst>
                                    <p:cond delay="0"/>
                                  </p:stCondLst>
                                  <p:childTnLst>
                                    <p:set>
                                      <p:cBhvr>
                                        <p:cTn id="15" dur="1" fill="hold">
                                          <p:stCondLst>
                                            <p:cond delay="0"/>
                                          </p:stCondLst>
                                        </p:cTn>
                                        <p:tgtEl>
                                          <p:spTgt spid="26626">
                                            <p:txEl>
                                              <p:pRg st="1" end="1"/>
                                            </p:txEl>
                                          </p:spTgt>
                                        </p:tgtEl>
                                        <p:attrNameLst>
                                          <p:attrName>style.visibility</p:attrName>
                                        </p:attrNameLst>
                                      </p:cBhvr>
                                      <p:to>
                                        <p:strVal val="visible"/>
                                      </p:to>
                                    </p:set>
                                    <p:anim calcmode="lin" valueType="num">
                                      <p:cBhvr>
                                        <p:cTn id="16" dur="1000" fill="hold"/>
                                        <p:tgtEl>
                                          <p:spTgt spid="26626">
                                            <p:txEl>
                                              <p:pRg st="1" end="1"/>
                                            </p:txEl>
                                          </p:spTgt>
                                        </p:tgtEl>
                                        <p:attrNameLst>
                                          <p:attrName>ppt_w</p:attrName>
                                        </p:attrNameLst>
                                      </p:cBhvr>
                                      <p:tavLst>
                                        <p:tav tm="0">
                                          <p:val>
                                            <p:fltVal val="0"/>
                                          </p:val>
                                        </p:tav>
                                        <p:tav tm="100000">
                                          <p:val>
                                            <p:strVal val="#ppt_w"/>
                                          </p:val>
                                        </p:tav>
                                      </p:tavLst>
                                    </p:anim>
                                    <p:anim calcmode="lin" valueType="num">
                                      <p:cBhvr>
                                        <p:cTn id="17" dur="1000" fill="hold"/>
                                        <p:tgtEl>
                                          <p:spTgt spid="26626">
                                            <p:txEl>
                                              <p:pRg st="1" end="1"/>
                                            </p:txEl>
                                          </p:spTgt>
                                        </p:tgtEl>
                                        <p:attrNameLst>
                                          <p:attrName>ppt_h</p:attrName>
                                        </p:attrNameLst>
                                      </p:cBhvr>
                                      <p:tavLst>
                                        <p:tav tm="0">
                                          <p:val>
                                            <p:fltVal val="0"/>
                                          </p:val>
                                        </p:tav>
                                        <p:tav tm="100000">
                                          <p:val>
                                            <p:strVal val="#ppt_h"/>
                                          </p:val>
                                        </p:tav>
                                      </p:tavLst>
                                    </p:anim>
                                  </p:childTnLst>
                                </p:cTn>
                              </p:par>
                            </p:childTnLst>
                          </p:cTn>
                        </p:par>
                        <p:par>
                          <p:cTn id="18" fill="hold">
                            <p:stCondLst>
                              <p:cond delay="2500"/>
                            </p:stCondLst>
                            <p:childTnLst>
                              <p:par>
                                <p:cTn id="19" presetID="23" presetClass="entr" presetSubtype="16" fill="hold" nodeType="afterEffect">
                                  <p:stCondLst>
                                    <p:cond delay="0"/>
                                  </p:stCondLst>
                                  <p:childTnLst>
                                    <p:set>
                                      <p:cBhvr>
                                        <p:cTn id="20" dur="1" fill="hold">
                                          <p:stCondLst>
                                            <p:cond delay="0"/>
                                          </p:stCondLst>
                                        </p:cTn>
                                        <p:tgtEl>
                                          <p:spTgt spid="26626">
                                            <p:txEl>
                                              <p:pRg st="2" end="2"/>
                                            </p:txEl>
                                          </p:spTgt>
                                        </p:tgtEl>
                                        <p:attrNameLst>
                                          <p:attrName>style.visibility</p:attrName>
                                        </p:attrNameLst>
                                      </p:cBhvr>
                                      <p:to>
                                        <p:strVal val="visible"/>
                                      </p:to>
                                    </p:set>
                                    <p:anim calcmode="lin" valueType="num">
                                      <p:cBhvr>
                                        <p:cTn id="21" dur="1000" fill="hold"/>
                                        <p:tgtEl>
                                          <p:spTgt spid="26626">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2662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2000" fill="hold"/>
                                        <p:tgtEl>
                                          <p:spTgt spid="5"/>
                                        </p:tgtEl>
                                        <p:attrNameLst>
                                          <p:attrName>ppt_w</p:attrName>
                                        </p:attrNameLst>
                                      </p:cBhvr>
                                      <p:tavLst>
                                        <p:tav tm="0">
                                          <p:val>
                                            <p:fltVal val="0"/>
                                          </p:val>
                                        </p:tav>
                                        <p:tav tm="100000">
                                          <p:val>
                                            <p:strVal val="#ppt_w"/>
                                          </p:val>
                                        </p:tav>
                                      </p:tavLst>
                                    </p:anim>
                                    <p:anim calcmode="lin" valueType="num">
                                      <p:cBhvr>
                                        <p:cTn id="28" dur="20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Title 2"/>
          <p:cNvSpPr>
            <a:spLocks noGrp="1"/>
          </p:cNvSpPr>
          <p:nvPr>
            <p:ph type="title"/>
          </p:nvPr>
        </p:nvSpPr>
        <p:spPr>
          <a:xfrm>
            <a:off x="533400" y="228600"/>
            <a:ext cx="8382000" cy="715963"/>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Math Gains - Elementary</a:t>
            </a:r>
          </a:p>
        </p:txBody>
      </p:sp>
      <p:sp>
        <p:nvSpPr>
          <p:cNvPr id="27650" name="Content Placeholder 1"/>
          <p:cNvSpPr>
            <a:spLocks noGrp="1"/>
          </p:cNvSpPr>
          <p:nvPr>
            <p:ph sz="quarter" idx="1"/>
          </p:nvPr>
        </p:nvSpPr>
        <p:spPr>
          <a:xfrm>
            <a:off x="152400" y="1143000"/>
            <a:ext cx="8686800" cy="1752600"/>
          </a:xfrm>
        </p:spPr>
        <p:txBody>
          <a:bodyPr/>
          <a:lstStyle/>
          <a:p>
            <a:pPr marL="463550" indent="-238125" eaLnBrk="1" hangingPunct="1">
              <a:spcBef>
                <a:spcPts val="600"/>
              </a:spcBef>
            </a:pPr>
            <a:r>
              <a:rPr lang="en-US" sz="2000" dirty="0" smtClean="0">
                <a:solidFill>
                  <a:srgbClr val="002060"/>
                </a:solidFill>
                <a:latin typeface="Comic Sans MS" pitchFamily="66" charset="0"/>
              </a:rPr>
              <a:t>Woodcock Johnson III – Research Edition</a:t>
            </a:r>
          </a:p>
          <a:p>
            <a:pPr marL="463550" indent="-238125" eaLnBrk="1" hangingPunct="1">
              <a:spcBef>
                <a:spcPts val="600"/>
              </a:spcBef>
            </a:pPr>
            <a:r>
              <a:rPr lang="en-US" sz="2000" dirty="0" smtClean="0">
                <a:solidFill>
                  <a:srgbClr val="002060"/>
                </a:solidFill>
                <a:latin typeface="Comic Sans MS" pitchFamily="66" charset="0"/>
              </a:rPr>
              <a:t>Individually administered</a:t>
            </a:r>
          </a:p>
          <a:p>
            <a:pPr marL="463550" indent="-238125" eaLnBrk="1" hangingPunct="1">
              <a:spcBef>
                <a:spcPts val="600"/>
              </a:spcBef>
            </a:pPr>
            <a:r>
              <a:rPr lang="en-US" sz="2000" dirty="0" smtClean="0">
                <a:solidFill>
                  <a:srgbClr val="002060"/>
                </a:solidFill>
                <a:latin typeface="Comic Sans MS" pitchFamily="66" charset="0"/>
              </a:rPr>
              <a:t>Pre/Post test</a:t>
            </a:r>
          </a:p>
          <a:p>
            <a:pPr marL="463550" indent="-238125" eaLnBrk="1" hangingPunct="1">
              <a:spcBef>
                <a:spcPts val="600"/>
              </a:spcBef>
            </a:pPr>
            <a:r>
              <a:rPr lang="en-US" sz="2000" dirty="0" smtClean="0">
                <a:solidFill>
                  <a:srgbClr val="002060"/>
                </a:solidFill>
                <a:latin typeface="Comic Sans MS" pitchFamily="66" charset="0"/>
              </a:rPr>
              <a:t>Statistically significant gains in two of four years; positive trend in each year</a:t>
            </a:r>
          </a:p>
          <a:p>
            <a:pPr eaLnBrk="1" hangingPunct="1">
              <a:buFont typeface="Wingdings 3" pitchFamily="18" charset="2"/>
              <a:buNone/>
            </a:pPr>
            <a:endParaRPr lang="en-US" dirty="0" smtClean="0">
              <a:latin typeface="Beach Wide" pitchFamily="34" charset="0"/>
            </a:endParaRPr>
          </a:p>
          <a:p>
            <a:pPr eaLnBrk="1" hangingPunct="1">
              <a:buFont typeface="Wingdings 3" pitchFamily="18" charset="2"/>
              <a:buNone/>
            </a:pPr>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1739727543"/>
              </p:ext>
            </p:extLst>
          </p:nvPr>
        </p:nvGraphicFramePr>
        <p:xfrm>
          <a:off x="762000" y="3124200"/>
          <a:ext cx="7315200" cy="3230880"/>
        </p:xfrm>
        <a:graphic>
          <a:graphicData uri="http://schemas.openxmlformats.org/drawingml/2006/table">
            <a:tbl>
              <a:tblPr firstRow="1" bandRow="1">
                <a:tableStyleId>{5C22544A-7EE6-4342-B048-85BDC9FD1C3A}</a:tableStyleId>
              </a:tblPr>
              <a:tblGrid>
                <a:gridCol w="2682240"/>
                <a:gridCol w="1706880"/>
                <a:gridCol w="1544320"/>
                <a:gridCol w="1381760"/>
              </a:tblGrid>
              <a:tr h="762000">
                <a:tc>
                  <a:txBody>
                    <a:bodyPr/>
                    <a:lstStyle/>
                    <a:p>
                      <a:pPr algn="ctr"/>
                      <a:r>
                        <a:rPr lang="en-US" i="1" dirty="0" smtClean="0">
                          <a:solidFill>
                            <a:schemeClr val="bg1"/>
                          </a:solidFill>
                          <a:latin typeface="Comic Sans MS" pitchFamily="66" charset="0"/>
                        </a:rPr>
                        <a:t>Woodcock Johnson III Research Edition</a:t>
                      </a:r>
                    </a:p>
                    <a:p>
                      <a:pPr algn="ctr"/>
                      <a:r>
                        <a:rPr lang="en-US" dirty="0" smtClean="0">
                          <a:solidFill>
                            <a:schemeClr val="bg1"/>
                          </a:solidFill>
                          <a:latin typeface="Comic Sans MS" pitchFamily="66" charset="0"/>
                        </a:rPr>
                        <a:t>W Score Gains</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endParaRPr lang="en-US" dirty="0" smtClean="0">
                        <a:solidFill>
                          <a:schemeClr val="bg1"/>
                        </a:solidFill>
                        <a:latin typeface="Comic Sans MS" pitchFamily="66" charset="0"/>
                      </a:endParaRPr>
                    </a:p>
                    <a:p>
                      <a:pPr algn="ctr"/>
                      <a:r>
                        <a:rPr lang="en-US" dirty="0" smtClean="0">
                          <a:solidFill>
                            <a:schemeClr val="bg1"/>
                          </a:solidFill>
                          <a:latin typeface="Comic Sans MS" pitchFamily="66" charset="0"/>
                        </a:rPr>
                        <a:t>Co-Taught</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r>
                        <a:rPr lang="en-US" dirty="0" smtClean="0">
                          <a:solidFill>
                            <a:schemeClr val="bg1"/>
                          </a:solidFill>
                          <a:latin typeface="Comic Sans MS" pitchFamily="66" charset="0"/>
                        </a:rPr>
                        <a:t>Not </a:t>
                      </a:r>
                    </a:p>
                    <a:p>
                      <a:pPr algn="ctr"/>
                      <a:r>
                        <a:rPr lang="en-US" dirty="0" smtClean="0">
                          <a:solidFill>
                            <a:schemeClr val="bg1"/>
                          </a:solidFill>
                          <a:latin typeface="Comic Sans MS" pitchFamily="66" charset="0"/>
                        </a:rPr>
                        <a:t>Co-Taught</a:t>
                      </a:r>
                      <a:endParaRPr lang="en-US" dirty="0">
                        <a:solidFill>
                          <a:schemeClr val="bg1"/>
                        </a:solidFill>
                        <a:latin typeface="Comic Sans MS" pitchFamily="66" charset="0"/>
                      </a:endParaRPr>
                    </a:p>
                  </a:txBody>
                  <a:tcPr anchor="ctr">
                    <a:solidFill>
                      <a:srgbClr val="002060">
                        <a:alpha val="75000"/>
                      </a:srgbClr>
                    </a:solidFill>
                  </a:tcPr>
                </a:tc>
                <a:tc>
                  <a:txBody>
                    <a:bodyPr/>
                    <a:lstStyle/>
                    <a:p>
                      <a:pPr algn="ctr"/>
                      <a:endParaRPr lang="en-US" b="1" i="1" dirty="0" smtClean="0">
                        <a:solidFill>
                          <a:schemeClr val="bg1"/>
                        </a:solidFill>
                        <a:latin typeface="Comic Sans MS" pitchFamily="66" charset="0"/>
                      </a:endParaRPr>
                    </a:p>
                    <a:p>
                      <a:pPr algn="ctr"/>
                      <a:r>
                        <a:rPr lang="en-US" b="1" i="1" dirty="0" smtClean="0">
                          <a:solidFill>
                            <a:schemeClr val="bg1"/>
                          </a:solidFill>
                          <a:latin typeface="Comic Sans MS" pitchFamily="66" charset="0"/>
                        </a:rPr>
                        <a:t>p</a:t>
                      </a:r>
                      <a:endParaRPr lang="en-US" b="1" i="1" dirty="0">
                        <a:solidFill>
                          <a:schemeClr val="bg1"/>
                        </a:solidFill>
                        <a:latin typeface="Comic Sans MS" pitchFamily="66" charset="0"/>
                      </a:endParaRPr>
                    </a:p>
                  </a:txBody>
                  <a:tcPr anchor="ctr">
                    <a:solidFill>
                      <a:srgbClr val="002060">
                        <a:alpha val="75000"/>
                      </a:srgb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17.2</a:t>
                      </a:r>
                    </a:p>
                    <a:p>
                      <a:pPr algn="ctr"/>
                      <a:r>
                        <a:rPr lang="en-US" sz="1400" b="0" dirty="0" smtClean="0">
                          <a:solidFill>
                            <a:srgbClr val="002060"/>
                          </a:solidFill>
                          <a:latin typeface="Comic Sans MS" pitchFamily="66" charset="0"/>
                        </a:rPr>
                        <a:t>N=221</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13.9</a:t>
                      </a:r>
                    </a:p>
                    <a:p>
                      <a:pPr algn="ctr"/>
                      <a:r>
                        <a:rPr kumimoji="0" lang="en-US" sz="1400" b="0" kern="1200" dirty="0" smtClean="0">
                          <a:solidFill>
                            <a:srgbClr val="002060"/>
                          </a:solidFill>
                          <a:latin typeface="Comic Sans MS" pitchFamily="66" charset="0"/>
                          <a:ea typeface="+mn-ea"/>
                          <a:cs typeface="+mn-cs"/>
                        </a:rPr>
                        <a:t>N=99</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.039</a:t>
                      </a:r>
                      <a:endParaRPr lang="en-US" b="0" dirty="0">
                        <a:solidFill>
                          <a:srgbClr val="002060"/>
                        </a:solidFill>
                        <a:latin typeface="Comic Sans MS" pitchFamily="66" charset="0"/>
                      </a:endParaRPr>
                    </a:p>
                  </a:txBody>
                  <a:tcPr anchor="ctr">
                    <a:solidFill>
                      <a:schemeClr val="accent1">
                        <a:lumMod val="75000"/>
                        <a:alpha val="30000"/>
                      </a:scheme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20.3</a:t>
                      </a:r>
                    </a:p>
                    <a:p>
                      <a:pPr algn="ctr"/>
                      <a:r>
                        <a:rPr kumimoji="0" lang="en-US" sz="1400" b="0" kern="1200" dirty="0" smtClean="0">
                          <a:solidFill>
                            <a:srgbClr val="002060"/>
                          </a:solidFill>
                          <a:latin typeface="Comic Sans MS" pitchFamily="66" charset="0"/>
                          <a:ea typeface="+mn-ea"/>
                          <a:cs typeface="+mn-cs"/>
                        </a:rPr>
                        <a:t>N=206</a:t>
                      </a:r>
                    </a:p>
                  </a:txBody>
                  <a:tcPr anchor="ctr">
                    <a:solidFill>
                      <a:schemeClr val="bg1"/>
                    </a:solidFill>
                  </a:tcPr>
                </a:tc>
                <a:tc>
                  <a:txBody>
                    <a:bodyPr/>
                    <a:lstStyle/>
                    <a:p>
                      <a:pPr algn="ctr"/>
                      <a:r>
                        <a:rPr lang="en-US" b="0" dirty="0" smtClean="0">
                          <a:solidFill>
                            <a:srgbClr val="002060"/>
                          </a:solidFill>
                          <a:latin typeface="Comic Sans MS" pitchFamily="66" charset="0"/>
                        </a:rPr>
                        <a:t>17.4</a:t>
                      </a:r>
                    </a:p>
                    <a:p>
                      <a:pPr algn="ctr"/>
                      <a:r>
                        <a:rPr lang="en-US" sz="1400" b="0" dirty="0" smtClean="0">
                          <a:solidFill>
                            <a:srgbClr val="002060"/>
                          </a:solidFill>
                          <a:latin typeface="Comic Sans MS" pitchFamily="66" charset="0"/>
                        </a:rPr>
                        <a:t>N</a:t>
                      </a:r>
                      <a:r>
                        <a:rPr kumimoji="0" lang="en-US" sz="1400" b="0" kern="1200" dirty="0" smtClean="0">
                          <a:solidFill>
                            <a:srgbClr val="002060"/>
                          </a:solidFill>
                          <a:latin typeface="Comic Sans MS" pitchFamily="66" charset="0"/>
                          <a:ea typeface="+mn-ea"/>
                          <a:cs typeface="+mn-cs"/>
                        </a:rPr>
                        <a:t>=143</a:t>
                      </a:r>
                    </a:p>
                  </a:txBody>
                  <a:tcPr anchor="ctr">
                    <a:solidFill>
                      <a:schemeClr val="bg1"/>
                    </a:solidFill>
                  </a:tcPr>
                </a:tc>
                <a:tc>
                  <a:txBody>
                    <a:bodyPr/>
                    <a:lstStyle/>
                    <a:p>
                      <a:pPr algn="ctr"/>
                      <a:r>
                        <a:rPr lang="en-US" b="0" dirty="0" smtClean="0">
                          <a:solidFill>
                            <a:srgbClr val="002060"/>
                          </a:solidFill>
                          <a:latin typeface="Comic Sans MS" pitchFamily="66" charset="0"/>
                        </a:rPr>
                        <a:t>.075</a:t>
                      </a:r>
                      <a:endParaRPr lang="en-US" b="0" dirty="0">
                        <a:solidFill>
                          <a:srgbClr val="002060"/>
                        </a:solidFill>
                        <a:latin typeface="Comic Sans MS" pitchFamily="66" charset="0"/>
                      </a:endParaRPr>
                    </a:p>
                  </a:txBody>
                  <a:tcPr anchor="ctr">
                    <a:solidFill>
                      <a:schemeClr val="bg1"/>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14.3</a:t>
                      </a:r>
                    </a:p>
                    <a:p>
                      <a:pPr algn="ctr"/>
                      <a:r>
                        <a:rPr kumimoji="0" lang="en-US" sz="1400" b="0" kern="1200" dirty="0" smtClean="0">
                          <a:solidFill>
                            <a:srgbClr val="002060"/>
                          </a:solidFill>
                          <a:latin typeface="Comic Sans MS" pitchFamily="66" charset="0"/>
                          <a:ea typeface="+mn-ea"/>
                          <a:cs typeface="+mn-cs"/>
                        </a:rPr>
                        <a:t>N=313</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12.1</a:t>
                      </a:r>
                    </a:p>
                    <a:p>
                      <a:pPr algn="ctr"/>
                      <a:r>
                        <a:rPr kumimoji="0" lang="en-US" sz="1400" b="0" kern="1200" dirty="0" smtClean="0">
                          <a:solidFill>
                            <a:srgbClr val="002060"/>
                          </a:solidFill>
                          <a:latin typeface="Comic Sans MS" pitchFamily="66" charset="0"/>
                          <a:ea typeface="+mn-ea"/>
                          <a:cs typeface="+mn-cs"/>
                        </a:rPr>
                        <a:t>N=182</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.045</a:t>
                      </a:r>
                      <a:endParaRPr lang="en-US" b="0" dirty="0">
                        <a:solidFill>
                          <a:srgbClr val="002060"/>
                        </a:solidFill>
                        <a:latin typeface="Comic Sans MS" pitchFamily="66" charset="0"/>
                      </a:endParaRPr>
                    </a:p>
                  </a:txBody>
                  <a:tcPr anchor="ctr">
                    <a:solidFill>
                      <a:schemeClr val="accent1">
                        <a:lumMod val="75000"/>
                        <a:alpha val="30000"/>
                      </a:schemeClr>
                    </a:solidFill>
                  </a:tcPr>
                </a:tc>
              </a:tr>
              <a:tr h="448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17.9</a:t>
                      </a:r>
                    </a:p>
                    <a:p>
                      <a:pPr algn="ctr"/>
                      <a:r>
                        <a:rPr kumimoji="0" lang="en-US" sz="1400" b="0" kern="1200" dirty="0" smtClean="0">
                          <a:solidFill>
                            <a:srgbClr val="002060"/>
                          </a:solidFill>
                          <a:latin typeface="Comic Sans MS" pitchFamily="66" charset="0"/>
                          <a:ea typeface="+mn-ea"/>
                          <a:cs typeface="+mn-cs"/>
                        </a:rPr>
                        <a:t>N=250</a:t>
                      </a:r>
                    </a:p>
                  </a:txBody>
                  <a:tcPr anchor="ctr">
                    <a:solidFill>
                      <a:schemeClr val="bg1"/>
                    </a:solidFill>
                  </a:tcPr>
                </a:tc>
                <a:tc>
                  <a:txBody>
                    <a:bodyPr/>
                    <a:lstStyle/>
                    <a:p>
                      <a:pPr algn="ctr"/>
                      <a:r>
                        <a:rPr lang="en-US" b="0" dirty="0" smtClean="0">
                          <a:solidFill>
                            <a:srgbClr val="002060"/>
                          </a:solidFill>
                          <a:latin typeface="Comic Sans MS" pitchFamily="66" charset="0"/>
                        </a:rPr>
                        <a:t>16.0</a:t>
                      </a:r>
                    </a:p>
                    <a:p>
                      <a:pPr algn="ctr"/>
                      <a:r>
                        <a:rPr kumimoji="0" lang="en-US" sz="1400" b="0" kern="1200" dirty="0" smtClean="0">
                          <a:solidFill>
                            <a:srgbClr val="002060"/>
                          </a:solidFill>
                          <a:latin typeface="Comic Sans MS" pitchFamily="66" charset="0"/>
                          <a:ea typeface="+mn-ea"/>
                          <a:cs typeface="+mn-cs"/>
                        </a:rPr>
                        <a:t>N=177</a:t>
                      </a:r>
                    </a:p>
                  </a:txBody>
                  <a:tcPr anchor="ctr">
                    <a:solidFill>
                      <a:schemeClr val="bg1"/>
                    </a:solidFill>
                  </a:tcPr>
                </a:tc>
                <a:tc>
                  <a:txBody>
                    <a:bodyPr/>
                    <a:lstStyle/>
                    <a:p>
                      <a:pPr algn="ctr"/>
                      <a:r>
                        <a:rPr lang="en-US" b="0" dirty="0" smtClean="0">
                          <a:solidFill>
                            <a:srgbClr val="002060"/>
                          </a:solidFill>
                          <a:latin typeface="Comic Sans MS" pitchFamily="66" charset="0"/>
                        </a:rPr>
                        <a:t>.089</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slide(fromBottom)">
                                      <p:cBhvr>
                                        <p:cTn id="7" dur="500"/>
                                        <p:tgtEl>
                                          <p:spTgt spid="4096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7650">
                                            <p:txEl>
                                              <p:pRg st="0" end="0"/>
                                            </p:txEl>
                                          </p:spTgt>
                                        </p:tgtEl>
                                        <p:attrNameLst>
                                          <p:attrName>style.visibility</p:attrName>
                                        </p:attrNameLst>
                                      </p:cBhvr>
                                      <p:to>
                                        <p:strVal val="visible"/>
                                      </p:to>
                                    </p:set>
                                    <p:animEffect transition="in" filter="slide(fromBottom)">
                                      <p:cBhvr>
                                        <p:cTn id="11" dur="1000"/>
                                        <p:tgtEl>
                                          <p:spTgt spid="27650">
                                            <p:txEl>
                                              <p:pRg st="0" end="0"/>
                                            </p:txEl>
                                          </p:spTgt>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27650">
                                            <p:txEl>
                                              <p:pRg st="1" end="1"/>
                                            </p:txEl>
                                          </p:spTgt>
                                        </p:tgtEl>
                                        <p:attrNameLst>
                                          <p:attrName>style.visibility</p:attrName>
                                        </p:attrNameLst>
                                      </p:cBhvr>
                                      <p:to>
                                        <p:strVal val="visible"/>
                                      </p:to>
                                    </p:set>
                                    <p:animEffect transition="in" filter="slide(fromBottom)">
                                      <p:cBhvr>
                                        <p:cTn id="15" dur="1000"/>
                                        <p:tgtEl>
                                          <p:spTgt spid="27650">
                                            <p:txEl>
                                              <p:pRg st="1" end="1"/>
                                            </p:txEl>
                                          </p:spTgt>
                                        </p:tgtEl>
                                      </p:cBhvr>
                                    </p:animEffect>
                                  </p:childTnLst>
                                </p:cTn>
                              </p:par>
                            </p:childTnLst>
                          </p:cTn>
                        </p:par>
                        <p:par>
                          <p:cTn id="16" fill="hold">
                            <p:stCondLst>
                              <p:cond delay="2500"/>
                            </p:stCondLst>
                            <p:childTnLst>
                              <p:par>
                                <p:cTn id="17" presetID="12" presetClass="entr" presetSubtype="4" fill="hold" nodeType="afterEffect">
                                  <p:stCondLst>
                                    <p:cond delay="0"/>
                                  </p:stCondLst>
                                  <p:childTnLst>
                                    <p:set>
                                      <p:cBhvr>
                                        <p:cTn id="18" dur="1" fill="hold">
                                          <p:stCondLst>
                                            <p:cond delay="0"/>
                                          </p:stCondLst>
                                        </p:cTn>
                                        <p:tgtEl>
                                          <p:spTgt spid="27650">
                                            <p:txEl>
                                              <p:pRg st="2" end="2"/>
                                            </p:txEl>
                                          </p:spTgt>
                                        </p:tgtEl>
                                        <p:attrNameLst>
                                          <p:attrName>style.visibility</p:attrName>
                                        </p:attrNameLst>
                                      </p:cBhvr>
                                      <p:to>
                                        <p:strVal val="visible"/>
                                      </p:to>
                                    </p:set>
                                    <p:animEffect transition="in" filter="slide(fromBottom)">
                                      <p:cBhvr>
                                        <p:cTn id="19" dur="1000"/>
                                        <p:tgtEl>
                                          <p:spTgt spid="27650">
                                            <p:txEl>
                                              <p:pRg st="2" end="2"/>
                                            </p:txEl>
                                          </p:spTgt>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27650">
                                            <p:txEl>
                                              <p:pRg st="3" end="3"/>
                                            </p:txEl>
                                          </p:spTgt>
                                        </p:tgtEl>
                                        <p:attrNameLst>
                                          <p:attrName>style.visibility</p:attrName>
                                        </p:attrNameLst>
                                      </p:cBhvr>
                                      <p:to>
                                        <p:strVal val="visible"/>
                                      </p:to>
                                    </p:set>
                                    <p:animEffect transition="in" filter="slide(fromBottom)">
                                      <p:cBhvr>
                                        <p:cTn id="23" dur="1000"/>
                                        <p:tgtEl>
                                          <p:spTgt spid="27650">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7" name="Title 2"/>
          <p:cNvSpPr>
            <a:spLocks noGrp="1"/>
          </p:cNvSpPr>
          <p:nvPr>
            <p:ph type="title"/>
          </p:nvPr>
        </p:nvSpPr>
        <p:spPr>
          <a:xfrm>
            <a:off x="457200" y="0"/>
            <a:ext cx="8229600" cy="1020763"/>
          </a:xfrm>
        </p:spPr>
        <p:txBody>
          <a:bodyPr>
            <a:normAutofit/>
          </a:bodyPr>
          <a:lstStyle/>
          <a:p>
            <a:pPr eaLnBrk="1" fontAlgn="auto" hangingPunct="1">
              <a:spcAft>
                <a:spcPts val="0"/>
              </a:spcAft>
              <a:defRPr/>
            </a:pPr>
            <a:r>
              <a:rPr lang="en-US" dirty="0" smtClean="0">
                <a:solidFill>
                  <a:srgbClr val="000099"/>
                </a:solidFill>
                <a:effectLst>
                  <a:outerShdw blurRad="38100" dist="38100" dir="2700000" algn="tl">
                    <a:srgbClr val="000000">
                      <a:alpha val="43137"/>
                    </a:srgbClr>
                  </a:outerShdw>
                </a:effectLst>
                <a:latin typeface="Comic Sans MS" pitchFamily="66" charset="0"/>
              </a:rPr>
              <a:t>Math Proficiency - Elementary</a:t>
            </a:r>
          </a:p>
        </p:txBody>
      </p:sp>
      <p:graphicFrame>
        <p:nvGraphicFramePr>
          <p:cNvPr id="5" name="Table 4"/>
          <p:cNvGraphicFramePr>
            <a:graphicFrameLocks noGrp="1"/>
          </p:cNvGraphicFramePr>
          <p:nvPr>
            <p:extLst>
              <p:ext uri="{D42A27DB-BD31-4B8C-83A1-F6EECF244321}">
                <p14:modId xmlns:p14="http://schemas.microsoft.com/office/powerpoint/2010/main" val="1015917094"/>
              </p:ext>
            </p:extLst>
          </p:nvPr>
        </p:nvGraphicFramePr>
        <p:xfrm>
          <a:off x="533400" y="2743200"/>
          <a:ext cx="7924800" cy="3352798"/>
        </p:xfrm>
        <a:graphic>
          <a:graphicData uri="http://schemas.openxmlformats.org/drawingml/2006/table">
            <a:tbl>
              <a:tblPr firstRow="1" bandRow="1">
                <a:tableStyleId>{5C22544A-7EE6-4342-B048-85BDC9FD1C3A}</a:tableStyleId>
              </a:tblPr>
              <a:tblGrid>
                <a:gridCol w="2139696"/>
                <a:gridCol w="2377440"/>
                <a:gridCol w="1910757"/>
                <a:gridCol w="1496907"/>
              </a:tblGrid>
              <a:tr h="691370">
                <a:tc>
                  <a:txBody>
                    <a:bodyPr/>
                    <a:lstStyle/>
                    <a:p>
                      <a:pPr algn="ctr"/>
                      <a:r>
                        <a:rPr lang="en-US" i="1" dirty="0" smtClean="0">
                          <a:latin typeface="Comic Sans MS" pitchFamily="66" charset="0"/>
                        </a:rPr>
                        <a:t>MCA Math</a:t>
                      </a:r>
                    </a:p>
                    <a:p>
                      <a:pPr algn="ctr"/>
                      <a:r>
                        <a:rPr lang="en-US" i="1" dirty="0" smtClean="0">
                          <a:latin typeface="Comic Sans MS" pitchFamily="66" charset="0"/>
                        </a:rPr>
                        <a:t>Proficiency</a:t>
                      </a:r>
                    </a:p>
                  </a:txBody>
                  <a:tcPr anchor="ctr">
                    <a:solidFill>
                      <a:srgbClr val="002060">
                        <a:alpha val="75000"/>
                      </a:srgbClr>
                    </a:solidFill>
                  </a:tcPr>
                </a:tc>
                <a:tc>
                  <a:txBody>
                    <a:bodyPr/>
                    <a:lstStyle/>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75000"/>
                      </a:srgbClr>
                    </a:solidFill>
                  </a:tcPr>
                </a:tc>
                <a:tc>
                  <a:txBody>
                    <a:bodyPr/>
                    <a:lstStyle/>
                    <a:p>
                      <a:pPr algn="ctr"/>
                      <a:r>
                        <a:rPr lang="en-US" dirty="0" smtClean="0">
                          <a:latin typeface="Comic Sans MS" pitchFamily="66" charset="0"/>
                        </a:rPr>
                        <a:t>Not </a:t>
                      </a:r>
                    </a:p>
                    <a:p>
                      <a:pPr algn="ctr"/>
                      <a:r>
                        <a:rPr lang="en-US" dirty="0" smtClean="0">
                          <a:latin typeface="Comic Sans MS" pitchFamily="66" charset="0"/>
                        </a:rPr>
                        <a:t>Co-Taught</a:t>
                      </a:r>
                      <a:endParaRPr lang="en-US" dirty="0">
                        <a:latin typeface="Comic Sans MS" pitchFamily="66" charset="0"/>
                      </a:endParaRPr>
                    </a:p>
                  </a:txBody>
                  <a:tcPr anchor="ctr">
                    <a:solidFill>
                      <a:srgbClr val="002060">
                        <a:alpha val="75000"/>
                      </a:srgbClr>
                    </a:solidFill>
                  </a:tcPr>
                </a:tc>
                <a:tc>
                  <a:txBody>
                    <a:bodyPr/>
                    <a:lstStyle/>
                    <a:p>
                      <a:pPr algn="ctr"/>
                      <a:r>
                        <a:rPr lang="en-US" i="1" dirty="0" smtClean="0">
                          <a:latin typeface="Comic Sans MS" pitchFamily="66" charset="0"/>
                        </a:rPr>
                        <a:t>p</a:t>
                      </a:r>
                      <a:endParaRPr lang="en-US" i="1" dirty="0">
                        <a:latin typeface="Comic Sans MS" pitchFamily="66" charset="0"/>
                      </a:endParaRPr>
                    </a:p>
                  </a:txBody>
                  <a:tcPr anchor="ctr">
                    <a:solidFill>
                      <a:srgbClr val="002060">
                        <a:alpha val="75000"/>
                      </a:srgb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One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82.3%</a:t>
                      </a:r>
                    </a:p>
                    <a:p>
                      <a:pPr algn="ctr"/>
                      <a:r>
                        <a:rPr lang="en-US" sz="1400" b="0" dirty="0" smtClean="0">
                          <a:solidFill>
                            <a:srgbClr val="002060"/>
                          </a:solidFill>
                          <a:latin typeface="Comic Sans MS" pitchFamily="66" charset="0"/>
                        </a:rPr>
                        <a:t>N=317</a:t>
                      </a:r>
                      <a:endParaRPr lang="en-US" sz="1400" b="0" dirty="0">
                        <a:solidFill>
                          <a:srgbClr val="002060"/>
                        </a:solidFill>
                        <a:latin typeface="Comic Sans MS" pitchFamily="66" charset="0"/>
                      </a:endParaRP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75.3%</a:t>
                      </a:r>
                    </a:p>
                    <a:p>
                      <a:pPr algn="ctr"/>
                      <a:r>
                        <a:rPr kumimoji="0" lang="en-US" sz="1400" b="0" kern="1200" dirty="0" smtClean="0">
                          <a:solidFill>
                            <a:srgbClr val="002060"/>
                          </a:solidFill>
                          <a:latin typeface="Comic Sans MS" pitchFamily="66" charset="0"/>
                          <a:ea typeface="+mn-ea"/>
                          <a:cs typeface="+mn-cs"/>
                        </a:rPr>
                        <a:t>N=1032</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.009</a:t>
                      </a:r>
                      <a:endParaRPr lang="en-US" b="0" dirty="0">
                        <a:solidFill>
                          <a:srgbClr val="002060"/>
                        </a:solidFill>
                        <a:latin typeface="Comic Sans MS" pitchFamily="66" charset="0"/>
                      </a:endParaRPr>
                    </a:p>
                  </a:txBody>
                  <a:tcPr anchor="ctr">
                    <a:solidFill>
                      <a:schemeClr val="accent1">
                        <a:lumMod val="75000"/>
                        <a:alpha val="30000"/>
                      </a:scheme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Two</a:t>
                      </a:r>
                    </a:p>
                  </a:txBody>
                  <a:tcPr anchor="ctr">
                    <a:solidFill>
                      <a:schemeClr val="bg1"/>
                    </a:solidFill>
                  </a:tcPr>
                </a:tc>
                <a:tc>
                  <a:txBody>
                    <a:bodyPr/>
                    <a:lstStyle/>
                    <a:p>
                      <a:pPr algn="ctr"/>
                      <a:r>
                        <a:rPr lang="en-US" b="0" dirty="0" smtClean="0">
                          <a:solidFill>
                            <a:srgbClr val="002060"/>
                          </a:solidFill>
                          <a:latin typeface="Comic Sans MS" pitchFamily="66" charset="0"/>
                        </a:rPr>
                        <a:t>68.9%</a:t>
                      </a:r>
                    </a:p>
                    <a:p>
                      <a:pPr algn="ctr"/>
                      <a:r>
                        <a:rPr kumimoji="0" lang="en-US" sz="1400" b="0" kern="1200" dirty="0" smtClean="0">
                          <a:solidFill>
                            <a:srgbClr val="002060"/>
                          </a:solidFill>
                          <a:latin typeface="Comic Sans MS" pitchFamily="66" charset="0"/>
                          <a:ea typeface="+mn-ea"/>
                          <a:cs typeface="+mn-cs"/>
                        </a:rPr>
                        <a:t>N=524</a:t>
                      </a:r>
                    </a:p>
                  </a:txBody>
                  <a:tcPr anchor="ctr">
                    <a:solidFill>
                      <a:schemeClr val="bg1"/>
                    </a:solidFill>
                  </a:tcPr>
                </a:tc>
                <a:tc>
                  <a:txBody>
                    <a:bodyPr/>
                    <a:lstStyle/>
                    <a:p>
                      <a:pPr algn="ctr"/>
                      <a:r>
                        <a:rPr lang="en-US" b="0" dirty="0" smtClean="0">
                          <a:solidFill>
                            <a:srgbClr val="002060"/>
                          </a:solidFill>
                          <a:latin typeface="Comic Sans MS" pitchFamily="66" charset="0"/>
                        </a:rPr>
                        <a:t>64.1%</a:t>
                      </a:r>
                    </a:p>
                    <a:p>
                      <a:pPr algn="ctr"/>
                      <a:r>
                        <a:rPr kumimoji="0" lang="en-US" sz="1400" b="0" kern="1200" dirty="0" smtClean="0">
                          <a:solidFill>
                            <a:srgbClr val="002060"/>
                          </a:solidFill>
                          <a:latin typeface="Comic Sans MS" pitchFamily="66" charset="0"/>
                          <a:ea typeface="+mn-ea"/>
                          <a:cs typeface="+mn-cs"/>
                        </a:rPr>
                        <a:t>N=1831</a:t>
                      </a:r>
                    </a:p>
                  </a:txBody>
                  <a:tcPr anchor="ctr">
                    <a:solidFill>
                      <a:schemeClr val="bg1"/>
                    </a:solidFill>
                  </a:tcPr>
                </a:tc>
                <a:tc>
                  <a:txBody>
                    <a:bodyPr/>
                    <a:lstStyle/>
                    <a:p>
                      <a:pPr algn="ctr"/>
                      <a:r>
                        <a:rPr lang="en-US" b="0" dirty="0" smtClean="0">
                          <a:solidFill>
                            <a:srgbClr val="002060"/>
                          </a:solidFill>
                          <a:latin typeface="Comic Sans MS" pitchFamily="66" charset="0"/>
                        </a:rPr>
                        <a:t>.041</a:t>
                      </a:r>
                      <a:endParaRPr lang="en-US" b="0" dirty="0">
                        <a:solidFill>
                          <a:srgbClr val="002060"/>
                        </a:solidFill>
                        <a:latin typeface="Comic Sans MS" pitchFamily="66" charset="0"/>
                      </a:endParaRPr>
                    </a:p>
                  </a:txBody>
                  <a:tcPr anchor="ctr">
                    <a:solidFill>
                      <a:schemeClr val="bg1"/>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Three</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69.0%</a:t>
                      </a:r>
                    </a:p>
                    <a:p>
                      <a:pPr algn="ctr"/>
                      <a:r>
                        <a:rPr kumimoji="0" lang="en-US" sz="1400" b="0" kern="1200" dirty="0" smtClean="0">
                          <a:solidFill>
                            <a:srgbClr val="002060"/>
                          </a:solidFill>
                          <a:latin typeface="Comic Sans MS" pitchFamily="66" charset="0"/>
                          <a:ea typeface="+mn-ea"/>
                          <a:cs typeface="+mn-cs"/>
                        </a:rPr>
                        <a:t>N=364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61.5%</a:t>
                      </a:r>
                    </a:p>
                    <a:p>
                      <a:pPr algn="ctr"/>
                      <a:r>
                        <a:rPr kumimoji="0" lang="en-US" sz="1400" b="0" kern="1200" dirty="0" smtClean="0">
                          <a:solidFill>
                            <a:srgbClr val="002060"/>
                          </a:solidFill>
                          <a:latin typeface="Comic Sans MS" pitchFamily="66" charset="0"/>
                          <a:ea typeface="+mn-ea"/>
                          <a:cs typeface="+mn-cs"/>
                        </a:rPr>
                        <a:t>N=1984</a:t>
                      </a:r>
                    </a:p>
                  </a:txBody>
                  <a:tcPr anchor="ctr">
                    <a:solidFill>
                      <a:schemeClr val="accent1">
                        <a:lumMod val="75000"/>
                        <a:alpha val="30000"/>
                      </a:schemeClr>
                    </a:solidFill>
                  </a:tcPr>
                </a:tc>
                <a:tc>
                  <a:txBody>
                    <a:bodyPr/>
                    <a:lstStyle/>
                    <a:p>
                      <a:pPr algn="ctr"/>
                      <a:r>
                        <a:rPr lang="en-US" b="0" dirty="0" smtClean="0">
                          <a:solidFill>
                            <a:srgbClr val="002060"/>
                          </a:solidFill>
                          <a:latin typeface="Comic Sans MS" pitchFamily="66" charset="0"/>
                        </a:rPr>
                        <a:t>.007</a:t>
                      </a:r>
                      <a:endParaRPr lang="en-US" b="0" dirty="0">
                        <a:solidFill>
                          <a:srgbClr val="002060"/>
                        </a:solidFill>
                        <a:latin typeface="Comic Sans MS" pitchFamily="66" charset="0"/>
                      </a:endParaRPr>
                    </a:p>
                  </a:txBody>
                  <a:tcPr anchor="ctr">
                    <a:solidFill>
                      <a:schemeClr val="accent1">
                        <a:lumMod val="75000"/>
                        <a:alpha val="30000"/>
                      </a:schemeClr>
                    </a:solidFill>
                  </a:tcPr>
                </a:tc>
              </a:tr>
              <a:tr h="6653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002060"/>
                          </a:solidFill>
                          <a:latin typeface="Comic Sans MS" pitchFamily="66" charset="0"/>
                        </a:rPr>
                        <a:t>Year Four</a:t>
                      </a:r>
                    </a:p>
                  </a:txBody>
                  <a:tcPr anchor="ctr">
                    <a:solidFill>
                      <a:schemeClr val="bg1"/>
                    </a:solidFill>
                  </a:tcPr>
                </a:tc>
                <a:tc>
                  <a:txBody>
                    <a:bodyPr/>
                    <a:lstStyle/>
                    <a:p>
                      <a:pPr algn="ctr"/>
                      <a:r>
                        <a:rPr lang="en-US" b="0" dirty="0" smtClean="0">
                          <a:solidFill>
                            <a:srgbClr val="002060"/>
                          </a:solidFill>
                          <a:latin typeface="Comic Sans MS" pitchFamily="66" charset="0"/>
                        </a:rPr>
                        <a:t>74.5%</a:t>
                      </a:r>
                    </a:p>
                    <a:p>
                      <a:pPr algn="ctr"/>
                      <a:r>
                        <a:rPr kumimoji="0" lang="en-US" sz="1400" b="0" kern="1200" dirty="0" smtClean="0">
                          <a:solidFill>
                            <a:srgbClr val="002060"/>
                          </a:solidFill>
                          <a:latin typeface="Comic Sans MS" pitchFamily="66" charset="0"/>
                          <a:ea typeface="+mn-ea"/>
                          <a:cs typeface="+mn-cs"/>
                        </a:rPr>
                        <a:t>N=314</a:t>
                      </a:r>
                    </a:p>
                  </a:txBody>
                  <a:tcPr anchor="ctr">
                    <a:solidFill>
                      <a:schemeClr val="bg1"/>
                    </a:solidFill>
                  </a:tcPr>
                </a:tc>
                <a:tc>
                  <a:txBody>
                    <a:bodyPr/>
                    <a:lstStyle/>
                    <a:p>
                      <a:pPr algn="ctr"/>
                      <a:r>
                        <a:rPr lang="en-US" b="0" dirty="0" smtClean="0">
                          <a:solidFill>
                            <a:srgbClr val="002060"/>
                          </a:solidFill>
                          <a:latin typeface="Comic Sans MS" pitchFamily="66" charset="0"/>
                        </a:rPr>
                        <a:t>59.9%</a:t>
                      </a:r>
                    </a:p>
                    <a:p>
                      <a:pPr algn="ctr"/>
                      <a:r>
                        <a:rPr kumimoji="0" lang="en-US" sz="1400" b="0" kern="1200" dirty="0" smtClean="0">
                          <a:solidFill>
                            <a:srgbClr val="002060"/>
                          </a:solidFill>
                          <a:latin typeface="Comic Sans MS" pitchFamily="66" charset="0"/>
                          <a:ea typeface="+mn-ea"/>
                          <a:cs typeface="+mn-cs"/>
                        </a:rPr>
                        <a:t>N=2217</a:t>
                      </a:r>
                    </a:p>
                  </a:txBody>
                  <a:tcPr anchor="ctr">
                    <a:solidFill>
                      <a:schemeClr val="bg1"/>
                    </a:solidFill>
                  </a:tcPr>
                </a:tc>
                <a:tc>
                  <a:txBody>
                    <a:bodyPr/>
                    <a:lstStyle/>
                    <a:p>
                      <a:pPr algn="ctr"/>
                      <a:r>
                        <a:rPr lang="en-US" b="0" dirty="0" smtClean="0">
                          <a:solidFill>
                            <a:srgbClr val="002060"/>
                          </a:solidFill>
                          <a:latin typeface="Comic Sans MS" pitchFamily="66" charset="0"/>
                        </a:rPr>
                        <a:t>&lt;.001</a:t>
                      </a:r>
                      <a:endParaRPr lang="en-US" b="0" dirty="0">
                        <a:solidFill>
                          <a:srgbClr val="002060"/>
                        </a:solidFill>
                        <a:latin typeface="Comic Sans MS" pitchFamily="66" charset="0"/>
                      </a:endParaRPr>
                    </a:p>
                  </a:txBody>
                  <a:tcPr anchor="ctr">
                    <a:solidFill>
                      <a:schemeClr val="bg1"/>
                    </a:solidFill>
                  </a:tcPr>
                </a:tc>
              </a:tr>
            </a:tbl>
          </a:graphicData>
        </a:graphic>
      </p:graphicFrame>
      <p:sp>
        <p:nvSpPr>
          <p:cNvPr id="7" name="TextBox 6"/>
          <p:cNvSpPr txBox="1"/>
          <p:nvPr/>
        </p:nvSpPr>
        <p:spPr>
          <a:xfrm>
            <a:off x="609600" y="1143000"/>
            <a:ext cx="7696200" cy="1200329"/>
          </a:xfrm>
          <a:prstGeom prst="rect">
            <a:avLst/>
          </a:prstGeom>
          <a:noFill/>
        </p:spPr>
        <p:txBody>
          <a:bodyPr wrap="square" rtlCol="0">
            <a:spAutoFit/>
          </a:bodyPr>
          <a:lstStyle/>
          <a:p>
            <a:pPr marL="223838" indent="-223838" eaLnBrk="1" hangingPunct="1">
              <a:buFont typeface="Arial" pitchFamily="34" charset="0"/>
              <a:buChar char="•"/>
            </a:pPr>
            <a:r>
              <a:rPr lang="en-US" sz="2400" dirty="0" smtClean="0">
                <a:solidFill>
                  <a:srgbClr val="002060"/>
                </a:solidFill>
              </a:rPr>
              <a:t>Minnesota Comprehensive Assessment</a:t>
            </a:r>
          </a:p>
          <a:p>
            <a:pPr marL="223838" indent="-223838" eaLnBrk="1" hangingPunct="1">
              <a:buFont typeface="Arial" pitchFamily="34" charset="0"/>
              <a:buChar char="•"/>
            </a:pPr>
            <a:r>
              <a:rPr lang="en-US" sz="2400" dirty="0" smtClean="0">
                <a:solidFill>
                  <a:srgbClr val="002060"/>
                </a:solidFill>
              </a:rPr>
              <a:t>NCLB Approved proficiency test for Minnesota</a:t>
            </a:r>
          </a:p>
          <a:p>
            <a:pPr marL="223838" indent="-223838" eaLnBrk="1" hangingPunct="1">
              <a:buFont typeface="Arial" pitchFamily="34" charset="0"/>
              <a:buChar char="•"/>
            </a:pPr>
            <a:r>
              <a:rPr lang="en-US" sz="2400" dirty="0" smtClean="0">
                <a:solidFill>
                  <a:srgbClr val="002060"/>
                </a:solidFill>
              </a:rPr>
              <a:t>Statistically significant findings in all four years</a:t>
            </a:r>
          </a:p>
        </p:txBody>
      </p:sp>
      <p:sp>
        <p:nvSpPr>
          <p:cNvPr id="8"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slide(fromBottom)">
                                      <p:cBhvr>
                                        <p:cTn id="7" dur="500"/>
                                        <p:tgtEl>
                                          <p:spTgt spid="4198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fade">
                                      <p:cBhvr>
                                        <p:cTn id="17" dur="1000"/>
                                        <p:tgtEl>
                                          <p:spTgt spid="7">
                                            <p:txEl>
                                              <p:pRg st="1" end="1"/>
                                            </p:txEl>
                                          </p:spTgt>
                                        </p:tgtEl>
                                      </p:cBhvr>
                                    </p:animEffect>
                                    <p:anim calcmode="lin" valueType="num">
                                      <p:cBhvr>
                                        <p:cTn id="18"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1000"/>
                                        <p:tgtEl>
                                          <p:spTgt spid="7">
                                            <p:txEl>
                                              <p:pRg st="2" end="2"/>
                                            </p:txEl>
                                          </p:spTgt>
                                        </p:tgtEl>
                                      </p:cBhvr>
                                    </p:animEffect>
                                    <p:anim calcmode="lin" valueType="num">
                                      <p:cBhvr>
                                        <p:cTn id="24"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7" name="Object 5"/>
          <p:cNvGraphicFramePr>
            <a:graphicFrameLocks noGrp="1" noChangeAspect="1"/>
          </p:cNvGraphicFramePr>
          <p:nvPr>
            <p:ph sz="half" idx="1"/>
            <p:extLst>
              <p:ext uri="{D42A27DB-BD31-4B8C-83A1-F6EECF244321}">
                <p14:modId xmlns:p14="http://schemas.microsoft.com/office/powerpoint/2010/main" val="1574042716"/>
              </p:ext>
            </p:extLst>
          </p:nvPr>
        </p:nvGraphicFramePr>
        <p:xfrm>
          <a:off x="549797" y="1400400"/>
          <a:ext cx="3787775" cy="46116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Object 7"/>
          <p:cNvGraphicFramePr>
            <a:graphicFrameLocks noGrp="1" noChangeAspect="1"/>
          </p:cNvGraphicFramePr>
          <p:nvPr>
            <p:ph sz="half" idx="2"/>
            <p:extLst>
              <p:ext uri="{D42A27DB-BD31-4B8C-83A1-F6EECF244321}">
                <p14:modId xmlns:p14="http://schemas.microsoft.com/office/powerpoint/2010/main" val="3546001771"/>
              </p:ext>
            </p:extLst>
          </p:nvPr>
        </p:nvGraphicFramePr>
        <p:xfrm>
          <a:off x="4800600" y="1143000"/>
          <a:ext cx="3962400" cy="4749153"/>
        </p:xfrm>
        <a:graphic>
          <a:graphicData uri="http://schemas.openxmlformats.org/drawingml/2006/chart">
            <c:chart xmlns:c="http://schemas.openxmlformats.org/drawingml/2006/chart" xmlns:r="http://schemas.openxmlformats.org/officeDocument/2006/relationships" r:id="rId4"/>
          </a:graphicData>
        </a:graphic>
      </p:graphicFrame>
      <p:sp>
        <p:nvSpPr>
          <p:cNvPr id="194568" name="Text Box 8"/>
          <p:cNvSpPr txBox="1">
            <a:spLocks noChangeArrowheads="1"/>
          </p:cNvSpPr>
          <p:nvPr/>
        </p:nvSpPr>
        <p:spPr bwMode="auto">
          <a:xfrm>
            <a:off x="549797" y="5975022"/>
            <a:ext cx="3810000" cy="307975"/>
          </a:xfrm>
          <a:prstGeom prst="rect">
            <a:avLst/>
          </a:prstGeom>
          <a:solidFill>
            <a:schemeClr val="bg1"/>
          </a:solidFill>
          <a:ln>
            <a:noFill/>
            <a:headEnd/>
            <a:tailEnd/>
          </a:ln>
        </p:spPr>
        <p:style>
          <a:lnRef idx="1">
            <a:schemeClr val="accent6"/>
          </a:lnRef>
          <a:fillRef idx="2">
            <a:schemeClr val="accent6"/>
          </a:fillRef>
          <a:effectRef idx="1">
            <a:schemeClr val="accent6"/>
          </a:effectRef>
          <a:fontRef idx="minor">
            <a:schemeClr val="dk1"/>
          </a:fontRef>
        </p:style>
        <p:txBody>
          <a:bodyPr>
            <a:spAutoFit/>
          </a:bodyPr>
          <a:lstStyle/>
          <a:p>
            <a:pPr algn="ctr" eaLnBrk="0" hangingPunct="0">
              <a:spcBef>
                <a:spcPct val="50000"/>
              </a:spcBef>
              <a:defRPr/>
            </a:pPr>
            <a:r>
              <a:rPr lang="en-US" sz="1400" b="1" dirty="0">
                <a:latin typeface="Comic Sans MS" pitchFamily="66" charset="0"/>
              </a:rPr>
              <a:t>χ² (2 df, N=1353) = 12.79, </a:t>
            </a:r>
            <a:r>
              <a:rPr lang="en-US" sz="1400" b="1" i="1" dirty="0">
                <a:latin typeface="Comic Sans MS" pitchFamily="66" charset="0"/>
              </a:rPr>
              <a:t>p</a:t>
            </a:r>
            <a:r>
              <a:rPr lang="en-US" sz="1400" b="1" dirty="0">
                <a:latin typeface="Comic Sans MS" pitchFamily="66" charset="0"/>
              </a:rPr>
              <a:t> = .002</a:t>
            </a:r>
          </a:p>
        </p:txBody>
      </p:sp>
      <p:sp>
        <p:nvSpPr>
          <p:cNvPr id="194569" name="Text Box 9"/>
          <p:cNvSpPr txBox="1">
            <a:spLocks noChangeArrowheads="1"/>
          </p:cNvSpPr>
          <p:nvPr/>
        </p:nvSpPr>
        <p:spPr bwMode="auto">
          <a:xfrm>
            <a:off x="5181600" y="5975220"/>
            <a:ext cx="3581400" cy="307777"/>
          </a:xfrm>
          <a:prstGeom prst="rect">
            <a:avLst/>
          </a:prstGeom>
          <a:solidFill>
            <a:schemeClr val="bg1"/>
          </a:solidFill>
          <a:ln>
            <a:noFill/>
            <a:headEnd/>
            <a:tailEnd/>
          </a:ln>
        </p:spPr>
        <p:style>
          <a:lnRef idx="1">
            <a:schemeClr val="accent6"/>
          </a:lnRef>
          <a:fillRef idx="2">
            <a:schemeClr val="accent6"/>
          </a:fillRef>
          <a:effectRef idx="1">
            <a:schemeClr val="accent6"/>
          </a:effectRef>
          <a:fontRef idx="minor">
            <a:schemeClr val="dk1"/>
          </a:fontRef>
        </p:style>
        <p:txBody>
          <a:bodyPr wrap="square">
            <a:spAutoFit/>
          </a:bodyPr>
          <a:lstStyle/>
          <a:p>
            <a:pPr algn="ctr" eaLnBrk="0" hangingPunct="0">
              <a:spcBef>
                <a:spcPct val="50000"/>
              </a:spcBef>
              <a:defRPr/>
            </a:pPr>
            <a:r>
              <a:rPr lang="en-US" sz="1400" b="1" dirty="0">
                <a:latin typeface="Comic Sans MS" pitchFamily="66" charset="0"/>
              </a:rPr>
              <a:t>χ² (2 df, N=2241) = 12.54, </a:t>
            </a:r>
            <a:r>
              <a:rPr lang="en-US" sz="1400" b="1" i="1" dirty="0">
                <a:latin typeface="Comic Sans MS" pitchFamily="66" charset="0"/>
              </a:rPr>
              <a:t>p</a:t>
            </a:r>
            <a:r>
              <a:rPr lang="en-US" sz="1400" b="1" dirty="0">
                <a:latin typeface="Comic Sans MS" pitchFamily="66" charset="0"/>
              </a:rPr>
              <a:t> = 002</a:t>
            </a:r>
          </a:p>
        </p:txBody>
      </p:sp>
      <p:sp>
        <p:nvSpPr>
          <p:cNvPr id="10" name="Title 9"/>
          <p:cNvSpPr>
            <a:spLocks noGrp="1"/>
          </p:cNvSpPr>
          <p:nvPr>
            <p:ph type="title"/>
          </p:nvPr>
        </p:nvSpPr>
        <p:spPr>
          <a:xfrm>
            <a:off x="0" y="0"/>
            <a:ext cx="9144000" cy="1371600"/>
          </a:xfrm>
        </p:spPr>
        <p:txBody>
          <a:bodyPr/>
          <a:lstStyle/>
          <a:p>
            <a:r>
              <a:rPr lang="en-US" sz="4000" dirty="0" smtClean="0">
                <a:solidFill>
                  <a:srgbClr val="29025E"/>
                </a:solidFill>
                <a:latin typeface="Comic Sans MS" pitchFamily="66" charset="0"/>
              </a:rPr>
              <a:t>Type of Classroom</a:t>
            </a:r>
            <a:br>
              <a:rPr lang="en-US" sz="4000" dirty="0" smtClean="0">
                <a:solidFill>
                  <a:srgbClr val="29025E"/>
                </a:solidFill>
                <a:latin typeface="Comic Sans MS" pitchFamily="66" charset="0"/>
              </a:rPr>
            </a:br>
            <a:r>
              <a:rPr lang="en-US" sz="3200" dirty="0" smtClean="0">
                <a:solidFill>
                  <a:srgbClr val="29025E"/>
                </a:solidFill>
                <a:latin typeface="Comic Sans MS" pitchFamily="66" charset="0"/>
              </a:rPr>
              <a:t>Reading Proficiency</a:t>
            </a:r>
            <a:endParaRPr lang="en-US" sz="3200" dirty="0">
              <a:solidFill>
                <a:srgbClr val="29025E"/>
              </a:solidFill>
              <a:latin typeface="Comic Sans MS" pitchFamily="66" charset="0"/>
            </a:endParaRPr>
          </a:p>
        </p:txBody>
      </p:sp>
      <p:sp>
        <p:nvSpPr>
          <p:cNvPr id="11"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94568"/>
                                        </p:tgtEl>
                                        <p:attrNameLst>
                                          <p:attrName>style.visibility</p:attrName>
                                        </p:attrNameLst>
                                      </p:cBhvr>
                                      <p:to>
                                        <p:strVal val="visible"/>
                                      </p:to>
                                    </p:set>
                                    <p:animEffect transition="in" filter="fade">
                                      <p:cBhvr>
                                        <p:cTn id="15" dur="2000"/>
                                        <p:tgtEl>
                                          <p:spTgt spid="19456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0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4569"/>
                                        </p:tgtEl>
                                        <p:attrNameLst>
                                          <p:attrName>style.visibility</p:attrName>
                                        </p:attrNameLst>
                                      </p:cBhvr>
                                      <p:to>
                                        <p:strVal val="visible"/>
                                      </p:to>
                                    </p:set>
                                    <p:animEffect transition="in" filter="fade">
                                      <p:cBhvr>
                                        <p:cTn id="23" dur="2000"/>
                                        <p:tgtEl>
                                          <p:spTgt spid="194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8" grpId="0">
        <p:bldAsOne/>
      </p:bldGraphic>
      <p:bldP spid="194568" grpId="0" animBg="1"/>
      <p:bldP spid="19456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ctangle 4"/>
          <p:cNvSpPr>
            <a:spLocks noGrp="1" noChangeArrowheads="1"/>
          </p:cNvSpPr>
          <p:nvPr>
            <p:ph type="title"/>
          </p:nvPr>
        </p:nvSpPr>
        <p:spPr>
          <a:xfrm>
            <a:off x="533400" y="0"/>
            <a:ext cx="8229600" cy="1447800"/>
          </a:xfrm>
        </p:spPr>
        <p:txBody>
          <a:bodyPr>
            <a:normAutofit fontScale="90000"/>
          </a:bodyPr>
          <a:lstStyle/>
          <a:p>
            <a:pPr eaLnBrk="1" fontAlgn="auto" hangingPunct="1">
              <a:spcAft>
                <a:spcPts val="0"/>
              </a:spcAft>
              <a:defRPr/>
            </a:pPr>
            <a:r>
              <a:rPr lang="en-US" sz="4400" dirty="0" smtClean="0">
                <a:solidFill>
                  <a:srgbClr val="000099"/>
                </a:solidFill>
                <a:effectLst>
                  <a:outerShdw blurRad="38100" dist="38100" dir="2700000" algn="tl">
                    <a:srgbClr val="000000">
                      <a:alpha val="43137"/>
                    </a:srgbClr>
                  </a:outerShdw>
                </a:effectLst>
                <a:latin typeface="Comic Sans MS" pitchFamily="66" charset="0"/>
              </a:rPr>
              <a:t>Type of Classroom </a:t>
            </a:r>
            <a:r>
              <a:rPr lang="en-US" sz="4000" dirty="0" smtClean="0">
                <a:solidFill>
                  <a:srgbClr val="000099"/>
                </a:solidFill>
                <a:effectLst>
                  <a:outerShdw blurRad="38100" dist="38100" dir="2700000" algn="tl">
                    <a:srgbClr val="000000">
                      <a:alpha val="43137"/>
                    </a:srgbClr>
                  </a:outerShdw>
                </a:effectLst>
                <a:latin typeface="Comic Sans MS" pitchFamily="66" charset="0"/>
              </a:rPr>
              <a:t/>
            </a:r>
            <a:br>
              <a:rPr lang="en-US" sz="4000" dirty="0" smtClean="0">
                <a:solidFill>
                  <a:srgbClr val="000099"/>
                </a:solidFill>
                <a:effectLst>
                  <a:outerShdw blurRad="38100" dist="38100" dir="2700000" algn="tl">
                    <a:srgbClr val="000000">
                      <a:alpha val="43137"/>
                    </a:srgbClr>
                  </a:outerShdw>
                </a:effectLst>
                <a:latin typeface="Comic Sans MS" pitchFamily="66" charset="0"/>
              </a:rPr>
            </a:br>
            <a:r>
              <a:rPr lang="en-US" dirty="0" smtClean="0">
                <a:solidFill>
                  <a:srgbClr val="000099"/>
                </a:solidFill>
                <a:effectLst>
                  <a:outerShdw blurRad="38100" dist="38100" dir="2700000" algn="tl">
                    <a:srgbClr val="000000">
                      <a:alpha val="43137"/>
                    </a:srgbClr>
                  </a:outerShdw>
                </a:effectLst>
                <a:latin typeface="Comic Sans MS" pitchFamily="66" charset="0"/>
              </a:rPr>
              <a:t>Reading Proficiency</a:t>
            </a:r>
            <a:br>
              <a:rPr lang="en-US" dirty="0" smtClean="0">
                <a:solidFill>
                  <a:srgbClr val="000099"/>
                </a:solidFill>
                <a:effectLst>
                  <a:outerShdw blurRad="38100" dist="38100" dir="2700000" algn="tl">
                    <a:srgbClr val="000000">
                      <a:alpha val="43137"/>
                    </a:srgbClr>
                  </a:outerShdw>
                </a:effectLst>
                <a:latin typeface="Comic Sans MS" pitchFamily="66" charset="0"/>
              </a:rPr>
            </a:br>
            <a:endParaRPr lang="en-US" sz="2000" dirty="0" smtClean="0">
              <a:solidFill>
                <a:srgbClr val="000099"/>
              </a:solidFill>
              <a:effectLst>
                <a:outerShdw blurRad="38100" dist="38100" dir="2700000" algn="tl">
                  <a:srgbClr val="000000">
                    <a:alpha val="43137"/>
                  </a:srgbClr>
                </a:outerShdw>
              </a:effectLst>
              <a:latin typeface="Comic Sans MS" pitchFamily="66" charset="0"/>
            </a:endParaRPr>
          </a:p>
        </p:txBody>
      </p:sp>
      <p:graphicFrame>
        <p:nvGraphicFramePr>
          <p:cNvPr id="9" name="Object 6"/>
          <p:cNvGraphicFramePr>
            <a:graphicFrameLocks noChangeAspect="1"/>
          </p:cNvGraphicFramePr>
          <p:nvPr>
            <p:extLst>
              <p:ext uri="{D42A27DB-BD31-4B8C-83A1-F6EECF244321}">
                <p14:modId xmlns:p14="http://schemas.microsoft.com/office/powerpoint/2010/main" val="4193806469"/>
              </p:ext>
            </p:extLst>
          </p:nvPr>
        </p:nvGraphicFramePr>
        <p:xfrm>
          <a:off x="4343400" y="1371600"/>
          <a:ext cx="4181475"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Box 9"/>
          <p:cNvSpPr txBox="1">
            <a:spLocks noChangeArrowheads="1"/>
          </p:cNvSpPr>
          <p:nvPr/>
        </p:nvSpPr>
        <p:spPr bwMode="auto">
          <a:xfrm>
            <a:off x="5029200" y="6096000"/>
            <a:ext cx="3505200" cy="304800"/>
          </a:xfrm>
          <a:prstGeom prst="rect">
            <a:avLst/>
          </a:prstGeom>
          <a:solidFill>
            <a:schemeClr val="bg1">
              <a:alpha val="52000"/>
            </a:schemeClr>
          </a:solidFill>
          <a:ln w="9525">
            <a:noFill/>
            <a:miter lim="800000"/>
            <a:headEnd/>
            <a:tailEnd/>
          </a:ln>
        </p:spPr>
        <p:txBody>
          <a:bodyPr>
            <a:spAutoFit/>
          </a:bodyPr>
          <a:lstStyle/>
          <a:p>
            <a:pPr algn="ctr" eaLnBrk="0" hangingPunct="0">
              <a:spcBef>
                <a:spcPct val="50000"/>
              </a:spcBef>
              <a:defRPr/>
            </a:pPr>
            <a:r>
              <a:rPr lang="en-US" sz="1400" b="1" dirty="0">
                <a:latin typeface="Times New Roman" pitchFamily="18" charset="0"/>
              </a:rPr>
              <a:t>χ</a:t>
            </a:r>
            <a:r>
              <a:rPr lang="en-US" sz="1400" b="1" dirty="0"/>
              <a:t>² (2 df, N=2507) = 38.01, </a:t>
            </a:r>
            <a:r>
              <a:rPr lang="en-US" sz="1400" b="1" i="1" dirty="0"/>
              <a:t>p</a:t>
            </a:r>
            <a:r>
              <a:rPr lang="en-US" sz="1400" b="1" dirty="0"/>
              <a:t> &lt;.001</a:t>
            </a:r>
          </a:p>
        </p:txBody>
      </p:sp>
      <p:graphicFrame>
        <p:nvGraphicFramePr>
          <p:cNvPr id="10" name="Object 5"/>
          <p:cNvGraphicFramePr>
            <a:graphicFrameLocks noChangeAspect="1"/>
          </p:cNvGraphicFramePr>
          <p:nvPr>
            <p:extLst>
              <p:ext uri="{D42A27DB-BD31-4B8C-83A1-F6EECF244321}">
                <p14:modId xmlns:p14="http://schemas.microsoft.com/office/powerpoint/2010/main" val="3869791270"/>
              </p:ext>
            </p:extLst>
          </p:nvPr>
        </p:nvGraphicFramePr>
        <p:xfrm>
          <a:off x="1025720" y="1524000"/>
          <a:ext cx="3165279" cy="4648200"/>
        </p:xfrm>
        <a:graphic>
          <a:graphicData uri="http://schemas.openxmlformats.org/drawingml/2006/chart">
            <c:chart xmlns:c="http://schemas.openxmlformats.org/drawingml/2006/chart" xmlns:r="http://schemas.openxmlformats.org/officeDocument/2006/relationships" r:id="rId4"/>
          </a:graphicData>
        </a:graphic>
      </p:graphicFrame>
      <p:sp>
        <p:nvSpPr>
          <p:cNvPr id="8" name="TextBox 7"/>
          <p:cNvSpPr txBox="1"/>
          <p:nvPr/>
        </p:nvSpPr>
        <p:spPr>
          <a:xfrm>
            <a:off x="990600" y="2209801"/>
            <a:ext cx="3124200" cy="3200876"/>
          </a:xfrm>
          <a:prstGeom prst="rect">
            <a:avLst/>
          </a:prstGeom>
          <a:solidFill>
            <a:schemeClr val="accent1">
              <a:lumMod val="60000"/>
              <a:lumOff val="40000"/>
            </a:schemeClr>
          </a:solidFill>
        </p:spPr>
        <p:txBody>
          <a:bodyPr wrap="square">
            <a:spAutoFit/>
          </a:bodyPr>
          <a:lstStyle/>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sz="2800" b="1" dirty="0">
              <a:latin typeface="+mn-lt"/>
              <a:cs typeface="+mn-cs"/>
            </a:endParaRPr>
          </a:p>
          <a:p>
            <a:pPr algn="ctr" eaLnBrk="0" fontAlgn="auto" hangingPunct="0">
              <a:spcBef>
                <a:spcPts val="0"/>
              </a:spcBef>
              <a:spcAft>
                <a:spcPts val="0"/>
              </a:spcAft>
              <a:defRPr/>
            </a:pPr>
            <a:r>
              <a:rPr lang="en-US" sz="2800" b="1" dirty="0" smtClean="0">
                <a:cs typeface="+mn-cs"/>
              </a:rPr>
              <a:t>Insufficient </a:t>
            </a:r>
            <a:r>
              <a:rPr lang="en-US" sz="2800" b="1" dirty="0">
                <a:cs typeface="+mn-cs"/>
              </a:rPr>
              <a:t>Data </a:t>
            </a:r>
          </a:p>
          <a:p>
            <a:pPr algn="ctr" eaLnBrk="0" fontAlgn="auto" hangingPunct="0">
              <a:spcBef>
                <a:spcPts val="0"/>
              </a:spcBef>
              <a:spcAft>
                <a:spcPts val="0"/>
              </a:spcAft>
              <a:defRPr/>
            </a:pPr>
            <a:r>
              <a:rPr lang="en-US" sz="2800" b="1" dirty="0">
                <a:cs typeface="+mn-cs"/>
              </a:rPr>
              <a:t>to </a:t>
            </a:r>
            <a:r>
              <a:rPr lang="en-US" sz="2800" b="1" dirty="0" smtClean="0">
                <a:cs typeface="+mn-cs"/>
              </a:rPr>
              <a:t>Analyze</a:t>
            </a:r>
          </a:p>
          <a:p>
            <a:pPr algn="ct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p:txBody>
      </p:sp>
      <p:sp>
        <p:nvSpPr>
          <p:cNvPr id="12"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10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9" grpId="0">
        <p:bldAsOne/>
      </p:bldGraphic>
      <p:bldP spid="7" grpId="0" animBg="1"/>
      <p:bldGraphic spid="10" grpId="0">
        <p:bldAsOne/>
      </p:bldGraphic>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6612" name="Rectangle 4"/>
          <p:cNvSpPr>
            <a:spLocks noGrp="1" noChangeArrowheads="1"/>
          </p:cNvSpPr>
          <p:nvPr>
            <p:ph type="title"/>
          </p:nvPr>
        </p:nvSpPr>
        <p:spPr>
          <a:xfrm>
            <a:off x="0" y="76200"/>
            <a:ext cx="9144000" cy="1447800"/>
          </a:xfrm>
        </p:spPr>
        <p:txBody>
          <a:bodyPr>
            <a:normAutofit fontScale="90000"/>
          </a:bodyPr>
          <a:lstStyle/>
          <a:p>
            <a:pPr eaLnBrk="1" fontAlgn="auto" hangingPunct="1">
              <a:spcAft>
                <a:spcPts val="0"/>
              </a:spcAft>
              <a:defRPr/>
            </a:pPr>
            <a:r>
              <a:rPr lang="en-US" sz="4400" dirty="0" smtClean="0">
                <a:solidFill>
                  <a:srgbClr val="000099"/>
                </a:solidFill>
                <a:effectLst>
                  <a:outerShdw blurRad="38100" dist="38100" dir="2700000" algn="tl">
                    <a:srgbClr val="000000">
                      <a:alpha val="43137"/>
                    </a:srgbClr>
                  </a:outerShdw>
                </a:effectLst>
                <a:latin typeface="Comic Sans MS" pitchFamily="66" charset="0"/>
              </a:rPr>
              <a:t>Type of Classroom</a:t>
            </a:r>
            <a:br>
              <a:rPr lang="en-US" sz="4400" dirty="0" smtClean="0">
                <a:solidFill>
                  <a:srgbClr val="000099"/>
                </a:solidFill>
                <a:effectLst>
                  <a:outerShdw blurRad="38100" dist="38100" dir="2700000" algn="tl">
                    <a:srgbClr val="000000">
                      <a:alpha val="43137"/>
                    </a:srgbClr>
                  </a:outerShdw>
                </a:effectLst>
                <a:latin typeface="Comic Sans MS" pitchFamily="66" charset="0"/>
              </a:rPr>
            </a:br>
            <a:r>
              <a:rPr lang="en-US" sz="3600" dirty="0" smtClean="0">
                <a:solidFill>
                  <a:srgbClr val="000099"/>
                </a:solidFill>
                <a:effectLst>
                  <a:outerShdw blurRad="38100" dist="38100" dir="2700000" algn="tl">
                    <a:srgbClr val="000000">
                      <a:alpha val="43137"/>
                    </a:srgbClr>
                  </a:outerShdw>
                </a:effectLst>
                <a:latin typeface="Comic Sans MS" pitchFamily="66" charset="0"/>
              </a:rPr>
              <a:t>Math Proficiency</a:t>
            </a:r>
            <a:r>
              <a:rPr lang="en-US" dirty="0" smtClean="0">
                <a:solidFill>
                  <a:srgbClr val="000099"/>
                </a:solidFill>
                <a:effectLst>
                  <a:outerShdw blurRad="38100" dist="38100" dir="2700000" algn="tl">
                    <a:srgbClr val="000000">
                      <a:alpha val="43137"/>
                    </a:srgbClr>
                  </a:outerShdw>
                </a:effectLst>
                <a:latin typeface="Comic Sans MS" pitchFamily="66" charset="0"/>
              </a:rPr>
              <a:t/>
            </a:r>
            <a:br>
              <a:rPr lang="en-US" dirty="0" smtClean="0">
                <a:solidFill>
                  <a:srgbClr val="000099"/>
                </a:solidFill>
                <a:effectLst>
                  <a:outerShdw blurRad="38100" dist="38100" dir="2700000" algn="tl">
                    <a:srgbClr val="000000">
                      <a:alpha val="43137"/>
                    </a:srgbClr>
                  </a:outerShdw>
                </a:effectLst>
                <a:latin typeface="Comic Sans MS" pitchFamily="66" charset="0"/>
              </a:rPr>
            </a:br>
            <a:endParaRPr lang="en-US" sz="2000" dirty="0" smtClean="0">
              <a:solidFill>
                <a:srgbClr val="000099"/>
              </a:solidFill>
              <a:effectLst>
                <a:outerShdw blurRad="38100" dist="38100" dir="2700000" algn="tl">
                  <a:srgbClr val="000000">
                    <a:alpha val="43137"/>
                  </a:srgbClr>
                </a:outerShdw>
              </a:effectLst>
              <a:latin typeface="Comic Sans MS" pitchFamily="66" charset="0"/>
            </a:endParaRPr>
          </a:p>
        </p:txBody>
      </p:sp>
      <p:graphicFrame>
        <p:nvGraphicFramePr>
          <p:cNvPr id="7" name="Object 7"/>
          <p:cNvGraphicFramePr>
            <a:graphicFrameLocks noGrp="1" noChangeAspect="1"/>
          </p:cNvGraphicFramePr>
          <p:nvPr>
            <p:ph sz="half" idx="1"/>
            <p:extLst>
              <p:ext uri="{D42A27DB-BD31-4B8C-83A1-F6EECF244321}">
                <p14:modId xmlns:p14="http://schemas.microsoft.com/office/powerpoint/2010/main" val="1812483848"/>
              </p:ext>
            </p:extLst>
          </p:nvPr>
        </p:nvGraphicFramePr>
        <p:xfrm>
          <a:off x="457200" y="990600"/>
          <a:ext cx="3581400" cy="4876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Object 8"/>
          <p:cNvGraphicFramePr>
            <a:graphicFrameLocks noGrp="1" noChangeAspect="1"/>
          </p:cNvGraphicFramePr>
          <p:nvPr>
            <p:ph sz="half" idx="2"/>
            <p:extLst>
              <p:ext uri="{D42A27DB-BD31-4B8C-83A1-F6EECF244321}">
                <p14:modId xmlns:p14="http://schemas.microsoft.com/office/powerpoint/2010/main" val="1881013009"/>
              </p:ext>
            </p:extLst>
          </p:nvPr>
        </p:nvGraphicFramePr>
        <p:xfrm>
          <a:off x="4648200" y="1295400"/>
          <a:ext cx="3581400" cy="4679950"/>
        </p:xfrm>
        <a:graphic>
          <a:graphicData uri="http://schemas.openxmlformats.org/drawingml/2006/chart">
            <c:chart xmlns:c="http://schemas.openxmlformats.org/drawingml/2006/chart" xmlns:r="http://schemas.openxmlformats.org/officeDocument/2006/relationships" r:id="rId4"/>
          </a:graphicData>
        </a:graphic>
      </p:graphicFrame>
      <p:sp>
        <p:nvSpPr>
          <p:cNvPr id="196617" name="Text Box 9"/>
          <p:cNvSpPr txBox="1">
            <a:spLocks noChangeArrowheads="1"/>
          </p:cNvSpPr>
          <p:nvPr/>
        </p:nvSpPr>
        <p:spPr bwMode="auto">
          <a:xfrm>
            <a:off x="762000" y="5791200"/>
            <a:ext cx="3505200" cy="307975"/>
          </a:xfrm>
          <a:prstGeom prst="rect">
            <a:avLst/>
          </a:prstGeom>
          <a:solidFill>
            <a:schemeClr val="bg1">
              <a:alpha val="52000"/>
            </a:schemeClr>
          </a:solidFill>
          <a:ln w="9525">
            <a:noFill/>
            <a:miter lim="800000"/>
            <a:headEnd/>
            <a:tailEnd/>
          </a:ln>
        </p:spPr>
        <p:txBody>
          <a:bodyPr>
            <a:spAutoFit/>
          </a:bodyPr>
          <a:lstStyle/>
          <a:p>
            <a:pPr algn="ctr" eaLnBrk="0" hangingPunct="0">
              <a:spcBef>
                <a:spcPct val="50000"/>
              </a:spcBef>
              <a:defRPr/>
            </a:pPr>
            <a:r>
              <a:rPr lang="en-US" sz="1400" b="1" dirty="0">
                <a:latin typeface="Times New Roman" pitchFamily="18" charset="0"/>
              </a:rPr>
              <a:t>χ</a:t>
            </a:r>
            <a:r>
              <a:rPr lang="en-US" sz="1400" b="1" dirty="0"/>
              <a:t>² (2 df, N=1349) = 8.31, </a:t>
            </a:r>
            <a:r>
              <a:rPr lang="en-US" sz="1400" b="1" i="1" dirty="0"/>
              <a:t>p</a:t>
            </a:r>
            <a:r>
              <a:rPr lang="en-US" sz="1400" b="1" dirty="0"/>
              <a:t>=.016</a:t>
            </a:r>
          </a:p>
        </p:txBody>
      </p:sp>
      <p:sp>
        <p:nvSpPr>
          <p:cNvPr id="196618" name="Text Box 10"/>
          <p:cNvSpPr txBox="1">
            <a:spLocks noChangeArrowheads="1"/>
          </p:cNvSpPr>
          <p:nvPr/>
        </p:nvSpPr>
        <p:spPr bwMode="auto">
          <a:xfrm>
            <a:off x="5029200" y="5943600"/>
            <a:ext cx="3505200" cy="304800"/>
          </a:xfrm>
          <a:prstGeom prst="rect">
            <a:avLst/>
          </a:prstGeom>
          <a:solidFill>
            <a:schemeClr val="bg1">
              <a:alpha val="52000"/>
            </a:schemeClr>
          </a:solidFill>
          <a:ln w="9525">
            <a:noFill/>
            <a:miter lim="800000"/>
            <a:headEnd/>
            <a:tailEnd/>
          </a:ln>
        </p:spPr>
        <p:txBody>
          <a:bodyPr>
            <a:spAutoFit/>
          </a:bodyPr>
          <a:lstStyle/>
          <a:p>
            <a:pPr algn="ctr" eaLnBrk="0" hangingPunct="0">
              <a:spcBef>
                <a:spcPct val="50000"/>
              </a:spcBef>
              <a:defRPr/>
            </a:pPr>
            <a:r>
              <a:rPr lang="en-US" sz="1400" b="1" dirty="0">
                <a:latin typeface="Times New Roman" pitchFamily="18" charset="0"/>
              </a:rPr>
              <a:t>χ</a:t>
            </a:r>
            <a:r>
              <a:rPr lang="en-US" sz="1400" b="1" dirty="0"/>
              <a:t>² (2 df, N=2355) = 7.35, </a:t>
            </a:r>
            <a:r>
              <a:rPr lang="en-US" sz="1400" b="1" i="1" dirty="0"/>
              <a:t>p</a:t>
            </a:r>
            <a:r>
              <a:rPr lang="en-US" sz="1400" b="1" dirty="0"/>
              <a:t>=.025</a:t>
            </a:r>
          </a:p>
        </p:txBody>
      </p:sp>
      <p:sp>
        <p:nvSpPr>
          <p:cNvPr id="10"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6612"/>
                                        </p:tgtEl>
                                        <p:attrNameLst>
                                          <p:attrName>style.visibility</p:attrName>
                                        </p:attrNameLst>
                                      </p:cBhvr>
                                      <p:to>
                                        <p:strVal val="visible"/>
                                      </p:to>
                                    </p:set>
                                    <p:animEffect transition="in" filter="slide(fromBottom)">
                                      <p:cBhvr>
                                        <p:cTn id="7" dur="1000"/>
                                        <p:tgtEl>
                                          <p:spTgt spid="1966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6617"/>
                                        </p:tgtEl>
                                        <p:attrNameLst>
                                          <p:attrName>style.visibility</p:attrName>
                                        </p:attrNameLst>
                                      </p:cBhvr>
                                      <p:to>
                                        <p:strVal val="visible"/>
                                      </p:to>
                                    </p:set>
                                    <p:animEffect transition="in" filter="fade">
                                      <p:cBhvr>
                                        <p:cTn id="14" dur="2000"/>
                                        <p:tgtEl>
                                          <p:spTgt spid="19661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2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6618"/>
                                        </p:tgtEl>
                                        <p:attrNameLst>
                                          <p:attrName>style.visibility</p:attrName>
                                        </p:attrNameLst>
                                      </p:cBhvr>
                                      <p:to>
                                        <p:strVal val="visible"/>
                                      </p:to>
                                    </p:set>
                                    <p:animEffect transition="in" filter="fade">
                                      <p:cBhvr>
                                        <p:cTn id="22" dur="2000"/>
                                        <p:tgtEl>
                                          <p:spTgt spid="196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2" grpId="0" animBg="1"/>
      <p:bldGraphic spid="7" grpId="0">
        <p:bldAsOne/>
      </p:bldGraphic>
      <p:bldGraphic spid="8" grpId="0">
        <p:bldAsOne/>
      </p:bldGraphic>
      <p:bldP spid="196617" grpId="0" animBg="1"/>
      <p:bldP spid="196618"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Rectangle 4"/>
          <p:cNvSpPr>
            <a:spLocks noGrp="1" noChangeArrowheads="1"/>
          </p:cNvSpPr>
          <p:nvPr>
            <p:ph type="title"/>
          </p:nvPr>
        </p:nvSpPr>
        <p:spPr>
          <a:xfrm>
            <a:off x="152400" y="228600"/>
            <a:ext cx="8991600" cy="1371600"/>
          </a:xfrm>
        </p:spPr>
        <p:txBody>
          <a:bodyPr>
            <a:normAutofit fontScale="90000"/>
          </a:bodyPr>
          <a:lstStyle/>
          <a:p>
            <a:pPr eaLnBrk="1" fontAlgn="auto" hangingPunct="1">
              <a:spcAft>
                <a:spcPts val="0"/>
              </a:spcAft>
              <a:defRPr/>
            </a:pPr>
            <a:r>
              <a:rPr lang="en-US" sz="4400" dirty="0" smtClean="0">
                <a:solidFill>
                  <a:srgbClr val="000099"/>
                </a:solidFill>
                <a:effectLst>
                  <a:outerShdw blurRad="38100" dist="38100" dir="2700000" algn="tl">
                    <a:srgbClr val="000000">
                      <a:alpha val="43137"/>
                    </a:srgbClr>
                  </a:outerShdw>
                </a:effectLst>
                <a:latin typeface="Comic Sans MS" pitchFamily="66" charset="0"/>
              </a:rPr>
              <a:t>Type of Classroom</a:t>
            </a:r>
            <a:r>
              <a:rPr lang="en-US" dirty="0" smtClean="0">
                <a:solidFill>
                  <a:srgbClr val="000099"/>
                </a:solidFill>
                <a:effectLst>
                  <a:outerShdw blurRad="38100" dist="38100" dir="2700000" algn="tl">
                    <a:srgbClr val="000000">
                      <a:alpha val="43137"/>
                    </a:srgbClr>
                  </a:outerShdw>
                </a:effectLst>
                <a:latin typeface="Comic Sans MS" pitchFamily="66" charset="0"/>
              </a:rPr>
              <a:t/>
            </a:r>
            <a:br>
              <a:rPr lang="en-US" dirty="0" smtClean="0">
                <a:solidFill>
                  <a:srgbClr val="000099"/>
                </a:solidFill>
                <a:effectLst>
                  <a:outerShdw blurRad="38100" dist="38100" dir="2700000" algn="tl">
                    <a:srgbClr val="000000">
                      <a:alpha val="43137"/>
                    </a:srgbClr>
                  </a:outerShdw>
                </a:effectLst>
                <a:latin typeface="Comic Sans MS" pitchFamily="66" charset="0"/>
              </a:rPr>
            </a:br>
            <a:r>
              <a:rPr lang="en-US" sz="3600" dirty="0" smtClean="0">
                <a:solidFill>
                  <a:srgbClr val="000099"/>
                </a:solidFill>
                <a:effectLst>
                  <a:outerShdw blurRad="38100" dist="38100" dir="2700000" algn="tl">
                    <a:srgbClr val="000000">
                      <a:alpha val="43137"/>
                    </a:srgbClr>
                  </a:outerShdw>
                </a:effectLst>
                <a:latin typeface="Comic Sans MS" pitchFamily="66" charset="0"/>
              </a:rPr>
              <a:t>Math Proficiency</a:t>
            </a:r>
            <a:r>
              <a:rPr lang="en-US" dirty="0" smtClean="0">
                <a:solidFill>
                  <a:srgbClr val="000099"/>
                </a:solidFill>
                <a:effectLst>
                  <a:outerShdw blurRad="38100" dist="38100" dir="2700000" algn="tl">
                    <a:srgbClr val="000000">
                      <a:alpha val="43137"/>
                    </a:srgbClr>
                  </a:outerShdw>
                </a:effectLst>
                <a:latin typeface="Comic Sans MS" pitchFamily="66" charset="0"/>
              </a:rPr>
              <a:t/>
            </a:r>
            <a:br>
              <a:rPr lang="en-US" dirty="0" smtClean="0">
                <a:solidFill>
                  <a:srgbClr val="000099"/>
                </a:solidFill>
                <a:effectLst>
                  <a:outerShdw blurRad="38100" dist="38100" dir="2700000" algn="tl">
                    <a:srgbClr val="000000">
                      <a:alpha val="43137"/>
                    </a:srgbClr>
                  </a:outerShdw>
                </a:effectLst>
                <a:latin typeface="Comic Sans MS" pitchFamily="66" charset="0"/>
              </a:rPr>
            </a:br>
            <a:endParaRPr lang="en-US" sz="2000" dirty="0" smtClean="0">
              <a:solidFill>
                <a:srgbClr val="000099"/>
              </a:solidFill>
              <a:effectLst>
                <a:outerShdw blurRad="38100" dist="38100" dir="2700000" algn="tl">
                  <a:srgbClr val="000000">
                    <a:alpha val="43137"/>
                  </a:srgbClr>
                </a:outerShdw>
              </a:effectLst>
              <a:latin typeface="Comic Sans MS" pitchFamily="66" charset="0"/>
            </a:endParaRPr>
          </a:p>
        </p:txBody>
      </p:sp>
      <p:graphicFrame>
        <p:nvGraphicFramePr>
          <p:cNvPr id="10" name="Object 5"/>
          <p:cNvGraphicFramePr>
            <a:graphicFrameLocks noGrp="1" noChangeAspect="1"/>
          </p:cNvGraphicFramePr>
          <p:nvPr>
            <p:ph sz="half" idx="1"/>
            <p:extLst>
              <p:ext uri="{D42A27DB-BD31-4B8C-83A1-F6EECF244321}">
                <p14:modId xmlns:p14="http://schemas.microsoft.com/office/powerpoint/2010/main" val="854615265"/>
              </p:ext>
            </p:extLst>
          </p:nvPr>
        </p:nvGraphicFramePr>
        <p:xfrm>
          <a:off x="762000" y="1219200"/>
          <a:ext cx="3276600" cy="48990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Object 8"/>
          <p:cNvGraphicFramePr>
            <a:graphicFrameLocks noGrp="1" noChangeAspect="1"/>
          </p:cNvGraphicFramePr>
          <p:nvPr>
            <p:ph sz="half" idx="2"/>
            <p:extLst>
              <p:ext uri="{D42A27DB-BD31-4B8C-83A1-F6EECF244321}">
                <p14:modId xmlns:p14="http://schemas.microsoft.com/office/powerpoint/2010/main" val="3093344281"/>
              </p:ext>
            </p:extLst>
          </p:nvPr>
        </p:nvGraphicFramePr>
        <p:xfrm>
          <a:off x="4572000" y="1219200"/>
          <a:ext cx="3848100"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685800" y="2133600"/>
            <a:ext cx="3429000" cy="3200876"/>
          </a:xfrm>
          <a:prstGeom prst="rect">
            <a:avLst/>
          </a:prstGeom>
          <a:solidFill>
            <a:schemeClr val="tx2">
              <a:lumMod val="40000"/>
              <a:lumOff val="60000"/>
            </a:schemeClr>
          </a:solidFill>
        </p:spPr>
        <p:txBody>
          <a:bodyPr wrap="square">
            <a:spAutoFit/>
          </a:bodyPr>
          <a:lstStyle/>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sz="2800" b="1" dirty="0">
              <a:latin typeface="+mn-lt"/>
              <a:cs typeface="+mn-cs"/>
            </a:endParaRPr>
          </a:p>
          <a:p>
            <a:pPr eaLnBrk="0" fontAlgn="auto" hangingPunct="0">
              <a:spcBef>
                <a:spcPts val="0"/>
              </a:spcBef>
              <a:spcAft>
                <a:spcPts val="0"/>
              </a:spcAft>
              <a:defRPr/>
            </a:pPr>
            <a:endParaRPr lang="en-US" sz="2800" b="1" dirty="0">
              <a:latin typeface="+mn-lt"/>
              <a:cs typeface="+mn-cs"/>
            </a:endParaRPr>
          </a:p>
          <a:p>
            <a:pPr algn="ctr" eaLnBrk="0" fontAlgn="auto" hangingPunct="0">
              <a:spcBef>
                <a:spcPts val="0"/>
              </a:spcBef>
              <a:spcAft>
                <a:spcPts val="0"/>
              </a:spcAft>
              <a:defRPr/>
            </a:pPr>
            <a:r>
              <a:rPr lang="en-US" sz="2800" b="1" dirty="0">
                <a:cs typeface="+mn-cs"/>
              </a:rPr>
              <a:t>Insufficient </a:t>
            </a:r>
            <a:r>
              <a:rPr lang="en-US" sz="2800" b="1" dirty="0" smtClean="0">
                <a:cs typeface="+mn-cs"/>
              </a:rPr>
              <a:t>Data</a:t>
            </a:r>
            <a:endParaRPr lang="en-US" sz="2800" b="1" dirty="0">
              <a:cs typeface="+mn-cs"/>
            </a:endParaRPr>
          </a:p>
          <a:p>
            <a:pPr algn="ctr" eaLnBrk="0" fontAlgn="auto" hangingPunct="0">
              <a:spcBef>
                <a:spcPts val="0"/>
              </a:spcBef>
              <a:spcAft>
                <a:spcPts val="0"/>
              </a:spcAft>
              <a:defRPr/>
            </a:pPr>
            <a:r>
              <a:rPr lang="en-US" sz="2800" b="1" dirty="0">
                <a:cs typeface="+mn-cs"/>
              </a:rPr>
              <a:t>to </a:t>
            </a:r>
            <a:r>
              <a:rPr lang="en-US" sz="2800" b="1" dirty="0" smtClean="0">
                <a:cs typeface="+mn-cs"/>
              </a:rPr>
              <a:t>Analyze</a:t>
            </a:r>
            <a:endParaRPr lang="en-US" sz="2800" b="1" dirty="0">
              <a:latin typeface="+mn-lt"/>
              <a:cs typeface="+mn-cs"/>
            </a:endParaRPr>
          </a:p>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a:p>
            <a:pPr eaLnBrk="0" fontAlgn="auto" hangingPunct="0">
              <a:spcBef>
                <a:spcPts val="0"/>
              </a:spcBef>
              <a:spcAft>
                <a:spcPts val="0"/>
              </a:spcAft>
              <a:defRPr/>
            </a:pPr>
            <a:endParaRPr lang="en-US" dirty="0">
              <a:latin typeface="+mn-lt"/>
              <a:cs typeface="+mn-cs"/>
            </a:endParaRPr>
          </a:p>
        </p:txBody>
      </p:sp>
      <p:sp>
        <p:nvSpPr>
          <p:cNvPr id="9" name="Text Box 10"/>
          <p:cNvSpPr txBox="1">
            <a:spLocks noChangeArrowheads="1"/>
          </p:cNvSpPr>
          <p:nvPr/>
        </p:nvSpPr>
        <p:spPr bwMode="auto">
          <a:xfrm>
            <a:off x="5105400" y="6016906"/>
            <a:ext cx="3505200" cy="304800"/>
          </a:xfrm>
          <a:prstGeom prst="rect">
            <a:avLst/>
          </a:prstGeom>
          <a:solidFill>
            <a:schemeClr val="bg1">
              <a:alpha val="52000"/>
            </a:schemeClr>
          </a:solidFill>
          <a:ln w="9525">
            <a:noFill/>
            <a:miter lim="800000"/>
            <a:headEnd/>
            <a:tailEnd/>
          </a:ln>
        </p:spPr>
        <p:txBody>
          <a:bodyPr>
            <a:spAutoFit/>
          </a:bodyPr>
          <a:lstStyle/>
          <a:p>
            <a:pPr algn="ctr" eaLnBrk="0" hangingPunct="0">
              <a:spcBef>
                <a:spcPct val="50000"/>
              </a:spcBef>
              <a:defRPr/>
            </a:pPr>
            <a:r>
              <a:rPr lang="en-US" sz="1400" b="1" dirty="0">
                <a:latin typeface="Times New Roman" pitchFamily="18" charset="0"/>
              </a:rPr>
              <a:t>χ</a:t>
            </a:r>
            <a:r>
              <a:rPr lang="en-US" sz="1400" b="1" dirty="0"/>
              <a:t>² (2 df, N=1939) = 26.04, </a:t>
            </a:r>
            <a:r>
              <a:rPr lang="en-US" sz="1400" b="1" i="1" dirty="0"/>
              <a:t>p</a:t>
            </a:r>
            <a:r>
              <a:rPr lang="en-US" sz="1400" b="1" dirty="0"/>
              <a:t> &lt;.001</a:t>
            </a:r>
          </a:p>
        </p:txBody>
      </p:sp>
      <p:sp>
        <p:nvSpPr>
          <p:cNvPr id="13"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20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10" grpId="0">
        <p:bldAsOne/>
      </p:bldGraphic>
      <p:bldGraphic spid="11" grpId="0">
        <p:bldAsOne/>
      </p:bldGraphic>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Title 1"/>
          <p:cNvSpPr>
            <a:spLocks noGrp="1"/>
          </p:cNvSpPr>
          <p:nvPr>
            <p:ph type="title"/>
          </p:nvPr>
        </p:nvSpPr>
        <p:spPr>
          <a:xfrm>
            <a:off x="381000" y="304800"/>
            <a:ext cx="8534400" cy="987425"/>
          </a:xfrm>
        </p:spPr>
        <p:txBody>
          <a:bodyPr/>
          <a:lstStyle/>
          <a:p>
            <a:pPr eaLnBrk="1" hangingPunct="1"/>
            <a:r>
              <a:rPr lang="en-US" sz="4800" dirty="0" smtClean="0">
                <a:solidFill>
                  <a:srgbClr val="29025E"/>
                </a:solidFill>
                <a:latin typeface="Comic Sans MS" pitchFamily="66" charset="0"/>
              </a:rPr>
              <a:t>Cumulative Data</a:t>
            </a:r>
            <a:br>
              <a:rPr lang="en-US" sz="4800" dirty="0" smtClean="0">
                <a:solidFill>
                  <a:srgbClr val="29025E"/>
                </a:solidFill>
                <a:latin typeface="Comic Sans MS" pitchFamily="66" charset="0"/>
              </a:rPr>
            </a:br>
            <a:r>
              <a:rPr lang="en-US" sz="2000" dirty="0" smtClean="0">
                <a:solidFill>
                  <a:srgbClr val="29025E"/>
                </a:solidFill>
                <a:latin typeface="Comic Sans MS" pitchFamily="66" charset="0"/>
              </a:rPr>
              <a:t>Reading Proficiency</a:t>
            </a:r>
          </a:p>
        </p:txBody>
      </p:sp>
      <p:sp>
        <p:nvSpPr>
          <p:cNvPr id="49155" name="Content Placeholder 3"/>
          <p:cNvSpPr>
            <a:spLocks noGrp="1"/>
          </p:cNvSpPr>
          <p:nvPr>
            <p:ph sz="quarter" idx="1"/>
          </p:nvPr>
        </p:nvSpPr>
        <p:spPr>
          <a:xfrm>
            <a:off x="381000" y="1447800"/>
            <a:ext cx="8504238" cy="914400"/>
          </a:xfrm>
        </p:spPr>
        <p:txBody>
          <a:bodyPr/>
          <a:lstStyle/>
          <a:p>
            <a:pPr eaLnBrk="1" hangingPunct="1">
              <a:buFont typeface="Arial" pitchFamily="34" charset="0"/>
              <a:buChar char="•"/>
            </a:pPr>
            <a:r>
              <a:rPr lang="en-US" sz="2000" dirty="0" smtClean="0">
                <a:solidFill>
                  <a:srgbClr val="002060"/>
                </a:solidFill>
                <a:latin typeface="Comic Sans MS" pitchFamily="66" charset="0"/>
              </a:rPr>
              <a:t>Minnesota Comprehensive Assessment</a:t>
            </a:r>
          </a:p>
          <a:p>
            <a:pPr eaLnBrk="1" hangingPunct="1">
              <a:buFont typeface="Arial" pitchFamily="34" charset="0"/>
              <a:buChar char="•"/>
            </a:pPr>
            <a:r>
              <a:rPr lang="en-US" sz="2000" dirty="0" smtClean="0">
                <a:solidFill>
                  <a:srgbClr val="002060"/>
                </a:solidFill>
                <a:latin typeface="Comic Sans MS" pitchFamily="66" charset="0"/>
              </a:rPr>
              <a:t>Compares Co-Taught and Not Co-Taught student teaching settings</a:t>
            </a:r>
          </a:p>
        </p:txBody>
      </p:sp>
      <p:graphicFrame>
        <p:nvGraphicFramePr>
          <p:cNvPr id="6" name="Table 5"/>
          <p:cNvGraphicFramePr>
            <a:graphicFrameLocks noGrp="1"/>
          </p:cNvGraphicFramePr>
          <p:nvPr>
            <p:extLst>
              <p:ext uri="{D42A27DB-BD31-4B8C-83A1-F6EECF244321}">
                <p14:modId xmlns:p14="http://schemas.microsoft.com/office/powerpoint/2010/main" val="3908572932"/>
              </p:ext>
            </p:extLst>
          </p:nvPr>
        </p:nvGraphicFramePr>
        <p:xfrm>
          <a:off x="228600" y="2362200"/>
          <a:ext cx="8762999" cy="3810000"/>
        </p:xfrm>
        <a:graphic>
          <a:graphicData uri="http://schemas.openxmlformats.org/drawingml/2006/table">
            <a:tbl>
              <a:tblPr firstRow="1" bandRow="1">
                <a:tableStyleId>{5C22544A-7EE6-4342-B048-85BDC9FD1C3A}</a:tableStyleId>
              </a:tblPr>
              <a:tblGrid>
                <a:gridCol w="2326460"/>
                <a:gridCol w="1861168"/>
                <a:gridCol w="1603572"/>
                <a:gridCol w="1653472"/>
                <a:gridCol w="1318327"/>
              </a:tblGrid>
              <a:tr h="1091691">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MCA Reading Proficiency</a:t>
                      </a: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Co-Taught</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One Licensed Teacher</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Non</a:t>
                      </a:r>
                    </a:p>
                    <a:p>
                      <a:pPr marL="0" algn="ctr" defTabSz="914400" rtl="0" eaLnBrk="1" latinLnBrk="0" hangingPunct="1"/>
                      <a:r>
                        <a:rPr lang="en-US" sz="1800" b="1" kern="1200" dirty="0" smtClean="0">
                          <a:solidFill>
                            <a:schemeClr val="lt1"/>
                          </a:solidFill>
                          <a:latin typeface="Comic Sans MS" pitchFamily="66" charset="0"/>
                          <a:ea typeface="+mn-ea"/>
                          <a:cs typeface="+mn-cs"/>
                        </a:rPr>
                        <a:t>Co-Teaching</a:t>
                      </a:r>
                    </a:p>
                    <a:p>
                      <a:pPr marL="0" algn="ctr" defTabSz="914400" rtl="0" eaLnBrk="1" latinLnBrk="0" hangingPunct="1"/>
                      <a:r>
                        <a:rPr lang="en-US" sz="1800" b="1" kern="1200" dirty="0" smtClean="0">
                          <a:solidFill>
                            <a:schemeClr val="lt1"/>
                          </a:solidFill>
                          <a:latin typeface="Comic Sans MS" pitchFamily="66" charset="0"/>
                          <a:ea typeface="+mn-ea"/>
                          <a:cs typeface="+mn-cs"/>
                        </a:rPr>
                        <a:t>Candidate</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i="1" kern="1200" dirty="0" smtClean="0">
                          <a:solidFill>
                            <a:schemeClr val="lt1"/>
                          </a:solidFill>
                          <a:latin typeface="Comic Sans MS" pitchFamily="66" charset="0"/>
                          <a:ea typeface="+mn-ea"/>
                          <a:cs typeface="+mn-cs"/>
                        </a:rPr>
                        <a:t>P</a:t>
                      </a:r>
                    </a:p>
                  </a:txBody>
                  <a:tcPr anchor="ctr">
                    <a:solidFill>
                      <a:schemeClr val="accent1">
                        <a:lumMod val="75000"/>
                      </a:schemeClr>
                    </a:solidFill>
                  </a:tcPr>
                </a:tc>
              </a:tr>
              <a:tr h="6550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002060"/>
                          </a:solidFill>
                          <a:latin typeface="Comic Sans MS" pitchFamily="66" charset="0"/>
                        </a:rPr>
                        <a:t>OVERALL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002060"/>
                          </a:solidFill>
                          <a:latin typeface="Comic Sans MS" pitchFamily="66" charset="0"/>
                        </a:rPr>
                        <a:t>(4 Year Cumulative)</a:t>
                      </a:r>
                    </a:p>
                  </a:txBody>
                  <a:tcPr anchor="ctr">
                    <a:solidFill>
                      <a:schemeClr val="bg1"/>
                    </a:solidFill>
                  </a:tcPr>
                </a:tc>
                <a:tc>
                  <a:txBody>
                    <a:bodyPr/>
                    <a:lstStyle/>
                    <a:p>
                      <a:pPr algn="ctr"/>
                      <a:r>
                        <a:rPr lang="en-US" dirty="0" smtClean="0">
                          <a:solidFill>
                            <a:srgbClr val="002060"/>
                          </a:solidFill>
                          <a:latin typeface="Comic Sans MS" pitchFamily="66" charset="0"/>
                        </a:rPr>
                        <a:t>78.8%</a:t>
                      </a:r>
                    </a:p>
                    <a:p>
                      <a:pPr algn="ctr"/>
                      <a:r>
                        <a:rPr lang="en-US" sz="1200" dirty="0" smtClean="0">
                          <a:solidFill>
                            <a:srgbClr val="002060"/>
                          </a:solidFill>
                          <a:latin typeface="Comic Sans MS" pitchFamily="66" charset="0"/>
                        </a:rPr>
                        <a:t>N=1461</a:t>
                      </a:r>
                      <a:endParaRPr lang="en-US" sz="1200" dirty="0">
                        <a:solidFill>
                          <a:srgbClr val="002060"/>
                        </a:solidFill>
                        <a:latin typeface="Comic Sans MS" pitchFamily="66" charset="0"/>
                      </a:endParaRPr>
                    </a:p>
                  </a:txBody>
                  <a:tcPr anchor="ctr">
                    <a:solidFill>
                      <a:schemeClr val="bg1"/>
                    </a:solidFill>
                  </a:tcPr>
                </a:tc>
                <a:tc>
                  <a:txBody>
                    <a:bodyPr/>
                    <a:lstStyle/>
                    <a:p>
                      <a:pPr algn="ctr"/>
                      <a:r>
                        <a:rPr kumimoji="0" lang="en-US" sz="1800" kern="1200" dirty="0" smtClean="0">
                          <a:solidFill>
                            <a:srgbClr val="002060"/>
                          </a:solidFill>
                          <a:latin typeface="Comic Sans MS" pitchFamily="66" charset="0"/>
                          <a:ea typeface="+mn-ea"/>
                          <a:cs typeface="+mn-cs"/>
                        </a:rPr>
                        <a:t>67.2%</a:t>
                      </a:r>
                    </a:p>
                    <a:p>
                      <a:pPr algn="ctr"/>
                      <a:r>
                        <a:rPr lang="en-US" sz="1200" dirty="0" smtClean="0">
                          <a:solidFill>
                            <a:srgbClr val="002060"/>
                          </a:solidFill>
                          <a:latin typeface="Comic Sans MS" pitchFamily="66" charset="0"/>
                        </a:rPr>
                        <a:t>N=6403</a:t>
                      </a:r>
                      <a:endParaRPr kumimoji="0" lang="en-US" sz="1200"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64.0%</a:t>
                      </a:r>
                    </a:p>
                    <a:p>
                      <a:pPr algn="ctr"/>
                      <a:r>
                        <a:rPr kumimoji="0" lang="en-US" sz="1200" kern="1200" dirty="0" smtClean="0">
                          <a:solidFill>
                            <a:srgbClr val="002060"/>
                          </a:solidFill>
                          <a:latin typeface="Comic Sans MS" pitchFamily="66" charset="0"/>
                          <a:ea typeface="+mn-ea"/>
                          <a:cs typeface="+mn-cs"/>
                        </a:rPr>
                        <a:t>N=572</a:t>
                      </a:r>
                    </a:p>
                  </a:txBody>
                  <a:tcPr anchor="ctr">
                    <a:solidFill>
                      <a:schemeClr val="bg1"/>
                    </a:solidFill>
                  </a:tcPr>
                </a:tc>
                <a:tc>
                  <a:txBody>
                    <a:bodyPr/>
                    <a:lstStyle/>
                    <a:p>
                      <a:pPr algn="ctr"/>
                      <a:r>
                        <a:rPr lang="en-US" dirty="0" smtClean="0">
                          <a:solidFill>
                            <a:srgbClr val="002060"/>
                          </a:solidFill>
                          <a:latin typeface="Comic Sans MS" pitchFamily="66" charset="0"/>
                        </a:rPr>
                        <a:t>&lt; .001</a:t>
                      </a:r>
                      <a:endParaRPr lang="en-US" dirty="0">
                        <a:solidFill>
                          <a:srgbClr val="002060"/>
                        </a:solidFill>
                        <a:latin typeface="Comic Sans MS" pitchFamily="66" charset="0"/>
                      </a:endParaRPr>
                    </a:p>
                  </a:txBody>
                  <a:tcPr anchor="ctr">
                    <a:solidFill>
                      <a:schemeClr val="bg1"/>
                    </a:solidFill>
                  </a:tcPr>
                </a:tc>
              </a:tr>
              <a:tr h="6877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002060"/>
                          </a:solidFill>
                          <a:latin typeface="Comic Sans MS" pitchFamily="66" charset="0"/>
                        </a:rPr>
                        <a:t>Free/Reduced</a:t>
                      </a:r>
                      <a:r>
                        <a:rPr lang="en-US" baseline="0" dirty="0" smtClean="0">
                          <a:solidFill>
                            <a:srgbClr val="002060"/>
                          </a:solidFill>
                          <a:latin typeface="Comic Sans MS" pitchFamily="66" charset="0"/>
                        </a:rPr>
                        <a:t> Lunch Eligible</a:t>
                      </a:r>
                      <a:endParaRPr lang="en-US"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65.0%</a:t>
                      </a:r>
                    </a:p>
                    <a:p>
                      <a:pPr algn="ctr"/>
                      <a:r>
                        <a:rPr kumimoji="0" lang="en-US" sz="1200" kern="1200" dirty="0" smtClean="0">
                          <a:solidFill>
                            <a:srgbClr val="002060"/>
                          </a:solidFill>
                          <a:latin typeface="Comic Sans MS" pitchFamily="66" charset="0"/>
                          <a:ea typeface="+mn-ea"/>
                          <a:cs typeface="+mn-cs"/>
                        </a:rPr>
                        <a:t>N=477</a:t>
                      </a: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53.1%</a:t>
                      </a:r>
                    </a:p>
                    <a:p>
                      <a:pPr algn="ctr"/>
                      <a:r>
                        <a:rPr kumimoji="0" lang="en-US" sz="1200" kern="1200" dirty="0" smtClean="0">
                          <a:solidFill>
                            <a:srgbClr val="002060"/>
                          </a:solidFill>
                          <a:latin typeface="Comic Sans MS" pitchFamily="66" charset="0"/>
                          <a:ea typeface="+mn-ea"/>
                          <a:cs typeface="+mn-cs"/>
                        </a:rPr>
                        <a:t>N=2684</a:t>
                      </a:r>
                      <a:endParaRPr kumimoji="0"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49.5%</a:t>
                      </a:r>
                    </a:p>
                    <a:p>
                      <a:pPr algn="ctr"/>
                      <a:r>
                        <a:rPr kumimoji="0" lang="en-US" sz="1200" kern="1200" dirty="0" smtClean="0">
                          <a:solidFill>
                            <a:srgbClr val="002060"/>
                          </a:solidFill>
                          <a:latin typeface="Comic Sans MS" pitchFamily="66" charset="0"/>
                          <a:ea typeface="+mn-ea"/>
                          <a:cs typeface="+mn-cs"/>
                        </a:rPr>
                        <a:t>N=222</a:t>
                      </a: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&lt; .001</a:t>
                      </a:r>
                      <a:endParaRPr lang="en-US" dirty="0">
                        <a:solidFill>
                          <a:srgbClr val="002060"/>
                        </a:solidFill>
                        <a:latin typeface="Comic Sans MS" pitchFamily="66" charset="0"/>
                      </a:endParaRPr>
                    </a:p>
                  </a:txBody>
                  <a:tcPr anchor="ctr">
                    <a:solidFill>
                      <a:schemeClr val="accent1">
                        <a:lumMod val="40000"/>
                        <a:lumOff val="60000"/>
                      </a:schemeClr>
                    </a:solidFill>
                  </a:tcPr>
                </a:tc>
              </a:tr>
              <a:tr h="6877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002060"/>
                          </a:solidFill>
                          <a:latin typeface="Comic Sans MS" pitchFamily="66" charset="0"/>
                        </a:rPr>
                        <a:t>Special</a:t>
                      </a:r>
                      <a:r>
                        <a:rPr lang="en-US" baseline="0" dirty="0" smtClean="0">
                          <a:solidFill>
                            <a:srgbClr val="002060"/>
                          </a:solidFill>
                          <a:latin typeface="Comic Sans MS" pitchFamily="66" charset="0"/>
                        </a:rPr>
                        <a:t> Education Eligible</a:t>
                      </a:r>
                      <a:endParaRPr lang="en-US" dirty="0" smtClean="0">
                        <a:solidFill>
                          <a:srgbClr val="002060"/>
                        </a:solidFill>
                        <a:latin typeface="Comic Sans MS" pitchFamily="66" charset="0"/>
                      </a:endParaRPr>
                    </a:p>
                  </a:txBody>
                  <a:tcPr anchor="ctr">
                    <a:solidFill>
                      <a:schemeClr val="bg1"/>
                    </a:solidFill>
                  </a:tcPr>
                </a:tc>
                <a:tc>
                  <a:txBody>
                    <a:bodyPr/>
                    <a:lstStyle/>
                    <a:p>
                      <a:pPr algn="ctr"/>
                      <a:r>
                        <a:rPr lang="en-US" dirty="0" smtClean="0">
                          <a:solidFill>
                            <a:srgbClr val="002060"/>
                          </a:solidFill>
                          <a:latin typeface="Comic Sans MS" pitchFamily="66" charset="0"/>
                        </a:rPr>
                        <a:t>74.4%</a:t>
                      </a:r>
                    </a:p>
                    <a:p>
                      <a:pPr algn="ctr"/>
                      <a:r>
                        <a:rPr kumimoji="0" lang="en-US" sz="1200" kern="1200" dirty="0" smtClean="0">
                          <a:solidFill>
                            <a:srgbClr val="002060"/>
                          </a:solidFill>
                          <a:latin typeface="Comic Sans MS" pitchFamily="66" charset="0"/>
                          <a:ea typeface="+mn-ea"/>
                          <a:cs typeface="+mn-cs"/>
                        </a:rPr>
                        <a:t>N=433</a:t>
                      </a:r>
                    </a:p>
                  </a:txBody>
                  <a:tcPr anchor="ctr">
                    <a:solidFill>
                      <a:schemeClr val="bg1"/>
                    </a:solidFill>
                  </a:tcPr>
                </a:tc>
                <a:tc>
                  <a:txBody>
                    <a:bodyPr/>
                    <a:lstStyle/>
                    <a:p>
                      <a:pPr algn="ctr"/>
                      <a:r>
                        <a:rPr kumimoji="0" lang="en-US" sz="1800" kern="1200" dirty="0" smtClean="0">
                          <a:solidFill>
                            <a:srgbClr val="002060"/>
                          </a:solidFill>
                          <a:latin typeface="Comic Sans MS" pitchFamily="66" charset="0"/>
                          <a:ea typeface="+mn-ea"/>
                          <a:cs typeface="+mn-cs"/>
                        </a:rPr>
                        <a:t>52.9%  </a:t>
                      </a:r>
                      <a:endParaRPr kumimoji="0" lang="en-US" sz="1200" kern="1200" dirty="0" smtClean="0">
                        <a:solidFill>
                          <a:srgbClr val="002060"/>
                        </a:solidFill>
                        <a:latin typeface="Comic Sans MS" pitchFamily="66" charset="0"/>
                        <a:ea typeface="+mn-ea"/>
                        <a:cs typeface="+mn-cs"/>
                      </a:endParaRPr>
                    </a:p>
                    <a:p>
                      <a:pPr algn="ctr"/>
                      <a:r>
                        <a:rPr kumimoji="0" lang="en-US" sz="1200" kern="1200" dirty="0" smtClean="0">
                          <a:solidFill>
                            <a:srgbClr val="002060"/>
                          </a:solidFill>
                          <a:latin typeface="Comic Sans MS" pitchFamily="66" charset="0"/>
                          <a:ea typeface="+mn-ea"/>
                          <a:cs typeface="+mn-cs"/>
                        </a:rPr>
                        <a:t>N=1945</a:t>
                      </a:r>
                      <a:endParaRPr kumimoji="0" lang="en-US" sz="1800"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46.4%</a:t>
                      </a:r>
                    </a:p>
                    <a:p>
                      <a:pPr algn="ctr"/>
                      <a:r>
                        <a:rPr kumimoji="0" lang="en-US" sz="1200" kern="1200" dirty="0" smtClean="0">
                          <a:solidFill>
                            <a:srgbClr val="002060"/>
                          </a:solidFill>
                          <a:latin typeface="Comic Sans MS" pitchFamily="66" charset="0"/>
                          <a:ea typeface="+mn-ea"/>
                          <a:cs typeface="+mn-cs"/>
                        </a:rPr>
                        <a:t>N=179</a:t>
                      </a:r>
                    </a:p>
                  </a:txBody>
                  <a:tcPr anchor="ctr">
                    <a:solidFill>
                      <a:schemeClr val="bg1"/>
                    </a:solidFill>
                  </a:tcPr>
                </a:tc>
                <a:tc>
                  <a:txBody>
                    <a:bodyPr/>
                    <a:lstStyle/>
                    <a:p>
                      <a:pPr algn="ctr"/>
                      <a:r>
                        <a:rPr lang="en-US" dirty="0" smtClean="0">
                          <a:solidFill>
                            <a:srgbClr val="002060"/>
                          </a:solidFill>
                          <a:latin typeface="Comic Sans MS" pitchFamily="66" charset="0"/>
                        </a:rPr>
                        <a:t>&lt; .001</a:t>
                      </a:r>
                      <a:endParaRPr lang="en-US" dirty="0">
                        <a:solidFill>
                          <a:srgbClr val="002060"/>
                        </a:solidFill>
                        <a:latin typeface="Comic Sans MS" pitchFamily="66" charset="0"/>
                      </a:endParaRPr>
                    </a:p>
                  </a:txBody>
                  <a:tcPr anchor="ctr">
                    <a:solidFill>
                      <a:schemeClr val="bg1"/>
                    </a:solidFill>
                  </a:tcPr>
                </a:tc>
              </a:tr>
              <a:tr h="6877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rgbClr val="002060"/>
                          </a:solidFill>
                          <a:latin typeface="Comic Sans MS" pitchFamily="66" charset="0"/>
                          <a:ea typeface="+mn-ea"/>
                          <a:cs typeface="+mn-cs"/>
                        </a:rPr>
                        <a:t>English</a:t>
                      </a:r>
                      <a:r>
                        <a:rPr lang="en-US" sz="1800" kern="1200" baseline="0" dirty="0" smtClean="0">
                          <a:solidFill>
                            <a:srgbClr val="002060"/>
                          </a:solidFill>
                          <a:latin typeface="Comic Sans MS" pitchFamily="66" charset="0"/>
                          <a:ea typeface="+mn-ea"/>
                          <a:cs typeface="+mn-cs"/>
                        </a:rPr>
                        <a:t> Language Learners</a:t>
                      </a:r>
                      <a:endParaRPr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44.7%</a:t>
                      </a:r>
                    </a:p>
                    <a:p>
                      <a:pPr algn="ctr"/>
                      <a:r>
                        <a:rPr kumimoji="0" lang="en-US" sz="1200" kern="1200" dirty="0" smtClean="0">
                          <a:solidFill>
                            <a:srgbClr val="002060"/>
                          </a:solidFill>
                          <a:latin typeface="Comic Sans MS" pitchFamily="66" charset="0"/>
                          <a:ea typeface="+mn-ea"/>
                          <a:cs typeface="+mn-cs"/>
                        </a:rPr>
                        <a:t>N=76</a:t>
                      </a: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30.7%</a:t>
                      </a:r>
                    </a:p>
                    <a:p>
                      <a:pPr algn="ctr"/>
                      <a:r>
                        <a:rPr kumimoji="0" lang="en-US" sz="1200" kern="1200" dirty="0" smtClean="0">
                          <a:solidFill>
                            <a:srgbClr val="002060"/>
                          </a:solidFill>
                          <a:latin typeface="Comic Sans MS" pitchFamily="66" charset="0"/>
                          <a:ea typeface="+mn-ea"/>
                          <a:cs typeface="+mn-cs"/>
                        </a:rPr>
                        <a:t>N=515</a:t>
                      </a:r>
                      <a:endParaRPr kumimoji="0"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25.8%</a:t>
                      </a:r>
                    </a:p>
                    <a:p>
                      <a:pPr algn="ctr"/>
                      <a:r>
                        <a:rPr kumimoji="0" lang="en-US" sz="1200" kern="1200" dirty="0" smtClean="0">
                          <a:solidFill>
                            <a:srgbClr val="002060"/>
                          </a:solidFill>
                          <a:latin typeface="Comic Sans MS" pitchFamily="66" charset="0"/>
                          <a:ea typeface="+mn-ea"/>
                          <a:cs typeface="+mn-cs"/>
                        </a:rPr>
                        <a:t>N=31</a:t>
                      </a:r>
                    </a:p>
                  </a:txBody>
                  <a:tcPr anchor="ctr">
                    <a:solidFill>
                      <a:schemeClr val="accent1">
                        <a:lumMod val="40000"/>
                        <a:lumOff val="60000"/>
                      </a:schemeClr>
                    </a:solidFill>
                  </a:tcPr>
                </a:tc>
                <a:tc>
                  <a:txBody>
                    <a:bodyPr/>
                    <a:lstStyle/>
                    <a:p>
                      <a:pPr algn="ctr"/>
                      <a:r>
                        <a:rPr lang="en-US" i="0" dirty="0" smtClean="0">
                          <a:solidFill>
                            <a:srgbClr val="002060"/>
                          </a:solidFill>
                          <a:latin typeface="Comic Sans MS" pitchFamily="66" charset="0"/>
                        </a:rPr>
                        <a:t>.069</a:t>
                      </a:r>
                      <a:endParaRPr lang="en-US" i="0" dirty="0">
                        <a:solidFill>
                          <a:srgbClr val="002060"/>
                        </a:solidFill>
                        <a:latin typeface="Comic Sans MS" pitchFamily="66" charset="0"/>
                      </a:endParaRPr>
                    </a:p>
                  </a:txBody>
                  <a:tcPr anchor="ctr">
                    <a:solidFill>
                      <a:schemeClr val="accent1">
                        <a:lumMod val="40000"/>
                        <a:lumOff val="60000"/>
                      </a:schemeClr>
                    </a:solidFill>
                  </a:tcPr>
                </a:tc>
              </a:tr>
            </a:tbl>
          </a:graphicData>
        </a:graphic>
      </p:graphicFrame>
      <p:sp>
        <p:nvSpPr>
          <p:cNvPr id="8"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fade">
                                      <p:cBhvr>
                                        <p:cTn id="7" dur="1000"/>
                                        <p:tgtEl>
                                          <p:spTgt spid="49154"/>
                                        </p:tgtEl>
                                      </p:cBhvr>
                                    </p:animEffect>
                                    <p:anim calcmode="lin" valueType="num">
                                      <p:cBhvr>
                                        <p:cTn id="8" dur="1000" fill="hold"/>
                                        <p:tgtEl>
                                          <p:spTgt spid="49154"/>
                                        </p:tgtEl>
                                        <p:attrNameLst>
                                          <p:attrName>ppt_x</p:attrName>
                                        </p:attrNameLst>
                                      </p:cBhvr>
                                      <p:tavLst>
                                        <p:tav tm="0">
                                          <p:val>
                                            <p:strVal val="#ppt_x"/>
                                          </p:val>
                                        </p:tav>
                                        <p:tav tm="100000">
                                          <p:val>
                                            <p:strVal val="#ppt_x"/>
                                          </p:val>
                                        </p:tav>
                                      </p:tavLst>
                                    </p:anim>
                                    <p:anim calcmode="lin" valueType="num">
                                      <p:cBhvr>
                                        <p:cTn id="9" dur="900" decel="100000" fill="hold"/>
                                        <p:tgtEl>
                                          <p:spTgt spid="4915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915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7" presetClass="entr" presetSubtype="4" fill="hold" nodeType="afterEffect">
                                  <p:stCondLst>
                                    <p:cond delay="0"/>
                                  </p:stCondLst>
                                  <p:childTnLst>
                                    <p:set>
                                      <p:cBhvr>
                                        <p:cTn id="13" dur="1" fill="hold">
                                          <p:stCondLst>
                                            <p:cond delay="0"/>
                                          </p:stCondLst>
                                        </p:cTn>
                                        <p:tgtEl>
                                          <p:spTgt spid="49155">
                                            <p:txEl>
                                              <p:pRg st="0" end="0"/>
                                            </p:txEl>
                                          </p:spTgt>
                                        </p:tgtEl>
                                        <p:attrNameLst>
                                          <p:attrName>style.visibility</p:attrName>
                                        </p:attrNameLst>
                                      </p:cBhvr>
                                      <p:to>
                                        <p:strVal val="visible"/>
                                      </p:to>
                                    </p:set>
                                    <p:anim calcmode="lin" valueType="num">
                                      <p:cBhvr>
                                        <p:cTn id="14" dur="5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49155">
                                            <p:txEl>
                                              <p:pRg st="0" end="0"/>
                                            </p:txEl>
                                          </p:spTgt>
                                        </p:tgtEl>
                                        <p:attrNameLst>
                                          <p:attrName>ppt_y</p:attrName>
                                        </p:attrNameLst>
                                      </p:cBhvr>
                                      <p:tavLst>
                                        <p:tav tm="0">
                                          <p:val>
                                            <p:strVal val="#ppt_y+#ppt_h/2"/>
                                          </p:val>
                                        </p:tav>
                                        <p:tav tm="100000">
                                          <p:val>
                                            <p:strVal val="#ppt_y"/>
                                          </p:val>
                                        </p:tav>
                                      </p:tavLst>
                                    </p:anim>
                                    <p:anim calcmode="lin" valueType="num">
                                      <p:cBhvr>
                                        <p:cTn id="16" dur="500" fill="hold"/>
                                        <p:tgtEl>
                                          <p:spTgt spid="49155">
                                            <p:txEl>
                                              <p:pRg st="0" end="0"/>
                                            </p:txEl>
                                          </p:spTgt>
                                        </p:tgtEl>
                                        <p:attrNameLst>
                                          <p:attrName>ppt_w</p:attrName>
                                        </p:attrNameLst>
                                      </p:cBhvr>
                                      <p:tavLst>
                                        <p:tav tm="0">
                                          <p:val>
                                            <p:strVal val="#ppt_w"/>
                                          </p:val>
                                        </p:tav>
                                        <p:tav tm="100000">
                                          <p:val>
                                            <p:strVal val="#ppt_w"/>
                                          </p:val>
                                        </p:tav>
                                      </p:tavLst>
                                    </p:anim>
                                    <p:anim calcmode="lin" valueType="num">
                                      <p:cBhvr>
                                        <p:cTn id="17" dur="500" fill="hold"/>
                                        <p:tgtEl>
                                          <p:spTgt spid="49155">
                                            <p:txEl>
                                              <p:pRg st="0" end="0"/>
                                            </p:txEl>
                                          </p:spTgt>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17" presetClass="entr" presetSubtype="4" fill="hold" nodeType="afterEffect">
                                  <p:stCondLst>
                                    <p:cond delay="0"/>
                                  </p:stCondLst>
                                  <p:childTnLst>
                                    <p:set>
                                      <p:cBhvr>
                                        <p:cTn id="20" dur="1" fill="hold">
                                          <p:stCondLst>
                                            <p:cond delay="0"/>
                                          </p:stCondLst>
                                        </p:cTn>
                                        <p:tgtEl>
                                          <p:spTgt spid="49155">
                                            <p:txEl>
                                              <p:pRg st="1" end="1"/>
                                            </p:txEl>
                                          </p:spTgt>
                                        </p:tgtEl>
                                        <p:attrNameLst>
                                          <p:attrName>style.visibility</p:attrName>
                                        </p:attrNameLst>
                                      </p:cBhvr>
                                      <p:to>
                                        <p:strVal val="visible"/>
                                      </p:to>
                                    </p:set>
                                    <p:anim calcmode="lin" valueType="num">
                                      <p:cBhvr>
                                        <p:cTn id="21" dur="500" fill="hold"/>
                                        <p:tgtEl>
                                          <p:spTgt spid="49155">
                                            <p:txEl>
                                              <p:pRg st="1" end="1"/>
                                            </p:txEl>
                                          </p:spTgt>
                                        </p:tgtEl>
                                        <p:attrNameLst>
                                          <p:attrName>ppt_x</p:attrName>
                                        </p:attrNameLst>
                                      </p:cBhvr>
                                      <p:tavLst>
                                        <p:tav tm="0">
                                          <p:val>
                                            <p:strVal val="#ppt_x"/>
                                          </p:val>
                                        </p:tav>
                                        <p:tav tm="100000">
                                          <p:val>
                                            <p:strVal val="#ppt_x"/>
                                          </p:val>
                                        </p:tav>
                                      </p:tavLst>
                                    </p:anim>
                                    <p:anim calcmode="lin" valueType="num">
                                      <p:cBhvr>
                                        <p:cTn id="22" dur="500" fill="hold"/>
                                        <p:tgtEl>
                                          <p:spTgt spid="49155">
                                            <p:txEl>
                                              <p:pRg st="1" end="1"/>
                                            </p:txEl>
                                          </p:spTgt>
                                        </p:tgtEl>
                                        <p:attrNameLst>
                                          <p:attrName>ppt_y</p:attrName>
                                        </p:attrNameLst>
                                      </p:cBhvr>
                                      <p:tavLst>
                                        <p:tav tm="0">
                                          <p:val>
                                            <p:strVal val="#ppt_y+#ppt_h/2"/>
                                          </p:val>
                                        </p:tav>
                                        <p:tav tm="100000">
                                          <p:val>
                                            <p:strVal val="#ppt_y"/>
                                          </p:val>
                                        </p:tav>
                                      </p:tavLst>
                                    </p:anim>
                                    <p:anim calcmode="lin" valueType="num">
                                      <p:cBhvr>
                                        <p:cTn id="23" dur="500" fill="hold"/>
                                        <p:tgtEl>
                                          <p:spTgt spid="49155">
                                            <p:txEl>
                                              <p:pRg st="1" end="1"/>
                                            </p:txEl>
                                          </p:spTgt>
                                        </p:tgtEl>
                                        <p:attrNameLst>
                                          <p:attrName>ppt_w</p:attrName>
                                        </p:attrNameLst>
                                      </p:cBhvr>
                                      <p:tavLst>
                                        <p:tav tm="0">
                                          <p:val>
                                            <p:strVal val="#ppt_w"/>
                                          </p:val>
                                        </p:tav>
                                        <p:tav tm="100000">
                                          <p:val>
                                            <p:strVal val="#ppt_w"/>
                                          </p:val>
                                        </p:tav>
                                      </p:tavLst>
                                    </p:anim>
                                    <p:anim calcmode="lin" valueType="num">
                                      <p:cBhvr>
                                        <p:cTn id="24" dur="500" fill="hold"/>
                                        <p:tgtEl>
                                          <p:spTgt spid="49155">
                                            <p:txEl>
                                              <p:pRg st="1" end="1"/>
                                            </p:txEl>
                                          </p:spTgt>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2000" fill="hold"/>
                                        <p:tgtEl>
                                          <p:spTgt spid="6"/>
                                        </p:tgtEl>
                                        <p:attrNameLst>
                                          <p:attrName>ppt_w</p:attrName>
                                        </p:attrNameLst>
                                      </p:cBhvr>
                                      <p:tavLst>
                                        <p:tav tm="0">
                                          <p:val>
                                            <p:fltVal val="0"/>
                                          </p:val>
                                        </p:tav>
                                        <p:tav tm="100000">
                                          <p:val>
                                            <p:strVal val="#ppt_w"/>
                                          </p:val>
                                        </p:tav>
                                      </p:tavLst>
                                    </p:anim>
                                    <p:anim calcmode="lin" valueType="num">
                                      <p:cBhvr>
                                        <p:cTn id="29" dur="2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2" name="Title 1"/>
          <p:cNvSpPr>
            <a:spLocks noGrp="1"/>
          </p:cNvSpPr>
          <p:nvPr>
            <p:ph type="title"/>
          </p:nvPr>
        </p:nvSpPr>
        <p:spPr>
          <a:xfrm>
            <a:off x="304800" y="304800"/>
            <a:ext cx="8534400" cy="987425"/>
          </a:xfrm>
        </p:spPr>
        <p:txBody>
          <a:bodyPr/>
          <a:lstStyle/>
          <a:p>
            <a:pPr eaLnBrk="1" hangingPunct="1"/>
            <a:r>
              <a:rPr lang="en-US" sz="4800" dirty="0" smtClean="0">
                <a:solidFill>
                  <a:srgbClr val="29025E"/>
                </a:solidFill>
                <a:latin typeface="Comic Sans MS" pitchFamily="66" charset="0"/>
              </a:rPr>
              <a:t>Cumulative Data </a:t>
            </a:r>
            <a:br>
              <a:rPr lang="en-US" sz="4800" dirty="0" smtClean="0">
                <a:solidFill>
                  <a:srgbClr val="29025E"/>
                </a:solidFill>
                <a:latin typeface="Comic Sans MS" pitchFamily="66" charset="0"/>
              </a:rPr>
            </a:br>
            <a:r>
              <a:rPr lang="en-US" sz="2000" dirty="0" smtClean="0">
                <a:solidFill>
                  <a:srgbClr val="0E015F"/>
                </a:solidFill>
                <a:latin typeface="Comic Sans MS" pitchFamily="66" charset="0"/>
              </a:rPr>
              <a:t>Math Proficiency</a:t>
            </a:r>
          </a:p>
        </p:txBody>
      </p:sp>
      <p:sp>
        <p:nvSpPr>
          <p:cNvPr id="51203" name="Content Placeholder 3"/>
          <p:cNvSpPr>
            <a:spLocks noGrp="1"/>
          </p:cNvSpPr>
          <p:nvPr>
            <p:ph sz="quarter" idx="4294967295"/>
          </p:nvPr>
        </p:nvSpPr>
        <p:spPr>
          <a:xfrm>
            <a:off x="304800" y="1447800"/>
            <a:ext cx="8504238" cy="838200"/>
          </a:xfrm>
        </p:spPr>
        <p:txBody>
          <a:bodyPr/>
          <a:lstStyle/>
          <a:p>
            <a:pPr eaLnBrk="1" hangingPunct="1">
              <a:buFont typeface="Arial" pitchFamily="34" charset="0"/>
              <a:buChar char="•"/>
            </a:pPr>
            <a:r>
              <a:rPr lang="en-US" sz="2000" dirty="0" smtClean="0">
                <a:solidFill>
                  <a:srgbClr val="002060"/>
                </a:solidFill>
                <a:latin typeface="Comic Sans MS" pitchFamily="66" charset="0"/>
              </a:rPr>
              <a:t>Minnesota Comprehensive Assessment</a:t>
            </a:r>
          </a:p>
          <a:p>
            <a:pPr eaLnBrk="1" hangingPunct="1">
              <a:buFont typeface="Arial" pitchFamily="34" charset="0"/>
              <a:buChar char="•"/>
            </a:pPr>
            <a:r>
              <a:rPr lang="en-US" sz="2000" dirty="0" smtClean="0">
                <a:solidFill>
                  <a:srgbClr val="002060"/>
                </a:solidFill>
                <a:latin typeface="Comic Sans MS" pitchFamily="66" charset="0"/>
              </a:rPr>
              <a:t>Compares Co-Taught and Not Co-Taught student teaching settings</a:t>
            </a:r>
          </a:p>
        </p:txBody>
      </p:sp>
      <p:graphicFrame>
        <p:nvGraphicFramePr>
          <p:cNvPr id="6" name="Table 5"/>
          <p:cNvGraphicFramePr>
            <a:graphicFrameLocks noGrp="1"/>
          </p:cNvGraphicFramePr>
          <p:nvPr>
            <p:extLst>
              <p:ext uri="{D42A27DB-BD31-4B8C-83A1-F6EECF244321}">
                <p14:modId xmlns:p14="http://schemas.microsoft.com/office/powerpoint/2010/main" val="4223849966"/>
              </p:ext>
            </p:extLst>
          </p:nvPr>
        </p:nvGraphicFramePr>
        <p:xfrm>
          <a:off x="228600" y="2438400"/>
          <a:ext cx="8762999" cy="3576321"/>
        </p:xfrm>
        <a:graphic>
          <a:graphicData uri="http://schemas.openxmlformats.org/drawingml/2006/table">
            <a:tbl>
              <a:tblPr firstRow="1" bandRow="1">
                <a:tableStyleId>{5C22544A-7EE6-4342-B048-85BDC9FD1C3A}</a:tableStyleId>
              </a:tblPr>
              <a:tblGrid>
                <a:gridCol w="2438400"/>
                <a:gridCol w="1749228"/>
                <a:gridCol w="1908372"/>
                <a:gridCol w="1600200"/>
                <a:gridCol w="1066799"/>
              </a:tblGrid>
              <a:tr h="1016001">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MCA Math </a:t>
                      </a:r>
                    </a:p>
                    <a:p>
                      <a:pPr marL="0" algn="ctr" defTabSz="914400" rtl="0" eaLnBrk="1" latinLnBrk="0" hangingPunct="1"/>
                      <a:r>
                        <a:rPr lang="en-US" sz="1800" b="1" kern="1200" dirty="0" smtClean="0">
                          <a:solidFill>
                            <a:schemeClr val="lt1"/>
                          </a:solidFill>
                          <a:latin typeface="Comic Sans MS" pitchFamily="66" charset="0"/>
                          <a:ea typeface="+mn-ea"/>
                          <a:cs typeface="+mn-cs"/>
                        </a:rPr>
                        <a:t>Proficiency</a:t>
                      </a: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Co-Taught</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One Licensed Teacher</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kern="1200" dirty="0" smtClean="0">
                          <a:solidFill>
                            <a:schemeClr val="lt1"/>
                          </a:solidFill>
                          <a:latin typeface="Comic Sans MS" pitchFamily="66" charset="0"/>
                          <a:ea typeface="+mn-ea"/>
                          <a:cs typeface="+mn-cs"/>
                        </a:rPr>
                        <a:t>Non</a:t>
                      </a:r>
                    </a:p>
                    <a:p>
                      <a:pPr marL="0" algn="ctr" defTabSz="914400" rtl="0" eaLnBrk="1" latinLnBrk="0" hangingPunct="1"/>
                      <a:r>
                        <a:rPr lang="en-US" sz="1800" b="1" kern="1200" dirty="0" smtClean="0">
                          <a:solidFill>
                            <a:schemeClr val="lt1"/>
                          </a:solidFill>
                          <a:latin typeface="Comic Sans MS" pitchFamily="66" charset="0"/>
                          <a:ea typeface="+mn-ea"/>
                          <a:cs typeface="+mn-cs"/>
                        </a:rPr>
                        <a:t>Co-Teaching</a:t>
                      </a:r>
                    </a:p>
                    <a:p>
                      <a:pPr marL="0" algn="ctr" defTabSz="914400" rtl="0" eaLnBrk="1" latinLnBrk="0" hangingPunct="1"/>
                      <a:r>
                        <a:rPr lang="en-US" sz="1800" b="1" kern="1200" dirty="0" smtClean="0">
                          <a:solidFill>
                            <a:schemeClr val="lt1"/>
                          </a:solidFill>
                          <a:latin typeface="Comic Sans MS" pitchFamily="66" charset="0"/>
                          <a:ea typeface="+mn-ea"/>
                          <a:cs typeface="+mn-cs"/>
                        </a:rPr>
                        <a:t>Candidate</a:t>
                      </a:r>
                      <a:endParaRPr lang="en-US" sz="1800" b="1" kern="1200" dirty="0">
                        <a:solidFill>
                          <a:schemeClr val="lt1"/>
                        </a:solidFill>
                        <a:latin typeface="Comic Sans MS" pitchFamily="66" charset="0"/>
                        <a:ea typeface="+mn-ea"/>
                        <a:cs typeface="+mn-cs"/>
                      </a:endParaRPr>
                    </a:p>
                  </a:txBody>
                  <a:tcPr anchor="ctr">
                    <a:solidFill>
                      <a:schemeClr val="accent1">
                        <a:lumMod val="75000"/>
                      </a:schemeClr>
                    </a:solidFill>
                  </a:tcPr>
                </a:tc>
                <a:tc>
                  <a:txBody>
                    <a:bodyPr/>
                    <a:lstStyle/>
                    <a:p>
                      <a:pPr marL="0" algn="ctr" defTabSz="914400" rtl="0" eaLnBrk="1" latinLnBrk="0" hangingPunct="1"/>
                      <a:r>
                        <a:rPr lang="en-US" sz="1800" b="1" i="1" kern="1200" dirty="0" smtClean="0">
                          <a:solidFill>
                            <a:schemeClr val="lt1"/>
                          </a:solidFill>
                          <a:latin typeface="Comic Sans MS" pitchFamily="66" charset="0"/>
                          <a:ea typeface="+mn-ea"/>
                          <a:cs typeface="+mn-cs"/>
                        </a:rPr>
                        <a:t>P</a:t>
                      </a:r>
                    </a:p>
                  </a:txBody>
                  <a:tcPr anchor="ctr">
                    <a:solidFill>
                      <a:schemeClr val="accent1">
                        <a:lumMod val="75000"/>
                      </a:schemeClr>
                    </a:solidFill>
                  </a:tcPr>
                </a:tc>
              </a:tr>
              <a:tr h="575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002060"/>
                          </a:solidFill>
                          <a:latin typeface="Comic Sans MS" pitchFamily="66" charset="0"/>
                        </a:rPr>
                        <a:t>OVERALL </a:t>
                      </a: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solidFill>
                            <a:srgbClr val="002060"/>
                          </a:solidFill>
                          <a:latin typeface="Comic Sans MS" pitchFamily="66" charset="0"/>
                        </a:rPr>
                        <a:t>(4 Year Cumulative)</a:t>
                      </a:r>
                    </a:p>
                  </a:txBody>
                  <a:tcPr anchor="ctr">
                    <a:solidFill>
                      <a:schemeClr val="bg1"/>
                    </a:solidFill>
                  </a:tcPr>
                </a:tc>
                <a:tc>
                  <a:txBody>
                    <a:bodyPr/>
                    <a:lstStyle/>
                    <a:p>
                      <a:pPr algn="ctr"/>
                      <a:r>
                        <a:rPr lang="en-US" dirty="0" smtClean="0">
                          <a:solidFill>
                            <a:srgbClr val="002060"/>
                          </a:solidFill>
                          <a:latin typeface="Comic Sans MS" pitchFamily="66" charset="0"/>
                        </a:rPr>
                        <a:t>72.9%</a:t>
                      </a:r>
                    </a:p>
                    <a:p>
                      <a:pPr algn="ctr"/>
                      <a:r>
                        <a:rPr lang="en-US" sz="1200" dirty="0" smtClean="0">
                          <a:solidFill>
                            <a:srgbClr val="002060"/>
                          </a:solidFill>
                          <a:latin typeface="Comic Sans MS" pitchFamily="66" charset="0"/>
                        </a:rPr>
                        <a:t>N=1519</a:t>
                      </a:r>
                      <a:endParaRPr lang="en-US" sz="1200" dirty="0">
                        <a:solidFill>
                          <a:srgbClr val="002060"/>
                        </a:solidFill>
                        <a:latin typeface="Comic Sans MS" pitchFamily="66" charset="0"/>
                      </a:endParaRPr>
                    </a:p>
                  </a:txBody>
                  <a:tcPr anchor="ctr">
                    <a:solidFill>
                      <a:schemeClr val="bg1"/>
                    </a:solidFill>
                  </a:tcPr>
                </a:tc>
                <a:tc>
                  <a:txBody>
                    <a:bodyPr/>
                    <a:lstStyle/>
                    <a:p>
                      <a:pPr algn="ctr"/>
                      <a:r>
                        <a:rPr kumimoji="0" lang="en-US" sz="1800" kern="1200" dirty="0" smtClean="0">
                          <a:solidFill>
                            <a:srgbClr val="002060"/>
                          </a:solidFill>
                          <a:latin typeface="Comic Sans MS" pitchFamily="66" charset="0"/>
                          <a:ea typeface="+mn-ea"/>
                          <a:cs typeface="+mn-cs"/>
                        </a:rPr>
                        <a:t>63.7%</a:t>
                      </a:r>
                    </a:p>
                    <a:p>
                      <a:pPr algn="ctr"/>
                      <a:r>
                        <a:rPr lang="en-US" sz="1200" dirty="0" smtClean="0">
                          <a:solidFill>
                            <a:srgbClr val="002060"/>
                          </a:solidFill>
                          <a:latin typeface="Comic Sans MS" pitchFamily="66" charset="0"/>
                        </a:rPr>
                        <a:t>N=6467</a:t>
                      </a:r>
                      <a:endParaRPr kumimoji="0" lang="en-US" sz="1200"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63.0%</a:t>
                      </a:r>
                    </a:p>
                    <a:p>
                      <a:pPr algn="ctr"/>
                      <a:r>
                        <a:rPr kumimoji="0" lang="en-US" sz="1200" kern="1200" dirty="0" smtClean="0">
                          <a:solidFill>
                            <a:srgbClr val="002060"/>
                          </a:solidFill>
                          <a:latin typeface="Comic Sans MS" pitchFamily="66" charset="0"/>
                          <a:ea typeface="+mn-ea"/>
                          <a:cs typeface="+mn-cs"/>
                        </a:rPr>
                        <a:t>N=597</a:t>
                      </a:r>
                    </a:p>
                  </a:txBody>
                  <a:tcPr anchor="ctr">
                    <a:solidFill>
                      <a:schemeClr val="bg1"/>
                    </a:solidFill>
                  </a:tcPr>
                </a:tc>
                <a:tc>
                  <a:txBody>
                    <a:bodyPr/>
                    <a:lstStyle/>
                    <a:p>
                      <a:pPr algn="ctr"/>
                      <a:r>
                        <a:rPr lang="en-US" dirty="0" smtClean="0">
                          <a:solidFill>
                            <a:srgbClr val="002060"/>
                          </a:solidFill>
                          <a:latin typeface="Comic Sans MS" pitchFamily="66" charset="0"/>
                        </a:rPr>
                        <a:t>&lt; .001</a:t>
                      </a:r>
                      <a:endParaRPr lang="en-US" dirty="0">
                        <a:solidFill>
                          <a:srgbClr val="002060"/>
                        </a:solidFill>
                        <a:latin typeface="Comic Sans MS" pitchFamily="66" charset="0"/>
                      </a:endParaRPr>
                    </a:p>
                  </a:txBody>
                  <a:tcPr anchor="ctr">
                    <a:solidFill>
                      <a:schemeClr val="bg1"/>
                    </a:solidFill>
                  </a:tcPr>
                </a:tc>
              </a:tr>
              <a:tr h="575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002060"/>
                          </a:solidFill>
                          <a:latin typeface="Comic Sans MS" pitchFamily="66" charset="0"/>
                        </a:rPr>
                        <a:t>Free/Reduced</a:t>
                      </a:r>
                      <a:r>
                        <a:rPr lang="en-US" baseline="0" dirty="0" smtClean="0">
                          <a:solidFill>
                            <a:srgbClr val="002060"/>
                          </a:solidFill>
                          <a:latin typeface="Comic Sans MS" pitchFamily="66" charset="0"/>
                        </a:rPr>
                        <a:t> Lunch Eligible</a:t>
                      </a:r>
                      <a:endParaRPr lang="en-US" dirty="0" smtClean="0">
                        <a:solidFill>
                          <a:srgbClr val="002060"/>
                        </a:solidFill>
                        <a:latin typeface="Comic Sans MS" pitchFamily="66" charset="0"/>
                      </a:endParaRP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54.2%</a:t>
                      </a:r>
                    </a:p>
                    <a:p>
                      <a:pPr algn="ctr"/>
                      <a:r>
                        <a:rPr kumimoji="0" lang="en-US" sz="1200" kern="1200" dirty="0" smtClean="0">
                          <a:solidFill>
                            <a:srgbClr val="002060"/>
                          </a:solidFill>
                          <a:latin typeface="Comic Sans MS" pitchFamily="66" charset="0"/>
                          <a:ea typeface="+mn-ea"/>
                          <a:cs typeface="+mn-cs"/>
                        </a:rPr>
                        <a:t>N=513</a:t>
                      </a: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47.3%</a:t>
                      </a:r>
                    </a:p>
                    <a:p>
                      <a:pPr algn="ctr"/>
                      <a:r>
                        <a:rPr kumimoji="0" lang="en-US" sz="1200" kern="1200" dirty="0" smtClean="0">
                          <a:solidFill>
                            <a:srgbClr val="002060"/>
                          </a:solidFill>
                          <a:latin typeface="Comic Sans MS" pitchFamily="66" charset="0"/>
                          <a:ea typeface="+mn-ea"/>
                          <a:cs typeface="+mn-cs"/>
                        </a:rPr>
                        <a:t>N=2778</a:t>
                      </a:r>
                      <a:endParaRPr kumimoji="0"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45.7%</a:t>
                      </a:r>
                    </a:p>
                    <a:p>
                      <a:pPr algn="ctr"/>
                      <a:r>
                        <a:rPr kumimoji="0" lang="en-US" sz="1200" kern="1200" dirty="0" smtClean="0">
                          <a:solidFill>
                            <a:srgbClr val="002060"/>
                          </a:solidFill>
                          <a:latin typeface="Comic Sans MS" pitchFamily="66" charset="0"/>
                          <a:ea typeface="+mn-ea"/>
                          <a:cs typeface="+mn-cs"/>
                        </a:rPr>
                        <a:t>N=232</a:t>
                      </a: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.032</a:t>
                      </a:r>
                      <a:endParaRPr lang="en-US" dirty="0">
                        <a:solidFill>
                          <a:srgbClr val="002060"/>
                        </a:solidFill>
                        <a:latin typeface="Comic Sans MS" pitchFamily="66" charset="0"/>
                      </a:endParaRPr>
                    </a:p>
                  </a:txBody>
                  <a:tcPr anchor="ctr">
                    <a:solidFill>
                      <a:schemeClr val="accent1">
                        <a:lumMod val="40000"/>
                        <a:lumOff val="60000"/>
                      </a:schemeClr>
                    </a:solidFill>
                  </a:tcPr>
                </a:tc>
              </a:tr>
              <a:tr h="575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002060"/>
                          </a:solidFill>
                          <a:latin typeface="Comic Sans MS" pitchFamily="66" charset="0"/>
                        </a:rPr>
                        <a:t>Special</a:t>
                      </a:r>
                      <a:r>
                        <a:rPr lang="en-US" baseline="0" dirty="0" smtClean="0">
                          <a:solidFill>
                            <a:srgbClr val="002060"/>
                          </a:solidFill>
                          <a:latin typeface="Comic Sans MS" pitchFamily="66" charset="0"/>
                        </a:rPr>
                        <a:t> Education Eligible</a:t>
                      </a:r>
                      <a:endParaRPr lang="en-US" dirty="0" smtClean="0">
                        <a:solidFill>
                          <a:srgbClr val="002060"/>
                        </a:solidFill>
                        <a:latin typeface="Comic Sans MS" pitchFamily="66" charset="0"/>
                      </a:endParaRPr>
                    </a:p>
                  </a:txBody>
                  <a:tcPr anchor="ctr">
                    <a:solidFill>
                      <a:schemeClr val="bg1"/>
                    </a:solidFill>
                  </a:tcPr>
                </a:tc>
                <a:tc>
                  <a:txBody>
                    <a:bodyPr/>
                    <a:lstStyle/>
                    <a:p>
                      <a:pPr algn="ctr"/>
                      <a:r>
                        <a:rPr lang="en-US" dirty="0" smtClean="0">
                          <a:solidFill>
                            <a:srgbClr val="002060"/>
                          </a:solidFill>
                          <a:latin typeface="Comic Sans MS" pitchFamily="66" charset="0"/>
                        </a:rPr>
                        <a:t>72.0%</a:t>
                      </a:r>
                    </a:p>
                    <a:p>
                      <a:pPr algn="ctr"/>
                      <a:r>
                        <a:rPr kumimoji="0" lang="en-US" sz="1200" kern="1200" dirty="0" smtClean="0">
                          <a:solidFill>
                            <a:srgbClr val="002060"/>
                          </a:solidFill>
                          <a:latin typeface="Comic Sans MS" pitchFamily="66" charset="0"/>
                          <a:ea typeface="+mn-ea"/>
                          <a:cs typeface="+mn-cs"/>
                        </a:rPr>
                        <a:t>N=472</a:t>
                      </a:r>
                    </a:p>
                  </a:txBody>
                  <a:tcPr anchor="ctr">
                    <a:solidFill>
                      <a:schemeClr val="bg1"/>
                    </a:solidFill>
                  </a:tcPr>
                </a:tc>
                <a:tc>
                  <a:txBody>
                    <a:bodyPr/>
                    <a:lstStyle/>
                    <a:p>
                      <a:pPr algn="ctr"/>
                      <a:r>
                        <a:rPr kumimoji="0" lang="en-US" sz="1800" kern="1200" dirty="0" smtClean="0">
                          <a:solidFill>
                            <a:srgbClr val="002060"/>
                          </a:solidFill>
                          <a:latin typeface="Comic Sans MS" pitchFamily="66" charset="0"/>
                          <a:ea typeface="+mn-ea"/>
                          <a:cs typeface="+mn-cs"/>
                        </a:rPr>
                        <a:t>54.7%</a:t>
                      </a:r>
                    </a:p>
                    <a:p>
                      <a:pPr algn="ctr"/>
                      <a:r>
                        <a:rPr kumimoji="0" lang="en-US" sz="1200" kern="1200" dirty="0" smtClean="0">
                          <a:solidFill>
                            <a:srgbClr val="002060"/>
                          </a:solidFill>
                          <a:latin typeface="Comic Sans MS" pitchFamily="66" charset="0"/>
                          <a:ea typeface="+mn-ea"/>
                          <a:cs typeface="+mn-cs"/>
                        </a:rPr>
                        <a:t>N=1906</a:t>
                      </a:r>
                      <a:endParaRPr kumimoji="0" lang="en-US" sz="1800" kern="1200" dirty="0" smtClean="0">
                        <a:solidFill>
                          <a:srgbClr val="002060"/>
                        </a:solidFill>
                        <a:latin typeface="Comic Sans MS" pitchFamily="66" charset="0"/>
                        <a:ea typeface="+mn-ea"/>
                        <a:cs typeface="+mn-cs"/>
                      </a:endParaRPr>
                    </a:p>
                  </a:txBody>
                  <a:tcPr anchor="ctr">
                    <a:solidFill>
                      <a:schemeClr val="bg1"/>
                    </a:solidFill>
                  </a:tcPr>
                </a:tc>
                <a:tc>
                  <a:txBody>
                    <a:bodyPr/>
                    <a:lstStyle/>
                    <a:p>
                      <a:pPr algn="ctr"/>
                      <a:r>
                        <a:rPr lang="en-US" dirty="0" smtClean="0">
                          <a:solidFill>
                            <a:srgbClr val="002060"/>
                          </a:solidFill>
                          <a:latin typeface="Comic Sans MS" pitchFamily="66" charset="0"/>
                        </a:rPr>
                        <a:t>48.9%</a:t>
                      </a:r>
                    </a:p>
                    <a:p>
                      <a:pPr algn="ctr"/>
                      <a:r>
                        <a:rPr kumimoji="0" lang="en-US" sz="1200" kern="1200" dirty="0" smtClean="0">
                          <a:solidFill>
                            <a:srgbClr val="002060"/>
                          </a:solidFill>
                          <a:latin typeface="Comic Sans MS" pitchFamily="66" charset="0"/>
                          <a:ea typeface="+mn-ea"/>
                          <a:cs typeface="+mn-cs"/>
                        </a:rPr>
                        <a:t>N=180</a:t>
                      </a:r>
                    </a:p>
                  </a:txBody>
                  <a:tcPr anchor="ctr">
                    <a:solidFill>
                      <a:schemeClr val="bg1"/>
                    </a:solidFill>
                  </a:tcPr>
                </a:tc>
                <a:tc>
                  <a:txBody>
                    <a:bodyPr/>
                    <a:lstStyle/>
                    <a:p>
                      <a:pPr algn="ctr"/>
                      <a:r>
                        <a:rPr lang="en-US" dirty="0" smtClean="0">
                          <a:solidFill>
                            <a:srgbClr val="002060"/>
                          </a:solidFill>
                          <a:latin typeface="Comic Sans MS" pitchFamily="66" charset="0"/>
                        </a:rPr>
                        <a:t>&lt; .001</a:t>
                      </a:r>
                      <a:endParaRPr lang="en-US" dirty="0">
                        <a:solidFill>
                          <a:srgbClr val="002060"/>
                        </a:solidFill>
                        <a:latin typeface="Comic Sans MS" pitchFamily="66" charset="0"/>
                      </a:endParaRPr>
                    </a:p>
                  </a:txBody>
                  <a:tcPr anchor="ctr">
                    <a:solidFill>
                      <a:schemeClr val="bg1"/>
                    </a:solidFill>
                  </a:tcPr>
                </a:tc>
              </a:tr>
              <a:tr h="57573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smtClean="0">
                          <a:solidFill>
                            <a:srgbClr val="002060"/>
                          </a:solidFill>
                          <a:latin typeface="Comic Sans MS" pitchFamily="66" charset="0"/>
                          <a:ea typeface="+mn-ea"/>
                          <a:cs typeface="+mn-cs"/>
                        </a:rPr>
                        <a:t>English</a:t>
                      </a:r>
                      <a:r>
                        <a:rPr lang="en-US" sz="1800" kern="1200" baseline="0" dirty="0" smtClean="0">
                          <a:solidFill>
                            <a:srgbClr val="002060"/>
                          </a:solidFill>
                          <a:latin typeface="Comic Sans MS" pitchFamily="66" charset="0"/>
                          <a:ea typeface="+mn-ea"/>
                          <a:cs typeface="+mn-cs"/>
                        </a:rPr>
                        <a:t> Language Learners</a:t>
                      </a:r>
                      <a:endParaRPr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30.5%</a:t>
                      </a:r>
                    </a:p>
                    <a:p>
                      <a:pPr algn="ctr"/>
                      <a:r>
                        <a:rPr kumimoji="0" lang="en-US" sz="1200" kern="1200" dirty="0" smtClean="0">
                          <a:solidFill>
                            <a:srgbClr val="002060"/>
                          </a:solidFill>
                          <a:latin typeface="Comic Sans MS" pitchFamily="66" charset="0"/>
                          <a:ea typeface="+mn-ea"/>
                          <a:cs typeface="+mn-cs"/>
                        </a:rPr>
                        <a:t>N=118</a:t>
                      </a:r>
                    </a:p>
                  </a:txBody>
                  <a:tcPr anchor="ctr">
                    <a:solidFill>
                      <a:schemeClr val="accent1">
                        <a:lumMod val="40000"/>
                        <a:lumOff val="60000"/>
                      </a:schemeClr>
                    </a:solidFill>
                  </a:tcPr>
                </a:tc>
                <a:tc>
                  <a:txBody>
                    <a:bodyPr/>
                    <a:lstStyle/>
                    <a:p>
                      <a:pPr algn="ctr"/>
                      <a:r>
                        <a:rPr kumimoji="0" lang="en-US" sz="1800" kern="1200" dirty="0" smtClean="0">
                          <a:solidFill>
                            <a:srgbClr val="002060"/>
                          </a:solidFill>
                          <a:latin typeface="Comic Sans MS" pitchFamily="66" charset="0"/>
                          <a:ea typeface="+mn-ea"/>
                          <a:cs typeface="+mn-cs"/>
                        </a:rPr>
                        <a:t>28.8%</a:t>
                      </a:r>
                    </a:p>
                    <a:p>
                      <a:pPr algn="ctr"/>
                      <a:r>
                        <a:rPr kumimoji="0" lang="en-US" sz="1200" kern="1200" dirty="0" smtClean="0">
                          <a:solidFill>
                            <a:srgbClr val="002060"/>
                          </a:solidFill>
                          <a:latin typeface="Comic Sans MS" pitchFamily="66" charset="0"/>
                          <a:ea typeface="+mn-ea"/>
                          <a:cs typeface="+mn-cs"/>
                        </a:rPr>
                        <a:t>N=671</a:t>
                      </a:r>
                      <a:endParaRPr kumimoji="0" lang="en-US" sz="1800" kern="1200" dirty="0" smtClean="0">
                        <a:solidFill>
                          <a:srgbClr val="002060"/>
                        </a:solidFill>
                        <a:latin typeface="Comic Sans MS" pitchFamily="66" charset="0"/>
                        <a:ea typeface="+mn-ea"/>
                        <a:cs typeface="+mn-cs"/>
                      </a:endParaRP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26.8%</a:t>
                      </a:r>
                    </a:p>
                    <a:p>
                      <a:pPr algn="ctr"/>
                      <a:r>
                        <a:rPr kumimoji="0" lang="en-US" sz="1200" kern="1200" dirty="0" smtClean="0">
                          <a:solidFill>
                            <a:srgbClr val="002060"/>
                          </a:solidFill>
                          <a:latin typeface="Comic Sans MS" pitchFamily="66" charset="0"/>
                          <a:ea typeface="+mn-ea"/>
                          <a:cs typeface="+mn-cs"/>
                        </a:rPr>
                        <a:t>N=41</a:t>
                      </a:r>
                    </a:p>
                  </a:txBody>
                  <a:tcPr anchor="ctr">
                    <a:solidFill>
                      <a:schemeClr val="accent1">
                        <a:lumMod val="40000"/>
                        <a:lumOff val="60000"/>
                      </a:schemeClr>
                    </a:solidFill>
                  </a:tcPr>
                </a:tc>
                <a:tc>
                  <a:txBody>
                    <a:bodyPr/>
                    <a:lstStyle/>
                    <a:p>
                      <a:pPr algn="ctr"/>
                      <a:r>
                        <a:rPr lang="en-US" dirty="0" smtClean="0">
                          <a:solidFill>
                            <a:srgbClr val="002060"/>
                          </a:solidFill>
                          <a:latin typeface="Comic Sans MS" pitchFamily="66" charset="0"/>
                        </a:rPr>
                        <a:t>.656</a:t>
                      </a:r>
                      <a:endParaRPr lang="en-US" dirty="0">
                        <a:solidFill>
                          <a:srgbClr val="002060"/>
                        </a:solidFill>
                        <a:latin typeface="Comic Sans MS" pitchFamily="66" charset="0"/>
                      </a:endParaRPr>
                    </a:p>
                  </a:txBody>
                  <a:tcPr anchor="ctr">
                    <a:solidFill>
                      <a:schemeClr val="accent1">
                        <a:lumMod val="40000"/>
                        <a:lumOff val="60000"/>
                      </a:schemeClr>
                    </a:solidFill>
                  </a:tcPr>
                </a:tc>
              </a:tr>
            </a:tbl>
          </a:graphicData>
        </a:graphic>
      </p:graphicFrame>
      <p:sp>
        <p:nvSpPr>
          <p:cNvPr id="8"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1000" fill="hold"/>
                                        <p:tgtEl>
                                          <p:spTgt spid="51202"/>
                                        </p:tgtEl>
                                        <p:attrNameLst>
                                          <p:attrName>ppt_x</p:attrName>
                                        </p:attrNameLst>
                                      </p:cBhvr>
                                      <p:tavLst>
                                        <p:tav tm="0">
                                          <p:val>
                                            <p:strVal val="#ppt_x-.2"/>
                                          </p:val>
                                        </p:tav>
                                        <p:tav tm="100000">
                                          <p:val>
                                            <p:strVal val="#ppt_x"/>
                                          </p:val>
                                        </p:tav>
                                      </p:tavLst>
                                    </p:anim>
                                    <p:anim calcmode="lin" valueType="num">
                                      <p:cBhvr>
                                        <p:cTn id="8" dur="1000" fill="hold"/>
                                        <p:tgtEl>
                                          <p:spTgt spid="51202"/>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02"/>
                                        </p:tgtEl>
                                      </p:cBhvr>
                                    </p:animEffect>
                                  </p:childTnLst>
                                </p:cTn>
                              </p:par>
                            </p:childTnLst>
                          </p:cTn>
                        </p:par>
                        <p:par>
                          <p:cTn id="10" fill="hold">
                            <p:stCondLst>
                              <p:cond delay="1000"/>
                            </p:stCondLst>
                            <p:childTnLst>
                              <p:par>
                                <p:cTn id="11" presetID="17" presetClass="entr" presetSubtype="8" fill="hold" nodeType="afterEffect">
                                  <p:stCondLst>
                                    <p:cond delay="0"/>
                                  </p:stCondLst>
                                  <p:childTnLst>
                                    <p:set>
                                      <p:cBhvr>
                                        <p:cTn id="12" dur="1" fill="hold">
                                          <p:stCondLst>
                                            <p:cond delay="0"/>
                                          </p:stCondLst>
                                        </p:cTn>
                                        <p:tgtEl>
                                          <p:spTgt spid="51203">
                                            <p:txEl>
                                              <p:pRg st="0" end="0"/>
                                            </p:txEl>
                                          </p:spTgt>
                                        </p:tgtEl>
                                        <p:attrNameLst>
                                          <p:attrName>style.visibility</p:attrName>
                                        </p:attrNameLst>
                                      </p:cBhvr>
                                      <p:to>
                                        <p:strVal val="visible"/>
                                      </p:to>
                                    </p:set>
                                    <p:anim calcmode="lin" valueType="num">
                                      <p:cBhvr>
                                        <p:cTn id="13" dur="500" fill="hold"/>
                                        <p:tgtEl>
                                          <p:spTgt spid="51203">
                                            <p:txEl>
                                              <p:pRg st="0" end="0"/>
                                            </p:txEl>
                                          </p:spTgt>
                                        </p:tgtEl>
                                        <p:attrNameLst>
                                          <p:attrName>ppt_x</p:attrName>
                                        </p:attrNameLst>
                                      </p:cBhvr>
                                      <p:tavLst>
                                        <p:tav tm="0">
                                          <p:val>
                                            <p:strVal val="#ppt_x-#ppt_w/2"/>
                                          </p:val>
                                        </p:tav>
                                        <p:tav tm="100000">
                                          <p:val>
                                            <p:strVal val="#ppt_x"/>
                                          </p:val>
                                        </p:tav>
                                      </p:tavLst>
                                    </p:anim>
                                    <p:anim calcmode="lin" valueType="num">
                                      <p:cBhvr>
                                        <p:cTn id="14" dur="500" fill="hold"/>
                                        <p:tgtEl>
                                          <p:spTgt spid="5120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51203">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51203">
                                            <p:txEl>
                                              <p:pRg st="0" end="0"/>
                                            </p:txEl>
                                          </p:spTgt>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7" presetClass="entr" presetSubtype="8" fill="hold" nodeType="afterEffect">
                                  <p:stCondLst>
                                    <p:cond delay="0"/>
                                  </p:stCondLst>
                                  <p:childTnLst>
                                    <p:set>
                                      <p:cBhvr>
                                        <p:cTn id="19" dur="1" fill="hold">
                                          <p:stCondLst>
                                            <p:cond delay="0"/>
                                          </p:stCondLst>
                                        </p:cTn>
                                        <p:tgtEl>
                                          <p:spTgt spid="51203">
                                            <p:txEl>
                                              <p:pRg st="1" end="1"/>
                                            </p:txEl>
                                          </p:spTgt>
                                        </p:tgtEl>
                                        <p:attrNameLst>
                                          <p:attrName>style.visibility</p:attrName>
                                        </p:attrNameLst>
                                      </p:cBhvr>
                                      <p:to>
                                        <p:strVal val="visible"/>
                                      </p:to>
                                    </p:set>
                                    <p:anim calcmode="lin" valueType="num">
                                      <p:cBhvr>
                                        <p:cTn id="20" dur="500" fill="hold"/>
                                        <p:tgtEl>
                                          <p:spTgt spid="51203">
                                            <p:txEl>
                                              <p:pRg st="1" end="1"/>
                                            </p:txEl>
                                          </p:spTgt>
                                        </p:tgtEl>
                                        <p:attrNameLst>
                                          <p:attrName>ppt_x</p:attrName>
                                        </p:attrNameLst>
                                      </p:cBhvr>
                                      <p:tavLst>
                                        <p:tav tm="0">
                                          <p:val>
                                            <p:strVal val="#ppt_x-#ppt_w/2"/>
                                          </p:val>
                                        </p:tav>
                                        <p:tav tm="100000">
                                          <p:val>
                                            <p:strVal val="#ppt_x"/>
                                          </p:val>
                                        </p:tav>
                                      </p:tavLst>
                                    </p:anim>
                                    <p:anim calcmode="lin" valueType="num">
                                      <p:cBhvr>
                                        <p:cTn id="21" dur="500" fill="hold"/>
                                        <p:tgtEl>
                                          <p:spTgt spid="5120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5120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51203">
                                            <p:txEl>
                                              <p:pRg st="1" end="1"/>
                                            </p:txEl>
                                          </p:spTgt>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2000" fill="hold"/>
                                        <p:tgtEl>
                                          <p:spTgt spid="6"/>
                                        </p:tgtEl>
                                        <p:attrNameLst>
                                          <p:attrName>ppt_w</p:attrName>
                                        </p:attrNameLst>
                                      </p:cBhvr>
                                      <p:tavLst>
                                        <p:tav tm="0">
                                          <p:val>
                                            <p:fltVal val="0"/>
                                          </p:val>
                                        </p:tav>
                                        <p:tav tm="100000">
                                          <p:val>
                                            <p:strVal val="#ppt_w"/>
                                          </p:val>
                                        </p:tav>
                                      </p:tavLst>
                                    </p:anim>
                                    <p:anim calcmode="lin" valueType="num">
                                      <p:cBhvr>
                                        <p:cTn id="28" dur="20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381000" y="121623"/>
            <a:ext cx="859841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4000" b="1" i="0" u="none" strike="noStrike" cap="none" normalizeH="0" baseline="0" dirty="0" smtClean="0">
                <a:ln>
                  <a:noFill/>
                </a:ln>
                <a:solidFill>
                  <a:srgbClr val="0E015F"/>
                </a:solidFill>
                <a:effectLst>
                  <a:outerShdw blurRad="38100" dist="38100" dir="2700000" algn="tl">
                    <a:srgbClr val="000000">
                      <a:alpha val="43137"/>
                    </a:srgbClr>
                  </a:outerShdw>
                </a:effectLst>
                <a:latin typeface="Comic Sans MS" pitchFamily="66" charset="0"/>
                <a:ea typeface="Calibri" pitchFamily="34" charset="0"/>
                <a:cs typeface="Times New Roman" pitchFamily="18" charset="0"/>
              </a:rPr>
              <a:t>Co-Teaching Framework</a:t>
            </a:r>
            <a:endParaRPr kumimoji="0" lang="en-US" sz="4000" b="0" i="0" u="none" strike="noStrike" cap="none" normalizeH="0" baseline="0" dirty="0" smtClean="0">
              <a:ln>
                <a:noFill/>
              </a:ln>
              <a:solidFill>
                <a:srgbClr val="0E015F"/>
              </a:solidFill>
              <a:effectLst>
                <a:outerShdw blurRad="38100" dist="38100" dir="2700000" algn="tl">
                  <a:srgbClr val="000000">
                    <a:alpha val="43137"/>
                  </a:srgbClr>
                </a:outerShdw>
              </a:effectLst>
              <a:latin typeface="Comic Sans MS" pitchFamily="66" charset="0"/>
            </a:endParaRPr>
          </a:p>
        </p:txBody>
      </p:sp>
      <p:sp>
        <p:nvSpPr>
          <p:cNvPr id="7" name="Text Box 2"/>
          <p:cNvSpPr txBox="1">
            <a:spLocks noChangeArrowheads="1"/>
          </p:cNvSpPr>
          <p:nvPr/>
        </p:nvSpPr>
        <p:spPr bwMode="auto">
          <a:xfrm>
            <a:off x="3733800" y="2727072"/>
            <a:ext cx="1752600" cy="1082928"/>
          </a:xfrm>
          <a:prstGeom prst="rect">
            <a:avLst/>
          </a:prstGeom>
          <a:solidFill>
            <a:srgbClr val="FFFFFF"/>
          </a:solidFill>
          <a:ln w="9525">
            <a:solidFill>
              <a:schemeClr val="tx2">
                <a:lumMod val="50000"/>
              </a:schemeClr>
            </a:solidFill>
            <a:miter lim="800000"/>
            <a:headEnd/>
            <a:tailEnd/>
          </a:ln>
        </p:spPr>
        <p:txBody>
          <a:bodyPr rot="0" vert="horz" wrap="square" lIns="91440" tIns="45720" rIns="91440" bIns="45720" anchor="t" anchorCtr="0">
            <a:noAutofit/>
          </a:bodyPr>
          <a:lstStyle/>
          <a:p>
            <a:pPr marL="0" marR="0" algn="ctr">
              <a:lnSpc>
                <a:spcPct val="115000"/>
              </a:lnSpc>
              <a:spcBef>
                <a:spcPts val="0"/>
              </a:spcBef>
              <a:spcAft>
                <a:spcPts val="1000"/>
              </a:spcAft>
            </a:pPr>
            <a:r>
              <a:rPr lang="en-US" b="1" dirty="0">
                <a:effectLst/>
                <a:latin typeface="Comic Sans MS"/>
                <a:ea typeface="Calibri"/>
                <a:cs typeface="Times New Roman"/>
              </a:rPr>
              <a:t>Creating a culture of </a:t>
            </a:r>
            <a:r>
              <a:rPr lang="en-US" b="1" dirty="0" smtClean="0">
                <a:latin typeface="Comic Sans MS"/>
                <a:ea typeface="Calibri"/>
                <a:cs typeface="Times New Roman"/>
              </a:rPr>
              <a:t>C</a:t>
            </a:r>
            <a:r>
              <a:rPr lang="en-US" b="1" dirty="0" smtClean="0">
                <a:effectLst/>
                <a:latin typeface="Comic Sans MS"/>
                <a:ea typeface="Calibri"/>
                <a:cs typeface="Times New Roman"/>
              </a:rPr>
              <a:t>o-Teaching</a:t>
            </a:r>
            <a:endParaRPr lang="en-US" b="1" dirty="0">
              <a:effectLst/>
              <a:latin typeface="Calibri"/>
              <a:ea typeface="Calibri"/>
              <a:cs typeface="Times New Roman"/>
            </a:endParaRPr>
          </a:p>
        </p:txBody>
      </p:sp>
      <p:sp>
        <p:nvSpPr>
          <p:cNvPr id="12"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
        <p:nvSpPr>
          <p:cNvPr id="13" name="TextBox 12"/>
          <p:cNvSpPr txBox="1"/>
          <p:nvPr/>
        </p:nvSpPr>
        <p:spPr>
          <a:xfrm>
            <a:off x="6288272" y="1203538"/>
            <a:ext cx="2246128" cy="584775"/>
          </a:xfrm>
          <a:prstGeom prst="rect">
            <a:avLst/>
          </a:prstGeom>
          <a:noFill/>
        </p:spPr>
        <p:txBody>
          <a:bodyPr wrap="none" rtlCol="0">
            <a:spAutoFit/>
          </a:bodyPr>
          <a:lstStyle/>
          <a:p>
            <a:r>
              <a:rPr lang="en-US" sz="3200" b="1" u="sng" dirty="0" smtClean="0">
                <a:solidFill>
                  <a:srgbClr val="FF0000"/>
                </a:solidFill>
                <a:latin typeface="Comic Sans MS" pitchFamily="66" charset="0"/>
              </a:rPr>
              <a:t>Phase One</a:t>
            </a:r>
            <a:endParaRPr lang="en-US" sz="3200" b="1" u="sng" dirty="0">
              <a:solidFill>
                <a:srgbClr val="FF0000"/>
              </a:solidFill>
              <a:latin typeface="Comic Sans MS" pitchFamily="66" charset="0"/>
            </a:endParaRPr>
          </a:p>
        </p:txBody>
      </p:sp>
      <p:sp>
        <p:nvSpPr>
          <p:cNvPr id="14" name="TextBox 13"/>
          <p:cNvSpPr txBox="1"/>
          <p:nvPr/>
        </p:nvSpPr>
        <p:spPr>
          <a:xfrm>
            <a:off x="533400" y="2209800"/>
            <a:ext cx="2342308" cy="523220"/>
          </a:xfrm>
          <a:prstGeom prst="rect">
            <a:avLst/>
          </a:prstGeom>
          <a:noFill/>
        </p:spPr>
        <p:txBody>
          <a:bodyPr wrap="none" rtlCol="0">
            <a:spAutoFit/>
          </a:bodyPr>
          <a:lstStyle/>
          <a:p>
            <a:r>
              <a:rPr lang="en-US" sz="2800" b="1" dirty="0" smtClean="0">
                <a:solidFill>
                  <a:schemeClr val="tx2">
                    <a:lumMod val="50000"/>
                  </a:schemeClr>
                </a:solidFill>
                <a:latin typeface="Comic Sans MS" pitchFamily="66" charset="0"/>
              </a:rPr>
              <a:t>Phase Three</a:t>
            </a:r>
            <a:endParaRPr lang="en-US" sz="2800" b="1" dirty="0">
              <a:solidFill>
                <a:schemeClr val="tx2">
                  <a:lumMod val="50000"/>
                </a:schemeClr>
              </a:solidFill>
              <a:latin typeface="Comic Sans MS" pitchFamily="66" charset="0"/>
            </a:endParaRPr>
          </a:p>
        </p:txBody>
      </p:sp>
      <p:sp>
        <p:nvSpPr>
          <p:cNvPr id="15" name="TextBox 14"/>
          <p:cNvSpPr txBox="1"/>
          <p:nvPr/>
        </p:nvSpPr>
        <p:spPr>
          <a:xfrm>
            <a:off x="7058692" y="4698087"/>
            <a:ext cx="1996059" cy="523220"/>
          </a:xfrm>
          <a:prstGeom prst="rect">
            <a:avLst/>
          </a:prstGeom>
          <a:noFill/>
        </p:spPr>
        <p:txBody>
          <a:bodyPr wrap="none" rtlCol="0">
            <a:spAutoFit/>
          </a:bodyPr>
          <a:lstStyle/>
          <a:p>
            <a:r>
              <a:rPr lang="en-US" sz="2800" b="1" dirty="0" smtClean="0">
                <a:solidFill>
                  <a:schemeClr val="tx2">
                    <a:lumMod val="50000"/>
                  </a:schemeClr>
                </a:solidFill>
                <a:latin typeface="Comic Sans MS" pitchFamily="66" charset="0"/>
              </a:rPr>
              <a:t>Phase Two</a:t>
            </a:r>
            <a:endParaRPr lang="en-US" sz="2800" b="1" dirty="0">
              <a:solidFill>
                <a:schemeClr val="tx2">
                  <a:lumMod val="50000"/>
                </a:schemeClr>
              </a:solidFill>
              <a:latin typeface="Comic Sans MS" pitchFamily="66" charset="0"/>
            </a:endParaRPr>
          </a:p>
        </p:txBody>
      </p:sp>
      <p:sp>
        <p:nvSpPr>
          <p:cNvPr id="16" name="Oval 15"/>
          <p:cNvSpPr/>
          <p:nvPr/>
        </p:nvSpPr>
        <p:spPr>
          <a:xfrm>
            <a:off x="3228554" y="914400"/>
            <a:ext cx="2715046" cy="159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00" b="1" dirty="0" smtClean="0">
                <a:latin typeface="Comic Sans MS" pitchFamily="66" charset="0"/>
              </a:rPr>
              <a:t>Teacher</a:t>
            </a:r>
          </a:p>
          <a:p>
            <a:pPr algn="ctr"/>
            <a:r>
              <a:rPr lang="en-US" sz="1900" b="1" dirty="0" smtClean="0">
                <a:latin typeface="Comic Sans MS" pitchFamily="66" charset="0"/>
              </a:rPr>
              <a:t>&amp; </a:t>
            </a:r>
          </a:p>
          <a:p>
            <a:pPr algn="ctr"/>
            <a:r>
              <a:rPr lang="en-US" sz="1900" b="1" dirty="0" smtClean="0">
                <a:latin typeface="Comic Sans MS" pitchFamily="66" charset="0"/>
              </a:rPr>
              <a:t>Administrator</a:t>
            </a:r>
          </a:p>
          <a:p>
            <a:pPr algn="ctr"/>
            <a:r>
              <a:rPr lang="en-US" sz="1900" b="1" dirty="0" smtClean="0">
                <a:latin typeface="Comic Sans MS" pitchFamily="66" charset="0"/>
              </a:rPr>
              <a:t>Preparation </a:t>
            </a:r>
          </a:p>
        </p:txBody>
      </p:sp>
      <p:sp>
        <p:nvSpPr>
          <p:cNvPr id="17" name="Oval 16"/>
          <p:cNvSpPr/>
          <p:nvPr/>
        </p:nvSpPr>
        <p:spPr>
          <a:xfrm>
            <a:off x="437706" y="3124199"/>
            <a:ext cx="2667000" cy="14843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Comic Sans MS" pitchFamily="66" charset="0"/>
              </a:rPr>
              <a:t>Co-Teachers</a:t>
            </a:r>
          </a:p>
          <a:p>
            <a:pPr algn="ctr"/>
            <a:r>
              <a:rPr lang="en-US" b="1" dirty="0" smtClean="0">
                <a:latin typeface="Comic Sans MS" pitchFamily="66" charset="0"/>
              </a:rPr>
              <a:t>&amp;</a:t>
            </a:r>
          </a:p>
          <a:p>
            <a:pPr algn="ctr"/>
            <a:r>
              <a:rPr lang="en-US" b="1" dirty="0" smtClean="0">
                <a:latin typeface="Comic Sans MS" pitchFamily="66" charset="0"/>
              </a:rPr>
              <a:t>Administrators</a:t>
            </a:r>
            <a:endParaRPr lang="en-US" b="1" dirty="0">
              <a:latin typeface="Comic Sans MS" pitchFamily="66" charset="0"/>
            </a:endParaRPr>
          </a:p>
        </p:txBody>
      </p:sp>
      <p:sp>
        <p:nvSpPr>
          <p:cNvPr id="18" name="Oval 17"/>
          <p:cNvSpPr/>
          <p:nvPr/>
        </p:nvSpPr>
        <p:spPr>
          <a:xfrm>
            <a:off x="6388611" y="2693109"/>
            <a:ext cx="2590800" cy="18186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Comic Sans MS" pitchFamily="66" charset="0"/>
              </a:rPr>
              <a:t>Induction and Beginning Teacher &amp; Administrators</a:t>
            </a:r>
            <a:endParaRPr lang="en-US" b="1" dirty="0">
              <a:latin typeface="Comic Sans MS" pitchFamily="66" charset="0"/>
            </a:endParaRPr>
          </a:p>
        </p:txBody>
      </p:sp>
      <p:sp>
        <p:nvSpPr>
          <p:cNvPr id="21" name="Isosceles Triangle 20"/>
          <p:cNvSpPr/>
          <p:nvPr/>
        </p:nvSpPr>
        <p:spPr>
          <a:xfrm>
            <a:off x="1028700" y="4224428"/>
            <a:ext cx="7277100" cy="2100172"/>
          </a:xfrm>
          <a:prstGeom prst="triangle">
            <a:avLst/>
          </a:prstGeom>
          <a:solidFill>
            <a:schemeClr val="bg1"/>
          </a:solidFill>
          <a:ln w="25400" cmpd="sng">
            <a:solidFill>
              <a:schemeClr val="tx2">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0" bIns="0" rtlCol="0" anchor="t" anchorCtr="0">
            <a:noAutofit/>
          </a:bodyPr>
          <a:lstStyle/>
          <a:p>
            <a:pPr algn="ctr"/>
            <a:endParaRPr lang="en-US" dirty="0"/>
          </a:p>
        </p:txBody>
      </p:sp>
      <p:sp>
        <p:nvSpPr>
          <p:cNvPr id="22" name="TextBox 21"/>
          <p:cNvSpPr txBox="1"/>
          <p:nvPr/>
        </p:nvSpPr>
        <p:spPr>
          <a:xfrm>
            <a:off x="3767747" y="4679582"/>
            <a:ext cx="1898277" cy="400110"/>
          </a:xfrm>
          <a:prstGeom prst="rect">
            <a:avLst/>
          </a:prstGeom>
          <a:noFill/>
        </p:spPr>
        <p:txBody>
          <a:bodyPr wrap="none" rtlCol="0">
            <a:spAutoFit/>
          </a:bodyPr>
          <a:lstStyle/>
          <a:p>
            <a:r>
              <a:rPr lang="en-US" sz="2000" b="1" dirty="0" smtClean="0"/>
              <a:t>Sustained by:</a:t>
            </a:r>
            <a:endParaRPr lang="en-US" sz="2000" b="1" dirty="0"/>
          </a:p>
        </p:txBody>
      </p:sp>
      <p:sp>
        <p:nvSpPr>
          <p:cNvPr id="23" name="TextBox 22"/>
          <p:cNvSpPr txBox="1"/>
          <p:nvPr/>
        </p:nvSpPr>
        <p:spPr>
          <a:xfrm>
            <a:off x="1771206" y="5257800"/>
            <a:ext cx="5639685" cy="923330"/>
          </a:xfrm>
          <a:prstGeom prst="rect">
            <a:avLst/>
          </a:prstGeom>
          <a:noFill/>
        </p:spPr>
        <p:txBody>
          <a:bodyPr wrap="none" rtlCol="0">
            <a:spAutoFit/>
          </a:bodyPr>
          <a:lstStyle/>
          <a:p>
            <a:pPr algn="ctr"/>
            <a:r>
              <a:rPr lang="en-US" b="1" dirty="0" smtClean="0"/>
              <a:t>St. Cloud State University</a:t>
            </a:r>
          </a:p>
          <a:p>
            <a:pPr algn="ctr"/>
            <a:r>
              <a:rPr lang="en-US" b="1" dirty="0" smtClean="0"/>
              <a:t>School Partners</a:t>
            </a:r>
          </a:p>
          <a:p>
            <a:pPr algn="ctr"/>
            <a:r>
              <a:rPr lang="en-US" b="1" dirty="0" smtClean="0"/>
              <a:t>The Academy for Co-Teaching and Collaboration</a:t>
            </a:r>
          </a:p>
        </p:txBody>
      </p:sp>
      <p:cxnSp>
        <p:nvCxnSpPr>
          <p:cNvPr id="25" name="Straight Arrow Connector 24"/>
          <p:cNvCxnSpPr/>
          <p:nvPr/>
        </p:nvCxnSpPr>
        <p:spPr>
          <a:xfrm>
            <a:off x="5867400" y="2014210"/>
            <a:ext cx="762000" cy="678899"/>
          </a:xfrm>
          <a:prstGeom prst="straightConnector1">
            <a:avLst/>
          </a:prstGeom>
          <a:ln w="69850" cap="rnd" cmpd="sng">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875708" y="2262018"/>
            <a:ext cx="553292" cy="862182"/>
          </a:xfrm>
          <a:prstGeom prst="straightConnector1">
            <a:avLst/>
          </a:prstGeom>
          <a:ln w="69850" cap="rnd" cmpd="sng">
            <a:headEnd type="triangle"/>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505200" y="4038600"/>
            <a:ext cx="2362200" cy="0"/>
          </a:xfrm>
          <a:prstGeom prst="straightConnector1">
            <a:avLst/>
          </a:prstGeom>
          <a:ln w="69850" cap="rnd" cmpd="sng">
            <a:headEnd type="triangle"/>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4200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5" name="Title 2"/>
          <p:cNvSpPr>
            <a:spLocks noGrp="1"/>
          </p:cNvSpPr>
          <p:nvPr>
            <p:ph type="title"/>
          </p:nvPr>
        </p:nvSpPr>
        <p:spPr>
          <a:xfrm>
            <a:off x="1143000" y="76200"/>
            <a:ext cx="7772400" cy="1219200"/>
          </a:xfrm>
        </p:spPr>
        <p:txBody>
          <a:bodyPr>
            <a:normAutofit fontScale="90000"/>
          </a:bodyPr>
          <a:lstStyle/>
          <a:p>
            <a:pPr eaLnBrk="1" fontAlgn="auto" hangingPunct="1">
              <a:spcAft>
                <a:spcPts val="0"/>
              </a:spcAft>
              <a:defRPr/>
            </a:pPr>
            <a:r>
              <a:rPr lang="en-US" sz="4400" dirty="0" smtClean="0">
                <a:solidFill>
                  <a:srgbClr val="29025E"/>
                </a:solidFill>
                <a:latin typeface="Comic Sans MS" pitchFamily="66" charset="0"/>
              </a:rPr>
              <a:t>7-12 Survey</a:t>
            </a:r>
            <a:br>
              <a:rPr lang="en-US" sz="4400" dirty="0" smtClean="0">
                <a:solidFill>
                  <a:srgbClr val="29025E"/>
                </a:solidFill>
                <a:latin typeface="Comic Sans MS" pitchFamily="66" charset="0"/>
              </a:rPr>
            </a:br>
            <a:r>
              <a:rPr lang="en-US" sz="2400" dirty="0" smtClean="0">
                <a:solidFill>
                  <a:srgbClr val="000099"/>
                </a:solidFill>
                <a:effectLst>
                  <a:outerShdw blurRad="38100" dist="38100" dir="2700000" algn="tl">
                    <a:srgbClr val="000000">
                      <a:alpha val="43137"/>
                    </a:srgbClr>
                  </a:outerShdw>
                </a:effectLst>
                <a:latin typeface="Comic Sans MS" pitchFamily="66" charset="0"/>
              </a:rPr>
              <a:t>Cumulative Data </a:t>
            </a:r>
            <a:r>
              <a:rPr lang="en-US" sz="2400" dirty="0">
                <a:solidFill>
                  <a:srgbClr val="000099"/>
                </a:solidFill>
                <a:effectLst>
                  <a:outerShdw blurRad="38100" dist="38100" dir="2700000" algn="tl">
                    <a:srgbClr val="000000">
                      <a:alpha val="43137"/>
                    </a:srgbClr>
                  </a:outerShdw>
                </a:effectLst>
                <a:latin typeface="Comic Sans MS" pitchFamily="66" charset="0"/>
              </a:rPr>
              <a:t/>
            </a:r>
            <a:br>
              <a:rPr lang="en-US" sz="2400" dirty="0">
                <a:solidFill>
                  <a:srgbClr val="000099"/>
                </a:solidFill>
                <a:effectLst>
                  <a:outerShdw blurRad="38100" dist="38100" dir="2700000" algn="tl">
                    <a:srgbClr val="000000">
                      <a:alpha val="43137"/>
                    </a:srgbClr>
                  </a:outerShdw>
                </a:effectLst>
                <a:latin typeface="Comic Sans MS" pitchFamily="66" charset="0"/>
              </a:rPr>
            </a:br>
            <a:r>
              <a:rPr lang="en-US" sz="2400" dirty="0" smtClean="0">
                <a:solidFill>
                  <a:srgbClr val="000099"/>
                </a:solidFill>
                <a:effectLst>
                  <a:outerShdw blurRad="38100" dist="38100" dir="2700000" algn="tl">
                    <a:srgbClr val="000000">
                      <a:alpha val="43137"/>
                    </a:srgbClr>
                  </a:outerShdw>
                </a:effectLst>
                <a:latin typeface="Comic Sans MS" pitchFamily="66" charset="0"/>
              </a:rPr>
              <a:t>Four Years </a:t>
            </a:r>
            <a:r>
              <a:rPr lang="en-US" sz="1800" dirty="0" smtClean="0">
                <a:solidFill>
                  <a:srgbClr val="000099"/>
                </a:solidFill>
                <a:effectLst>
                  <a:outerShdw blurRad="38100" dist="38100" dir="2700000" algn="tl">
                    <a:srgbClr val="000000">
                      <a:alpha val="43137"/>
                    </a:srgbClr>
                  </a:outerShdw>
                </a:effectLst>
                <a:latin typeface="Comic Sans MS" pitchFamily="66" charset="0"/>
              </a:rPr>
              <a:t>(N=1,686)</a:t>
            </a:r>
          </a:p>
        </p:txBody>
      </p:sp>
      <p:graphicFrame>
        <p:nvGraphicFramePr>
          <p:cNvPr id="5" name="Object 4"/>
          <p:cNvGraphicFramePr>
            <a:graphicFrameLocks noChangeAspect="1"/>
          </p:cNvGraphicFramePr>
          <p:nvPr>
            <p:extLst>
              <p:ext uri="{D42A27DB-BD31-4B8C-83A1-F6EECF244321}">
                <p14:modId xmlns:p14="http://schemas.microsoft.com/office/powerpoint/2010/main" val="2963575753"/>
              </p:ext>
            </p:extLst>
          </p:nvPr>
        </p:nvGraphicFramePr>
        <p:xfrm>
          <a:off x="0" y="1000960"/>
          <a:ext cx="8778875"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slide(fromBottom)">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1219200" y="76200"/>
            <a:ext cx="6854825" cy="987425"/>
          </a:xfrm>
        </p:spPr>
        <p:txBody>
          <a:bodyPr>
            <a:normAutofit fontScale="90000"/>
          </a:bodyPr>
          <a:lstStyle/>
          <a:p>
            <a:pPr eaLnBrk="1" fontAlgn="auto" hangingPunct="1">
              <a:spcAft>
                <a:spcPts val="0"/>
              </a:spcAft>
              <a:defRPr/>
            </a:pPr>
            <a:r>
              <a:rPr lang="en-US" sz="4400" dirty="0" smtClean="0">
                <a:solidFill>
                  <a:srgbClr val="29025E"/>
                </a:solidFill>
                <a:latin typeface="Comic Sans MS" pitchFamily="66" charset="0"/>
              </a:rPr>
              <a:t>7-12 Survey</a:t>
            </a:r>
            <a:br>
              <a:rPr lang="en-US" sz="4400" dirty="0" smtClean="0">
                <a:solidFill>
                  <a:srgbClr val="29025E"/>
                </a:solidFill>
                <a:latin typeface="Comic Sans MS" pitchFamily="66" charset="0"/>
              </a:rPr>
            </a:br>
            <a:r>
              <a:rPr lang="en-US" sz="1800" dirty="0" smtClean="0">
                <a:solidFill>
                  <a:srgbClr val="000099"/>
                </a:solidFill>
                <a:latin typeface="Comic Sans MS" pitchFamily="66" charset="0"/>
              </a:rPr>
              <a:t>Drawbacks of Co-Teaching</a:t>
            </a:r>
          </a:p>
        </p:txBody>
      </p:sp>
      <p:graphicFrame>
        <p:nvGraphicFramePr>
          <p:cNvPr id="220163" name="Object 3"/>
          <p:cNvGraphicFramePr>
            <a:graphicFrameLocks noGrp="1" noChangeAspect="1"/>
          </p:cNvGraphicFramePr>
          <p:nvPr>
            <p:ph sz="half" idx="4294967295"/>
          </p:nvPr>
        </p:nvGraphicFramePr>
        <p:xfrm>
          <a:off x="0" y="2651125"/>
          <a:ext cx="3519488" cy="2422525"/>
        </p:xfrm>
        <a:graphic>
          <a:graphicData uri="http://schemas.openxmlformats.org/presentationml/2006/ole">
            <mc:AlternateContent xmlns:mc="http://schemas.openxmlformats.org/markup-compatibility/2006">
              <mc:Choice xmlns:v="urn:schemas-microsoft-com:vml" Requires="v">
                <p:oleObj spid="_x0000_s1116" name="Worksheet" r:id="rId4" imgW="10020469" imgH="6896269" progId="Excel.Sheet.8">
                  <p:embed/>
                </p:oleObj>
              </mc:Choice>
              <mc:Fallback>
                <p:oleObj name="Worksheet" r:id="rId4" imgW="10020469" imgH="6896269" progId="Excel.Shee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51125"/>
                        <a:ext cx="3519488" cy="242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Content Placeholder 5"/>
          <p:cNvGraphicFramePr>
            <a:graphicFrameLocks noGrp="1"/>
          </p:cNvGraphicFramePr>
          <p:nvPr>
            <p:ph sz="half" idx="4294967295"/>
            <p:extLst>
              <p:ext uri="{D42A27DB-BD31-4B8C-83A1-F6EECF244321}">
                <p14:modId xmlns:p14="http://schemas.microsoft.com/office/powerpoint/2010/main" val="1385269516"/>
              </p:ext>
            </p:extLst>
          </p:nvPr>
        </p:nvGraphicFramePr>
        <p:xfrm>
          <a:off x="152400" y="1066800"/>
          <a:ext cx="8991600" cy="5181600"/>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20162"/>
                                        </p:tgtEl>
                                        <p:attrNameLst>
                                          <p:attrName>style.visibility</p:attrName>
                                        </p:attrNameLst>
                                      </p:cBhvr>
                                      <p:to>
                                        <p:strVal val="visible"/>
                                      </p:to>
                                    </p:set>
                                    <p:animEffect transition="in" filter="slide(fromBottom)">
                                      <p:cBhvr>
                                        <p:cTn id="7" dur="500"/>
                                        <p:tgtEl>
                                          <p:spTgt spid="22016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1" name="Rectangle 4"/>
          <p:cNvSpPr>
            <a:spLocks noGrp="1" noChangeArrowheads="1"/>
          </p:cNvSpPr>
          <p:nvPr>
            <p:ph type="title"/>
          </p:nvPr>
        </p:nvSpPr>
        <p:spPr>
          <a:xfrm>
            <a:off x="0" y="152400"/>
            <a:ext cx="9144000" cy="974725"/>
          </a:xfrm>
        </p:spPr>
        <p:txBody>
          <a:bodyPr/>
          <a:lstStyle/>
          <a:p>
            <a:pPr eaLnBrk="1" hangingPunct="1"/>
            <a:r>
              <a:rPr lang="en-US" sz="4000" dirty="0" smtClean="0">
                <a:solidFill>
                  <a:srgbClr val="29025E"/>
                </a:solidFill>
                <a:latin typeface="Comic Sans MS" pitchFamily="66" charset="0"/>
              </a:rPr>
              <a:t>Benefits to K-12 Students</a:t>
            </a:r>
            <a:br>
              <a:rPr lang="en-US" sz="4000" dirty="0" smtClean="0">
                <a:solidFill>
                  <a:srgbClr val="29025E"/>
                </a:solidFill>
                <a:latin typeface="Comic Sans MS" pitchFamily="66" charset="0"/>
              </a:rPr>
            </a:br>
            <a:r>
              <a:rPr lang="en-US" sz="2000" dirty="0" smtClean="0">
                <a:solidFill>
                  <a:srgbClr val="000099"/>
                </a:solidFill>
                <a:latin typeface="Comic Sans MS" pitchFamily="66" charset="0"/>
              </a:rPr>
              <a:t>Focus Groups (N=546)</a:t>
            </a:r>
          </a:p>
        </p:txBody>
      </p:sp>
      <p:sp>
        <p:nvSpPr>
          <p:cNvPr id="48130" name="Rectangle 3"/>
          <p:cNvSpPr>
            <a:spLocks noGrp="1" noChangeArrowheads="1"/>
          </p:cNvSpPr>
          <p:nvPr>
            <p:ph sz="quarter" idx="1"/>
          </p:nvPr>
        </p:nvSpPr>
        <p:spPr>
          <a:xfrm>
            <a:off x="152400" y="1371600"/>
            <a:ext cx="8839200" cy="4572000"/>
          </a:xfrm>
        </p:spPr>
        <p:txBody>
          <a:bodyPr/>
          <a:lstStyle/>
          <a:p>
            <a:pPr indent="122238" eaLnBrk="1" hangingPunct="1">
              <a:lnSpc>
                <a:spcPct val="90000"/>
              </a:lnSpc>
              <a:buNone/>
            </a:pPr>
            <a:r>
              <a:rPr lang="en-US" dirty="0" smtClean="0">
                <a:solidFill>
                  <a:srgbClr val="002060"/>
                </a:solidFill>
                <a:latin typeface="Comic Sans MS" pitchFamily="66" charset="0"/>
              </a:rPr>
              <a:t>Increased student engaged time</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Able to work in smaller groups</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Receive more individual attention</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Get questions answered faster</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Get papers and grades back faster</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Students behave better</a:t>
            </a:r>
          </a:p>
          <a:p>
            <a:pPr marL="1004888" lvl="1" eaLnBrk="1" hangingPunct="1">
              <a:spcBef>
                <a:spcPts val="1800"/>
              </a:spcBef>
              <a:buFont typeface="Wingdings 2" pitchFamily="18" charset="2"/>
              <a:buChar char="·"/>
            </a:pPr>
            <a:r>
              <a:rPr lang="en-US" dirty="0" smtClean="0">
                <a:solidFill>
                  <a:srgbClr val="002060"/>
                </a:solidFill>
                <a:latin typeface="Comic Sans MS" pitchFamily="66" charset="0"/>
              </a:rPr>
              <a:t>Fewer class disruptions (for passing out papers, having projects checked, other housekeeping tasks)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slide(fromBottom)">
                                      <p:cBhvr>
                                        <p:cTn id="7" dur="2000"/>
                                        <p:tgtEl>
                                          <p:spTgt spid="48131"/>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8130">
                                            <p:txEl>
                                              <p:pRg st="0" end="0"/>
                                            </p:txEl>
                                          </p:spTgt>
                                        </p:tgtEl>
                                        <p:attrNameLst>
                                          <p:attrName>style.visibility</p:attrName>
                                        </p:attrNameLst>
                                      </p:cBhvr>
                                      <p:to>
                                        <p:strVal val="visible"/>
                                      </p:to>
                                    </p:set>
                                    <p:animEffect transition="in" filter="fade">
                                      <p:cBhvr>
                                        <p:cTn id="11" dur="1000"/>
                                        <p:tgtEl>
                                          <p:spTgt spid="48130">
                                            <p:txEl>
                                              <p:pRg st="0" end="0"/>
                                            </p:txEl>
                                          </p:spTgt>
                                        </p:tgtEl>
                                      </p:cBhvr>
                                    </p:animEffect>
                                  </p:childTnLst>
                                </p:cTn>
                              </p:par>
                            </p:childTnLst>
                          </p:cTn>
                        </p:par>
                        <p:par>
                          <p:cTn id="12" fill="hold">
                            <p:stCondLst>
                              <p:cond delay="3000"/>
                            </p:stCondLst>
                            <p:childTnLst>
                              <p:par>
                                <p:cTn id="13" presetID="12" presetClass="entr" presetSubtype="4" fill="hold" nodeType="afterEffect">
                                  <p:stCondLst>
                                    <p:cond delay="0"/>
                                  </p:stCondLst>
                                  <p:childTnLst>
                                    <p:set>
                                      <p:cBhvr>
                                        <p:cTn id="14" dur="1" fill="hold">
                                          <p:stCondLst>
                                            <p:cond delay="0"/>
                                          </p:stCondLst>
                                        </p:cTn>
                                        <p:tgtEl>
                                          <p:spTgt spid="48130">
                                            <p:txEl>
                                              <p:pRg st="1" end="1"/>
                                            </p:txEl>
                                          </p:spTgt>
                                        </p:tgtEl>
                                        <p:attrNameLst>
                                          <p:attrName>style.visibility</p:attrName>
                                        </p:attrNameLst>
                                      </p:cBhvr>
                                      <p:to>
                                        <p:strVal val="visible"/>
                                      </p:to>
                                    </p:set>
                                    <p:animEffect transition="in" filter="slide(fromBottom)">
                                      <p:cBhvr>
                                        <p:cTn id="15" dur="1000"/>
                                        <p:tgtEl>
                                          <p:spTgt spid="48130">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48130">
                                            <p:txEl>
                                              <p:pRg st="2" end="2"/>
                                            </p:txEl>
                                          </p:spTgt>
                                        </p:tgtEl>
                                        <p:attrNameLst>
                                          <p:attrName>style.visibility</p:attrName>
                                        </p:attrNameLst>
                                      </p:cBhvr>
                                      <p:to>
                                        <p:strVal val="visible"/>
                                      </p:to>
                                    </p:set>
                                    <p:animEffect transition="in" filter="slide(fromBottom)">
                                      <p:cBhvr>
                                        <p:cTn id="20" dur="1000"/>
                                        <p:tgtEl>
                                          <p:spTgt spid="48130">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48130">
                                            <p:txEl>
                                              <p:pRg st="3" end="3"/>
                                            </p:txEl>
                                          </p:spTgt>
                                        </p:tgtEl>
                                        <p:attrNameLst>
                                          <p:attrName>style.visibility</p:attrName>
                                        </p:attrNameLst>
                                      </p:cBhvr>
                                      <p:to>
                                        <p:strVal val="visible"/>
                                      </p:to>
                                    </p:set>
                                    <p:animEffect transition="in" filter="slide(fromBottom)">
                                      <p:cBhvr>
                                        <p:cTn id="25" dur="1000"/>
                                        <p:tgtEl>
                                          <p:spTgt spid="4813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48130">
                                            <p:txEl>
                                              <p:pRg st="4" end="4"/>
                                            </p:txEl>
                                          </p:spTgt>
                                        </p:tgtEl>
                                        <p:attrNameLst>
                                          <p:attrName>style.visibility</p:attrName>
                                        </p:attrNameLst>
                                      </p:cBhvr>
                                      <p:to>
                                        <p:strVal val="visible"/>
                                      </p:to>
                                    </p:set>
                                    <p:animEffect transition="in" filter="slide(fromBottom)">
                                      <p:cBhvr>
                                        <p:cTn id="30" dur="1000"/>
                                        <p:tgtEl>
                                          <p:spTgt spid="48130">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8130">
                                            <p:txEl>
                                              <p:pRg st="5" end="5"/>
                                            </p:txEl>
                                          </p:spTgt>
                                        </p:tgtEl>
                                        <p:attrNameLst>
                                          <p:attrName>style.visibility</p:attrName>
                                        </p:attrNameLst>
                                      </p:cBhvr>
                                      <p:to>
                                        <p:strVal val="visible"/>
                                      </p:to>
                                    </p:set>
                                    <p:animEffect transition="in" filter="slide(fromBottom)">
                                      <p:cBhvr>
                                        <p:cTn id="35" dur="1000"/>
                                        <p:tgtEl>
                                          <p:spTgt spid="48130">
                                            <p:txEl>
                                              <p:pRg st="5" end="5"/>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nodeType="clickEffect">
                                  <p:stCondLst>
                                    <p:cond delay="0"/>
                                  </p:stCondLst>
                                  <p:childTnLst>
                                    <p:set>
                                      <p:cBhvr>
                                        <p:cTn id="39" dur="1" fill="hold">
                                          <p:stCondLst>
                                            <p:cond delay="0"/>
                                          </p:stCondLst>
                                        </p:cTn>
                                        <p:tgtEl>
                                          <p:spTgt spid="48130">
                                            <p:txEl>
                                              <p:pRg st="6" end="6"/>
                                            </p:txEl>
                                          </p:spTgt>
                                        </p:tgtEl>
                                        <p:attrNameLst>
                                          <p:attrName>style.visibility</p:attrName>
                                        </p:attrNameLst>
                                      </p:cBhvr>
                                      <p:to>
                                        <p:strVal val="visible"/>
                                      </p:to>
                                    </p:set>
                                    <p:animEffect transition="in" filter="slide(fromBottom)">
                                      <p:cBhvr>
                                        <p:cTn id="40" dur="1000"/>
                                        <p:tgtEl>
                                          <p:spTgt spid="4813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005" name="Title 2"/>
          <p:cNvSpPr>
            <a:spLocks noGrp="1"/>
          </p:cNvSpPr>
          <p:nvPr>
            <p:ph type="title"/>
          </p:nvPr>
        </p:nvSpPr>
        <p:spPr>
          <a:xfrm>
            <a:off x="0" y="320675"/>
            <a:ext cx="9144000" cy="746125"/>
          </a:xfrm>
        </p:spPr>
        <p:txBody>
          <a:bodyPr>
            <a:normAutofit fontScale="90000"/>
          </a:bodyPr>
          <a:lstStyle/>
          <a:p>
            <a:pPr eaLnBrk="1" fontAlgn="auto" hangingPunct="1">
              <a:spcAft>
                <a:spcPts val="0"/>
              </a:spcAft>
              <a:defRPr/>
            </a:pPr>
            <a:r>
              <a:rPr lang="en-US" sz="4400" dirty="0" smtClean="0">
                <a:solidFill>
                  <a:srgbClr val="29025E"/>
                </a:solidFill>
                <a:latin typeface="Comic Sans MS" pitchFamily="66" charset="0"/>
              </a:rPr>
              <a:t>Teacher Candidate Evaluations</a:t>
            </a:r>
            <a:br>
              <a:rPr lang="en-US" sz="4400" dirty="0" smtClean="0">
                <a:solidFill>
                  <a:srgbClr val="29025E"/>
                </a:solidFill>
                <a:latin typeface="Comic Sans MS" pitchFamily="66" charset="0"/>
              </a:rPr>
            </a:br>
            <a:r>
              <a:rPr lang="en-US" sz="2000" dirty="0" smtClean="0">
                <a:solidFill>
                  <a:srgbClr val="29025E"/>
                </a:solidFill>
                <a:latin typeface="Comic Sans MS" pitchFamily="66" charset="0"/>
              </a:rPr>
              <a:t>Four Years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4065680118"/>
              </p:ext>
            </p:extLst>
          </p:nvPr>
        </p:nvGraphicFramePr>
        <p:xfrm>
          <a:off x="381000" y="1295401"/>
          <a:ext cx="8229601" cy="5105397"/>
        </p:xfrm>
        <a:graphic>
          <a:graphicData uri="http://schemas.openxmlformats.org/drawingml/2006/table">
            <a:tbl>
              <a:tblPr firstRow="1" bandRow="1">
                <a:tableStyleId>{5C22544A-7EE6-4342-B048-85BDC9FD1C3A}</a:tableStyleId>
              </a:tblPr>
              <a:tblGrid>
                <a:gridCol w="3276600"/>
                <a:gridCol w="1600200"/>
                <a:gridCol w="2209800"/>
                <a:gridCol w="1143001"/>
              </a:tblGrid>
              <a:tr h="837963">
                <a:tc>
                  <a:txBody>
                    <a:bodyPr/>
                    <a:lstStyle/>
                    <a:p>
                      <a:pPr algn="ctr"/>
                      <a:r>
                        <a:rPr lang="en-US" sz="2400" dirty="0" smtClean="0">
                          <a:latin typeface="Comic Sans MS" pitchFamily="66" charset="0"/>
                        </a:rPr>
                        <a:t>Standard</a:t>
                      </a:r>
                      <a:endParaRPr lang="en-US" sz="2400" dirty="0">
                        <a:latin typeface="Comic Sans MS" pitchFamily="66" charset="0"/>
                      </a:endParaRPr>
                    </a:p>
                  </a:txBody>
                  <a:tcPr>
                    <a:solidFill>
                      <a:schemeClr val="accent1">
                        <a:lumMod val="50000"/>
                      </a:schemeClr>
                    </a:solidFill>
                  </a:tcPr>
                </a:tc>
                <a:tc>
                  <a:txBody>
                    <a:bodyPr/>
                    <a:lstStyle/>
                    <a:p>
                      <a:pPr algn="ctr"/>
                      <a:r>
                        <a:rPr lang="en-US" baseline="0" dirty="0" smtClean="0">
                          <a:latin typeface="Comic Sans MS" pitchFamily="66" charset="0"/>
                        </a:rPr>
                        <a:t>Co-Teaching </a:t>
                      </a:r>
                      <a:r>
                        <a:rPr lang="en-US" dirty="0" smtClean="0">
                          <a:latin typeface="Comic Sans MS" pitchFamily="66" charset="0"/>
                        </a:rPr>
                        <a:t>Mean</a:t>
                      </a:r>
                    </a:p>
                    <a:p>
                      <a:pPr algn="ctr"/>
                      <a:r>
                        <a:rPr lang="en-US" sz="1000" baseline="0" dirty="0" smtClean="0">
                          <a:latin typeface="Comic Sans MS" pitchFamily="66" charset="0"/>
                        </a:rPr>
                        <a:t>N=408</a:t>
                      </a:r>
                      <a:endParaRPr lang="en-US" sz="1000" dirty="0">
                        <a:latin typeface="Comic Sans MS" pitchFamily="66" charset="0"/>
                      </a:endParaRPr>
                    </a:p>
                  </a:txBody>
                  <a:tcPr>
                    <a:solidFill>
                      <a:schemeClr val="accent1">
                        <a:lumMod val="50000"/>
                      </a:schemeClr>
                    </a:solidFill>
                  </a:tcPr>
                </a:tc>
                <a:tc>
                  <a:txBody>
                    <a:bodyPr/>
                    <a:lstStyle/>
                    <a:p>
                      <a:pPr algn="ctr"/>
                      <a:r>
                        <a:rPr lang="en-US" dirty="0" smtClean="0">
                          <a:latin typeface="Comic Sans MS" pitchFamily="66" charset="0"/>
                        </a:rPr>
                        <a:t>Non Co-Teaching Mean</a:t>
                      </a:r>
                    </a:p>
                    <a:p>
                      <a:pPr algn="ctr"/>
                      <a:r>
                        <a:rPr lang="en-US" sz="1000" dirty="0" smtClean="0">
                          <a:latin typeface="Comic Sans MS" pitchFamily="66" charset="0"/>
                        </a:rPr>
                        <a:t>N=728</a:t>
                      </a:r>
                      <a:endParaRPr lang="en-US" sz="1000" dirty="0">
                        <a:latin typeface="Comic Sans MS" pitchFamily="66" charset="0"/>
                      </a:endParaRPr>
                    </a:p>
                  </a:txBody>
                  <a:tcPr>
                    <a:solidFill>
                      <a:schemeClr val="accent1">
                        <a:lumMod val="50000"/>
                      </a:schemeClr>
                    </a:solidFill>
                  </a:tcPr>
                </a:tc>
                <a:tc>
                  <a:txBody>
                    <a:bodyPr/>
                    <a:lstStyle/>
                    <a:p>
                      <a:pPr algn="ctr"/>
                      <a:r>
                        <a:rPr lang="en-US" i="1" dirty="0" smtClean="0">
                          <a:latin typeface="Comic Sans MS" pitchFamily="66" charset="0"/>
                        </a:rPr>
                        <a:t>p</a:t>
                      </a:r>
                      <a:endParaRPr lang="en-US" i="1" dirty="0">
                        <a:latin typeface="Comic Sans MS" pitchFamily="66" charset="0"/>
                      </a:endParaRPr>
                    </a:p>
                  </a:txBody>
                  <a:tcPr anchor="ctr">
                    <a:solidFill>
                      <a:schemeClr val="accent1">
                        <a:lumMod val="50000"/>
                      </a:schemeClr>
                    </a:solidFill>
                  </a:tcPr>
                </a:tc>
              </a:tr>
              <a:tr h="386752">
                <a:tc>
                  <a:txBody>
                    <a:bodyPr/>
                    <a:lstStyle/>
                    <a:p>
                      <a:r>
                        <a:rPr lang="en-US" dirty="0" smtClean="0">
                          <a:latin typeface="Comic Sans MS" pitchFamily="66" charset="0"/>
                        </a:rPr>
                        <a:t>Subject Matter</a:t>
                      </a:r>
                      <a:endParaRPr lang="en-US" dirty="0">
                        <a:latin typeface="Comic Sans MS" pitchFamily="66" charset="0"/>
                      </a:endParaRPr>
                    </a:p>
                  </a:txBody>
                  <a:tcPr/>
                </a:tc>
                <a:tc>
                  <a:txBody>
                    <a:bodyPr/>
                    <a:lstStyle/>
                    <a:p>
                      <a:pPr algn="ctr"/>
                      <a:r>
                        <a:rPr lang="en-US" dirty="0" smtClean="0">
                          <a:latin typeface="Comic Sans MS" pitchFamily="66" charset="0"/>
                        </a:rPr>
                        <a:t>3.37</a:t>
                      </a:r>
                      <a:endParaRPr lang="en-US" dirty="0">
                        <a:latin typeface="Comic Sans MS" pitchFamily="66" charset="0"/>
                      </a:endParaRPr>
                    </a:p>
                  </a:txBody>
                  <a:tcPr/>
                </a:tc>
                <a:tc>
                  <a:txBody>
                    <a:bodyPr/>
                    <a:lstStyle/>
                    <a:p>
                      <a:pPr algn="ctr"/>
                      <a:r>
                        <a:rPr lang="en-US" dirty="0" smtClean="0">
                          <a:latin typeface="Comic Sans MS" pitchFamily="66" charset="0"/>
                        </a:rPr>
                        <a:t>3.36</a:t>
                      </a:r>
                      <a:endParaRPr lang="en-US" dirty="0">
                        <a:latin typeface="Comic Sans MS" pitchFamily="66" charset="0"/>
                      </a:endParaRPr>
                    </a:p>
                  </a:txBody>
                  <a:tcPr/>
                </a:tc>
                <a:tc>
                  <a:txBody>
                    <a:bodyPr/>
                    <a:lstStyle/>
                    <a:p>
                      <a:pPr algn="ctr"/>
                      <a:r>
                        <a:rPr lang="en-US" dirty="0" smtClean="0">
                          <a:latin typeface="Comic Sans MS" pitchFamily="66" charset="0"/>
                        </a:rPr>
                        <a:t>.55</a:t>
                      </a:r>
                      <a:endParaRPr lang="en-US" dirty="0">
                        <a:latin typeface="Comic Sans MS" pitchFamily="66" charset="0"/>
                      </a:endParaRPr>
                    </a:p>
                  </a:txBody>
                  <a:tcPr/>
                </a:tc>
              </a:tr>
              <a:tr h="386752">
                <a:tc>
                  <a:txBody>
                    <a:bodyPr/>
                    <a:lstStyle/>
                    <a:p>
                      <a:r>
                        <a:rPr lang="en-US" dirty="0" smtClean="0">
                          <a:latin typeface="Comic Sans MS" pitchFamily="66" charset="0"/>
                        </a:rPr>
                        <a:t>Student Learning</a:t>
                      </a:r>
                      <a:endParaRPr lang="en-US" dirty="0">
                        <a:latin typeface="Comic Sans MS" pitchFamily="66" charset="0"/>
                      </a:endParaRPr>
                    </a:p>
                  </a:txBody>
                  <a:tcPr/>
                </a:tc>
                <a:tc>
                  <a:txBody>
                    <a:bodyPr/>
                    <a:lstStyle/>
                    <a:p>
                      <a:pPr algn="ctr"/>
                      <a:r>
                        <a:rPr lang="en-US" dirty="0" smtClean="0">
                          <a:latin typeface="Comic Sans MS" pitchFamily="66" charset="0"/>
                        </a:rPr>
                        <a:t>3.32</a:t>
                      </a:r>
                      <a:endParaRPr lang="en-US" dirty="0">
                        <a:latin typeface="Comic Sans MS" pitchFamily="66" charset="0"/>
                      </a:endParaRPr>
                    </a:p>
                  </a:txBody>
                  <a:tcPr/>
                </a:tc>
                <a:tc>
                  <a:txBody>
                    <a:bodyPr/>
                    <a:lstStyle/>
                    <a:p>
                      <a:pPr algn="ctr"/>
                      <a:r>
                        <a:rPr lang="en-US" dirty="0" smtClean="0">
                          <a:latin typeface="Comic Sans MS" pitchFamily="66" charset="0"/>
                        </a:rPr>
                        <a:t>3.28</a:t>
                      </a:r>
                      <a:endParaRPr lang="en-US" dirty="0">
                        <a:latin typeface="Comic Sans MS" pitchFamily="66" charset="0"/>
                      </a:endParaRPr>
                    </a:p>
                  </a:txBody>
                  <a:tcPr/>
                </a:tc>
                <a:tc>
                  <a:txBody>
                    <a:bodyPr/>
                    <a:lstStyle/>
                    <a:p>
                      <a:pPr algn="ctr"/>
                      <a:r>
                        <a:rPr lang="en-US" dirty="0" smtClean="0">
                          <a:latin typeface="Comic Sans MS" pitchFamily="66" charset="0"/>
                        </a:rPr>
                        <a:t>.39</a:t>
                      </a:r>
                      <a:endParaRPr lang="en-US" dirty="0">
                        <a:latin typeface="Comic Sans MS" pitchFamily="66" charset="0"/>
                      </a:endParaRPr>
                    </a:p>
                  </a:txBody>
                  <a:tcPr/>
                </a:tc>
              </a:tr>
              <a:tr h="386752">
                <a:tc>
                  <a:txBody>
                    <a:bodyPr/>
                    <a:lstStyle/>
                    <a:p>
                      <a:r>
                        <a:rPr lang="en-US" dirty="0" smtClean="0">
                          <a:latin typeface="Comic Sans MS" pitchFamily="66" charset="0"/>
                        </a:rPr>
                        <a:t>Diverse Learners</a:t>
                      </a:r>
                      <a:endParaRPr lang="en-US" dirty="0">
                        <a:latin typeface="Comic Sans MS" pitchFamily="66" charset="0"/>
                      </a:endParaRPr>
                    </a:p>
                  </a:txBody>
                  <a:tcPr/>
                </a:tc>
                <a:tc>
                  <a:txBody>
                    <a:bodyPr/>
                    <a:lstStyle/>
                    <a:p>
                      <a:pPr algn="ctr"/>
                      <a:r>
                        <a:rPr lang="en-US" dirty="0" smtClean="0">
                          <a:latin typeface="Comic Sans MS" pitchFamily="66" charset="0"/>
                        </a:rPr>
                        <a:t>3.09</a:t>
                      </a:r>
                      <a:endParaRPr lang="en-US" dirty="0">
                        <a:latin typeface="Comic Sans MS" pitchFamily="66" charset="0"/>
                      </a:endParaRPr>
                    </a:p>
                  </a:txBody>
                  <a:tcPr/>
                </a:tc>
                <a:tc>
                  <a:txBody>
                    <a:bodyPr/>
                    <a:lstStyle/>
                    <a:p>
                      <a:pPr algn="ctr"/>
                      <a:r>
                        <a:rPr lang="en-US" dirty="0" smtClean="0">
                          <a:latin typeface="Comic Sans MS" pitchFamily="66" charset="0"/>
                        </a:rPr>
                        <a:t>3.09</a:t>
                      </a:r>
                      <a:endParaRPr lang="en-US" dirty="0">
                        <a:latin typeface="Comic Sans MS" pitchFamily="66" charset="0"/>
                      </a:endParaRPr>
                    </a:p>
                  </a:txBody>
                  <a:tcPr/>
                </a:tc>
                <a:tc>
                  <a:txBody>
                    <a:bodyPr/>
                    <a:lstStyle/>
                    <a:p>
                      <a:pPr algn="ctr"/>
                      <a:r>
                        <a:rPr lang="en-US" dirty="0" smtClean="0">
                          <a:latin typeface="Comic Sans MS" pitchFamily="66" charset="0"/>
                        </a:rPr>
                        <a:t>.95</a:t>
                      </a:r>
                      <a:endParaRPr lang="en-US" dirty="0">
                        <a:latin typeface="Comic Sans MS" pitchFamily="66" charset="0"/>
                      </a:endParaRPr>
                    </a:p>
                  </a:txBody>
                  <a:tcPr/>
                </a:tc>
              </a:tr>
              <a:tr h="386752">
                <a:tc>
                  <a:txBody>
                    <a:bodyPr/>
                    <a:lstStyle/>
                    <a:p>
                      <a:r>
                        <a:rPr lang="en-US" dirty="0" smtClean="0">
                          <a:latin typeface="Comic Sans MS" pitchFamily="66" charset="0"/>
                        </a:rPr>
                        <a:t>Instructional Strategies</a:t>
                      </a:r>
                      <a:endParaRPr lang="en-US" dirty="0">
                        <a:latin typeface="Comic Sans MS" pitchFamily="66" charset="0"/>
                      </a:endParaRPr>
                    </a:p>
                  </a:txBody>
                  <a:tcPr/>
                </a:tc>
                <a:tc>
                  <a:txBody>
                    <a:bodyPr/>
                    <a:lstStyle/>
                    <a:p>
                      <a:pPr algn="ctr"/>
                      <a:r>
                        <a:rPr lang="en-US" dirty="0" smtClean="0">
                          <a:latin typeface="Comic Sans MS" pitchFamily="66" charset="0"/>
                        </a:rPr>
                        <a:t>3.31</a:t>
                      </a:r>
                      <a:endParaRPr lang="en-US" dirty="0">
                        <a:latin typeface="Comic Sans MS" pitchFamily="66" charset="0"/>
                      </a:endParaRPr>
                    </a:p>
                  </a:txBody>
                  <a:tcPr/>
                </a:tc>
                <a:tc>
                  <a:txBody>
                    <a:bodyPr/>
                    <a:lstStyle/>
                    <a:p>
                      <a:pPr algn="ctr"/>
                      <a:r>
                        <a:rPr lang="en-US" dirty="0" smtClean="0">
                          <a:latin typeface="Comic Sans MS" pitchFamily="66" charset="0"/>
                        </a:rPr>
                        <a:t>3.29</a:t>
                      </a:r>
                      <a:endParaRPr lang="en-US" dirty="0">
                        <a:latin typeface="Comic Sans MS" pitchFamily="66" charset="0"/>
                      </a:endParaRPr>
                    </a:p>
                  </a:txBody>
                  <a:tcPr/>
                </a:tc>
                <a:tc>
                  <a:txBody>
                    <a:bodyPr/>
                    <a:lstStyle/>
                    <a:p>
                      <a:pPr algn="ctr"/>
                      <a:r>
                        <a:rPr lang="en-US" dirty="0" smtClean="0">
                          <a:latin typeface="Comic Sans MS" pitchFamily="66" charset="0"/>
                        </a:rPr>
                        <a:t>.68</a:t>
                      </a:r>
                      <a:endParaRPr lang="en-US" dirty="0">
                        <a:latin typeface="Comic Sans MS" pitchFamily="66" charset="0"/>
                      </a:endParaRPr>
                    </a:p>
                  </a:txBody>
                  <a:tcPr/>
                </a:tc>
              </a:tr>
              <a:tr h="386752">
                <a:tc>
                  <a:txBody>
                    <a:bodyPr/>
                    <a:lstStyle/>
                    <a:p>
                      <a:r>
                        <a:rPr lang="en-US" dirty="0" smtClean="0">
                          <a:latin typeface="Comic Sans MS" pitchFamily="66" charset="0"/>
                        </a:rPr>
                        <a:t>Learning Environment</a:t>
                      </a:r>
                      <a:endParaRPr lang="en-US" dirty="0">
                        <a:latin typeface="Comic Sans MS" pitchFamily="66" charset="0"/>
                      </a:endParaRPr>
                    </a:p>
                  </a:txBody>
                  <a:tcPr/>
                </a:tc>
                <a:tc>
                  <a:txBody>
                    <a:bodyPr/>
                    <a:lstStyle/>
                    <a:p>
                      <a:pPr algn="ctr"/>
                      <a:r>
                        <a:rPr lang="en-US" dirty="0" smtClean="0">
                          <a:latin typeface="Comic Sans MS" pitchFamily="66" charset="0"/>
                        </a:rPr>
                        <a:t>3.28</a:t>
                      </a:r>
                      <a:endParaRPr lang="en-US" dirty="0">
                        <a:latin typeface="Comic Sans MS" pitchFamily="66" charset="0"/>
                      </a:endParaRPr>
                    </a:p>
                  </a:txBody>
                  <a:tcPr/>
                </a:tc>
                <a:tc>
                  <a:txBody>
                    <a:bodyPr/>
                    <a:lstStyle/>
                    <a:p>
                      <a:pPr algn="ctr"/>
                      <a:r>
                        <a:rPr lang="en-US" dirty="0" smtClean="0">
                          <a:latin typeface="Comic Sans MS" pitchFamily="66" charset="0"/>
                        </a:rPr>
                        <a:t>3.28</a:t>
                      </a:r>
                      <a:endParaRPr lang="en-US" dirty="0">
                        <a:latin typeface="Comic Sans MS" pitchFamily="66" charset="0"/>
                      </a:endParaRPr>
                    </a:p>
                  </a:txBody>
                  <a:tcPr/>
                </a:tc>
                <a:tc>
                  <a:txBody>
                    <a:bodyPr/>
                    <a:lstStyle/>
                    <a:p>
                      <a:pPr algn="ctr"/>
                      <a:r>
                        <a:rPr lang="en-US" dirty="0" smtClean="0">
                          <a:latin typeface="Comic Sans MS" pitchFamily="66" charset="0"/>
                        </a:rPr>
                        <a:t>.94</a:t>
                      </a:r>
                      <a:endParaRPr lang="en-US" dirty="0">
                        <a:latin typeface="Comic Sans MS" pitchFamily="66" charset="0"/>
                      </a:endParaRPr>
                    </a:p>
                  </a:txBody>
                  <a:tcPr/>
                </a:tc>
              </a:tr>
              <a:tr h="386752">
                <a:tc>
                  <a:txBody>
                    <a:bodyPr/>
                    <a:lstStyle/>
                    <a:p>
                      <a:r>
                        <a:rPr lang="en-US" dirty="0" smtClean="0">
                          <a:latin typeface="Comic Sans MS" pitchFamily="66" charset="0"/>
                        </a:rPr>
                        <a:t>Communication</a:t>
                      </a:r>
                      <a:endParaRPr lang="en-US" dirty="0">
                        <a:latin typeface="Comic Sans MS" pitchFamily="66" charset="0"/>
                      </a:endParaRPr>
                    </a:p>
                  </a:txBody>
                  <a:tcPr/>
                </a:tc>
                <a:tc>
                  <a:txBody>
                    <a:bodyPr/>
                    <a:lstStyle/>
                    <a:p>
                      <a:pPr algn="ctr"/>
                      <a:r>
                        <a:rPr lang="en-US" dirty="0" smtClean="0">
                          <a:latin typeface="Comic Sans MS" pitchFamily="66" charset="0"/>
                        </a:rPr>
                        <a:t>3.32</a:t>
                      </a:r>
                      <a:endParaRPr lang="en-US" dirty="0">
                        <a:latin typeface="Comic Sans MS" pitchFamily="66" charset="0"/>
                      </a:endParaRPr>
                    </a:p>
                  </a:txBody>
                  <a:tcPr/>
                </a:tc>
                <a:tc>
                  <a:txBody>
                    <a:bodyPr/>
                    <a:lstStyle/>
                    <a:p>
                      <a:pPr algn="ctr"/>
                      <a:r>
                        <a:rPr lang="en-US" dirty="0" smtClean="0">
                          <a:latin typeface="Comic Sans MS" pitchFamily="66" charset="0"/>
                        </a:rPr>
                        <a:t>3.32</a:t>
                      </a:r>
                      <a:endParaRPr lang="en-US" dirty="0">
                        <a:latin typeface="Comic Sans MS" pitchFamily="66" charset="0"/>
                      </a:endParaRPr>
                    </a:p>
                  </a:txBody>
                  <a:tcPr/>
                </a:tc>
                <a:tc>
                  <a:txBody>
                    <a:bodyPr/>
                    <a:lstStyle/>
                    <a:p>
                      <a:pPr algn="ctr"/>
                      <a:r>
                        <a:rPr lang="en-US" dirty="0" smtClean="0">
                          <a:latin typeface="Comic Sans MS" pitchFamily="66" charset="0"/>
                        </a:rPr>
                        <a:t>.98</a:t>
                      </a:r>
                      <a:endParaRPr lang="en-US" dirty="0">
                        <a:latin typeface="Comic Sans MS" pitchFamily="66" charset="0"/>
                      </a:endParaRPr>
                    </a:p>
                  </a:txBody>
                  <a:tcPr/>
                </a:tc>
              </a:tr>
              <a:tr h="386752">
                <a:tc>
                  <a:txBody>
                    <a:bodyPr/>
                    <a:lstStyle/>
                    <a:p>
                      <a:r>
                        <a:rPr lang="en-US" dirty="0" smtClean="0">
                          <a:latin typeface="Comic Sans MS" pitchFamily="66" charset="0"/>
                        </a:rPr>
                        <a:t>Planning Instruction</a:t>
                      </a:r>
                      <a:endParaRPr lang="en-US" dirty="0">
                        <a:latin typeface="Comic Sans MS" pitchFamily="66" charset="0"/>
                      </a:endParaRPr>
                    </a:p>
                  </a:txBody>
                  <a:tcPr/>
                </a:tc>
                <a:tc>
                  <a:txBody>
                    <a:bodyPr/>
                    <a:lstStyle/>
                    <a:p>
                      <a:pPr algn="ctr"/>
                      <a:r>
                        <a:rPr lang="en-US" dirty="0" smtClean="0">
                          <a:latin typeface="Comic Sans MS" pitchFamily="66" charset="0"/>
                        </a:rPr>
                        <a:t>3.35</a:t>
                      </a:r>
                      <a:endParaRPr lang="en-US" dirty="0">
                        <a:latin typeface="Comic Sans MS" pitchFamily="66" charset="0"/>
                      </a:endParaRPr>
                    </a:p>
                  </a:txBody>
                  <a:tcPr/>
                </a:tc>
                <a:tc>
                  <a:txBody>
                    <a:bodyPr/>
                    <a:lstStyle/>
                    <a:p>
                      <a:pPr algn="ctr"/>
                      <a:r>
                        <a:rPr lang="en-US" dirty="0" smtClean="0">
                          <a:latin typeface="Comic Sans MS" pitchFamily="66" charset="0"/>
                        </a:rPr>
                        <a:t>3.34</a:t>
                      </a:r>
                      <a:endParaRPr lang="en-US" dirty="0">
                        <a:latin typeface="Comic Sans MS" pitchFamily="66" charset="0"/>
                      </a:endParaRPr>
                    </a:p>
                  </a:txBody>
                  <a:tcPr/>
                </a:tc>
                <a:tc>
                  <a:txBody>
                    <a:bodyPr/>
                    <a:lstStyle/>
                    <a:p>
                      <a:pPr algn="ctr"/>
                      <a:r>
                        <a:rPr lang="en-US" dirty="0" smtClean="0">
                          <a:latin typeface="Comic Sans MS" pitchFamily="66" charset="0"/>
                        </a:rPr>
                        <a:t>.98</a:t>
                      </a:r>
                      <a:endParaRPr lang="en-US" dirty="0">
                        <a:latin typeface="Comic Sans MS" pitchFamily="66" charset="0"/>
                      </a:endParaRPr>
                    </a:p>
                  </a:txBody>
                  <a:tcPr/>
                </a:tc>
              </a:tr>
              <a:tr h="399914">
                <a:tc>
                  <a:txBody>
                    <a:bodyPr/>
                    <a:lstStyle/>
                    <a:p>
                      <a:r>
                        <a:rPr lang="en-US" dirty="0" smtClean="0">
                          <a:latin typeface="Comic Sans MS" pitchFamily="66" charset="0"/>
                        </a:rPr>
                        <a:t>Assessment</a:t>
                      </a:r>
                      <a:endParaRPr lang="en-US" dirty="0">
                        <a:latin typeface="Comic Sans MS" pitchFamily="66" charset="0"/>
                      </a:endParaRPr>
                    </a:p>
                  </a:txBody>
                  <a:tcPr/>
                </a:tc>
                <a:tc>
                  <a:txBody>
                    <a:bodyPr/>
                    <a:lstStyle/>
                    <a:p>
                      <a:pPr algn="ctr"/>
                      <a:r>
                        <a:rPr lang="en-US" dirty="0" smtClean="0">
                          <a:latin typeface="Comic Sans MS" pitchFamily="66" charset="0"/>
                        </a:rPr>
                        <a:t>3.06</a:t>
                      </a:r>
                      <a:endParaRPr lang="en-US" dirty="0">
                        <a:latin typeface="Comic Sans MS" pitchFamily="66" charset="0"/>
                      </a:endParaRPr>
                    </a:p>
                  </a:txBody>
                  <a:tcPr/>
                </a:tc>
                <a:tc>
                  <a:txBody>
                    <a:bodyPr/>
                    <a:lstStyle/>
                    <a:p>
                      <a:pPr algn="ctr"/>
                      <a:r>
                        <a:rPr lang="en-US" dirty="0" smtClean="0">
                          <a:latin typeface="Comic Sans MS" pitchFamily="66" charset="0"/>
                        </a:rPr>
                        <a:t>3.06</a:t>
                      </a:r>
                      <a:endParaRPr lang="en-US" dirty="0">
                        <a:latin typeface="Comic Sans MS" pitchFamily="66" charset="0"/>
                      </a:endParaRPr>
                    </a:p>
                  </a:txBody>
                  <a:tcPr/>
                </a:tc>
                <a:tc>
                  <a:txBody>
                    <a:bodyPr/>
                    <a:lstStyle/>
                    <a:p>
                      <a:pPr algn="ctr"/>
                      <a:r>
                        <a:rPr lang="en-US" dirty="0" smtClean="0">
                          <a:latin typeface="Comic Sans MS" pitchFamily="66" charset="0"/>
                        </a:rPr>
                        <a:t>.82</a:t>
                      </a:r>
                      <a:endParaRPr lang="en-US" dirty="0">
                        <a:latin typeface="Comic Sans MS" pitchFamily="66" charset="0"/>
                      </a:endParaRPr>
                    </a:p>
                  </a:txBody>
                  <a:tcPr/>
                </a:tc>
              </a:tr>
              <a:tr h="386752">
                <a:tc>
                  <a:txBody>
                    <a:bodyPr/>
                    <a:lstStyle/>
                    <a:p>
                      <a:r>
                        <a:rPr lang="en-US" b="1" dirty="0" smtClean="0">
                          <a:latin typeface="Comic Sans MS" pitchFamily="66" charset="0"/>
                        </a:rPr>
                        <a:t>Professional Development</a:t>
                      </a:r>
                      <a:endParaRPr lang="en-US" b="1" dirty="0">
                        <a:latin typeface="Comic Sans MS" pitchFamily="66" charset="0"/>
                      </a:endParaRPr>
                    </a:p>
                  </a:txBody>
                  <a:tcPr/>
                </a:tc>
                <a:tc>
                  <a:txBody>
                    <a:bodyPr/>
                    <a:lstStyle/>
                    <a:p>
                      <a:pPr algn="ctr"/>
                      <a:r>
                        <a:rPr lang="en-US" b="1" dirty="0" smtClean="0">
                          <a:latin typeface="Comic Sans MS" pitchFamily="66" charset="0"/>
                        </a:rPr>
                        <a:t>3.47</a:t>
                      </a:r>
                      <a:endParaRPr lang="en-US" b="1" dirty="0">
                        <a:latin typeface="Comic Sans MS" pitchFamily="66" charset="0"/>
                      </a:endParaRPr>
                    </a:p>
                  </a:txBody>
                  <a:tcPr/>
                </a:tc>
                <a:tc>
                  <a:txBody>
                    <a:bodyPr/>
                    <a:lstStyle/>
                    <a:p>
                      <a:pPr algn="ctr"/>
                      <a:r>
                        <a:rPr lang="en-US" b="1" dirty="0" smtClean="0">
                          <a:latin typeface="Comic Sans MS" pitchFamily="66" charset="0"/>
                        </a:rPr>
                        <a:t>3.40</a:t>
                      </a:r>
                      <a:endParaRPr lang="en-US" b="1" dirty="0">
                        <a:latin typeface="Comic Sans MS" pitchFamily="66" charset="0"/>
                      </a:endParaRPr>
                    </a:p>
                  </a:txBody>
                  <a:tcPr/>
                </a:tc>
                <a:tc>
                  <a:txBody>
                    <a:bodyPr/>
                    <a:lstStyle/>
                    <a:p>
                      <a:pPr algn="ctr"/>
                      <a:r>
                        <a:rPr lang="en-US" b="1" dirty="0" smtClean="0">
                          <a:latin typeface="Comic Sans MS" pitchFamily="66" charset="0"/>
                        </a:rPr>
                        <a:t>.08</a:t>
                      </a:r>
                      <a:endParaRPr lang="en-US" b="1" dirty="0">
                        <a:latin typeface="Comic Sans MS" pitchFamily="66" charset="0"/>
                      </a:endParaRPr>
                    </a:p>
                  </a:txBody>
                  <a:tcPr/>
                </a:tc>
              </a:tr>
              <a:tr h="386752">
                <a:tc>
                  <a:txBody>
                    <a:bodyPr/>
                    <a:lstStyle/>
                    <a:p>
                      <a:r>
                        <a:rPr lang="en-US" b="1" dirty="0" smtClean="0">
                          <a:latin typeface="Comic Sans MS" pitchFamily="66" charset="0"/>
                        </a:rPr>
                        <a:t>Partnerships</a:t>
                      </a:r>
                      <a:endParaRPr lang="en-US" b="1" dirty="0">
                        <a:latin typeface="Comic Sans MS" pitchFamily="66" charset="0"/>
                      </a:endParaRPr>
                    </a:p>
                  </a:txBody>
                  <a:tcPr/>
                </a:tc>
                <a:tc>
                  <a:txBody>
                    <a:bodyPr/>
                    <a:lstStyle/>
                    <a:p>
                      <a:pPr algn="ctr"/>
                      <a:r>
                        <a:rPr lang="en-US" b="1" dirty="0" smtClean="0">
                          <a:latin typeface="Comic Sans MS" pitchFamily="66" charset="0"/>
                        </a:rPr>
                        <a:t>3.40</a:t>
                      </a:r>
                      <a:endParaRPr lang="en-US" b="1" dirty="0">
                        <a:latin typeface="Comic Sans MS" pitchFamily="66" charset="0"/>
                      </a:endParaRPr>
                    </a:p>
                  </a:txBody>
                  <a:tcPr/>
                </a:tc>
                <a:tc>
                  <a:txBody>
                    <a:bodyPr/>
                    <a:lstStyle/>
                    <a:p>
                      <a:pPr algn="ctr"/>
                      <a:r>
                        <a:rPr lang="en-US" b="1" dirty="0" smtClean="0">
                          <a:latin typeface="Comic Sans MS" pitchFamily="66" charset="0"/>
                        </a:rPr>
                        <a:t>3.33</a:t>
                      </a:r>
                      <a:endParaRPr lang="en-US" b="1" dirty="0">
                        <a:latin typeface="Comic Sans MS" pitchFamily="66" charset="0"/>
                      </a:endParaRPr>
                    </a:p>
                  </a:txBody>
                  <a:tcPr/>
                </a:tc>
                <a:tc>
                  <a:txBody>
                    <a:bodyPr/>
                    <a:lstStyle/>
                    <a:p>
                      <a:pPr algn="ctr"/>
                      <a:r>
                        <a:rPr lang="en-US" b="1" dirty="0" smtClean="0">
                          <a:latin typeface="Comic Sans MS" pitchFamily="66" charset="0"/>
                        </a:rPr>
                        <a:t>.08</a:t>
                      </a:r>
                      <a:endParaRPr lang="en-US" b="1" dirty="0">
                        <a:latin typeface="Comic Sans MS" pitchFamily="66" charset="0"/>
                      </a:endParaRPr>
                    </a:p>
                  </a:txBody>
                  <a:tcPr/>
                </a:tc>
              </a:tr>
              <a:tr h="386752">
                <a:tc>
                  <a:txBody>
                    <a:bodyPr/>
                    <a:lstStyle/>
                    <a:p>
                      <a:r>
                        <a:rPr lang="en-US" sz="1800" b="1" dirty="0" smtClean="0">
                          <a:latin typeface="Comic Sans MS" pitchFamily="66" charset="0"/>
                        </a:rPr>
                        <a:t>Professional Dispositions*</a:t>
                      </a:r>
                      <a:endParaRPr lang="en-US" sz="1800" b="1" dirty="0">
                        <a:latin typeface="Comic Sans MS" pitchFamily="66" charset="0"/>
                      </a:endParaRPr>
                    </a:p>
                  </a:txBody>
                  <a:tcPr/>
                </a:tc>
                <a:tc>
                  <a:txBody>
                    <a:bodyPr/>
                    <a:lstStyle/>
                    <a:p>
                      <a:pPr algn="ctr"/>
                      <a:r>
                        <a:rPr lang="en-US" b="1" dirty="0" smtClean="0">
                          <a:latin typeface="Comic Sans MS" pitchFamily="66" charset="0"/>
                        </a:rPr>
                        <a:t>3.61</a:t>
                      </a:r>
                      <a:endParaRPr lang="en-US" b="1" dirty="0">
                        <a:latin typeface="Comic Sans MS" pitchFamily="66" charset="0"/>
                      </a:endParaRPr>
                    </a:p>
                  </a:txBody>
                  <a:tcPr/>
                </a:tc>
                <a:tc>
                  <a:txBody>
                    <a:bodyPr/>
                    <a:lstStyle/>
                    <a:p>
                      <a:pPr algn="ctr"/>
                      <a:r>
                        <a:rPr lang="en-US" b="1" dirty="0" smtClean="0">
                          <a:latin typeface="Comic Sans MS" pitchFamily="66" charset="0"/>
                        </a:rPr>
                        <a:t>3.51</a:t>
                      </a:r>
                      <a:endParaRPr lang="en-US" b="1" dirty="0">
                        <a:latin typeface="Comic Sans MS" pitchFamily="66" charset="0"/>
                      </a:endParaRPr>
                    </a:p>
                  </a:txBody>
                  <a:tcPr/>
                </a:tc>
                <a:tc>
                  <a:txBody>
                    <a:bodyPr/>
                    <a:lstStyle/>
                    <a:p>
                      <a:pPr algn="ctr"/>
                      <a:r>
                        <a:rPr lang="en-US" b="1" dirty="0" smtClean="0">
                          <a:latin typeface="Comic Sans MS" pitchFamily="66" charset="0"/>
                        </a:rPr>
                        <a:t>.01</a:t>
                      </a:r>
                      <a:endParaRPr lang="en-US" b="1" dirty="0">
                        <a:latin typeface="Comic Sans MS" pitchFamily="66" charset="0"/>
                      </a:endParaRPr>
                    </a:p>
                  </a:txBody>
                  <a:tcPr/>
                </a:tc>
              </a:tr>
            </a:tbl>
          </a:graphicData>
        </a:graphic>
      </p:graphicFrame>
      <p:sp>
        <p:nvSpPr>
          <p:cNvPr id="5" name="TextBox 4"/>
          <p:cNvSpPr txBox="1"/>
          <p:nvPr/>
        </p:nvSpPr>
        <p:spPr>
          <a:xfrm>
            <a:off x="457200" y="6324600"/>
            <a:ext cx="2372765" cy="369332"/>
          </a:xfrm>
          <a:prstGeom prst="rect">
            <a:avLst/>
          </a:prstGeom>
          <a:noFill/>
        </p:spPr>
        <p:txBody>
          <a:bodyPr wrap="none">
            <a:spAutoFit/>
          </a:bodyPr>
          <a:lstStyle/>
          <a:p>
            <a:pPr eaLnBrk="0" hangingPunct="0">
              <a:spcBef>
                <a:spcPct val="50000"/>
              </a:spcBef>
              <a:defRPr/>
            </a:pPr>
            <a:r>
              <a:rPr lang="en-US" i="1" dirty="0">
                <a:latin typeface="+mn-lt"/>
                <a:cs typeface="+mn-cs"/>
              </a:rPr>
              <a:t>* </a:t>
            </a:r>
            <a:r>
              <a:rPr lang="en-US" sz="1400" i="1" dirty="0">
                <a:cs typeface="+mn-cs"/>
              </a:rPr>
              <a:t>Statistically significant</a:t>
            </a:r>
            <a:r>
              <a:rPr lang="en-US" sz="1400" dirty="0">
                <a:cs typeface="+mn-cs"/>
              </a:rPr>
              <a:t> </a:t>
            </a:r>
          </a:p>
        </p:txBody>
      </p:sp>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0005"/>
                                        </p:tgtEl>
                                        <p:attrNameLst>
                                          <p:attrName>style.visibility</p:attrName>
                                        </p:attrNameLst>
                                      </p:cBhvr>
                                      <p:to>
                                        <p:strVal val="visible"/>
                                      </p:to>
                                    </p:set>
                                    <p:anim calcmode="lin" valueType="num">
                                      <p:cBhvr>
                                        <p:cTn id="7" dur="500" fill="hold"/>
                                        <p:tgtEl>
                                          <p:spTgt spid="40005"/>
                                        </p:tgtEl>
                                        <p:attrNameLst>
                                          <p:attrName>ppt_w</p:attrName>
                                        </p:attrNameLst>
                                      </p:cBhvr>
                                      <p:tavLst>
                                        <p:tav tm="0">
                                          <p:val>
                                            <p:fltVal val="0"/>
                                          </p:val>
                                        </p:tav>
                                        <p:tav tm="100000">
                                          <p:val>
                                            <p:strVal val="#ppt_w"/>
                                          </p:val>
                                        </p:tav>
                                      </p:tavLst>
                                    </p:anim>
                                    <p:anim calcmode="lin" valueType="num">
                                      <p:cBhvr>
                                        <p:cTn id="8" dur="500" fill="hold"/>
                                        <p:tgtEl>
                                          <p:spTgt spid="40005"/>
                                        </p:tgtEl>
                                        <p:attrNameLst>
                                          <p:attrName>ppt_h</p:attrName>
                                        </p:attrNameLst>
                                      </p:cBhvr>
                                      <p:tavLst>
                                        <p:tav tm="0">
                                          <p:val>
                                            <p:fltVal val="0"/>
                                          </p:val>
                                        </p:tav>
                                        <p:tav tm="100000">
                                          <p:val>
                                            <p:strVal val="#ppt_h"/>
                                          </p:val>
                                        </p:tav>
                                      </p:tavLst>
                                    </p:anim>
                                    <p:animEffect transition="in" filter="fade">
                                      <p:cBhvr>
                                        <p:cTn id="9" dur="500"/>
                                        <p:tgtEl>
                                          <p:spTgt spid="4000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a:xfrm>
            <a:off x="0" y="152400"/>
            <a:ext cx="9144000" cy="1143000"/>
          </a:xfrm>
        </p:spPr>
        <p:txBody>
          <a:bodyPr/>
          <a:lstStyle/>
          <a:p>
            <a:pPr eaLnBrk="1" hangingPunct="1"/>
            <a:r>
              <a:rPr lang="en-US" sz="4000" dirty="0" smtClean="0">
                <a:solidFill>
                  <a:srgbClr val="29025E"/>
                </a:solidFill>
                <a:latin typeface="Comic Sans MS" pitchFamily="66" charset="0"/>
              </a:rPr>
              <a:t>Benefits To Teacher Candidates</a:t>
            </a:r>
            <a:br>
              <a:rPr lang="en-US" sz="4000" dirty="0" smtClean="0">
                <a:solidFill>
                  <a:srgbClr val="29025E"/>
                </a:solidFill>
                <a:latin typeface="Comic Sans MS" pitchFamily="66" charset="0"/>
              </a:rPr>
            </a:br>
            <a:r>
              <a:rPr lang="en-US" sz="2000" dirty="0" smtClean="0">
                <a:solidFill>
                  <a:srgbClr val="29025E"/>
                </a:solidFill>
                <a:latin typeface="Comic Sans MS" pitchFamily="66" charset="0"/>
              </a:rPr>
              <a:t>End of Experience Survey</a:t>
            </a:r>
            <a:br>
              <a:rPr lang="en-US" sz="2000" dirty="0" smtClean="0">
                <a:solidFill>
                  <a:srgbClr val="29025E"/>
                </a:solidFill>
                <a:latin typeface="Comic Sans MS" pitchFamily="66" charset="0"/>
              </a:rPr>
            </a:br>
            <a:r>
              <a:rPr lang="en-US" sz="1600" dirty="0" smtClean="0">
                <a:solidFill>
                  <a:srgbClr val="29025E"/>
                </a:solidFill>
                <a:latin typeface="Comic Sans MS" pitchFamily="66" charset="0"/>
              </a:rPr>
              <a:t>(N=157)</a:t>
            </a:r>
          </a:p>
        </p:txBody>
      </p:sp>
      <p:sp>
        <p:nvSpPr>
          <p:cNvPr id="513027" name="Rectangle 3"/>
          <p:cNvSpPr>
            <a:spLocks noGrp="1" noChangeArrowheads="1"/>
          </p:cNvSpPr>
          <p:nvPr>
            <p:ph sz="quarter" idx="1"/>
          </p:nvPr>
        </p:nvSpPr>
        <p:spPr>
          <a:xfrm>
            <a:off x="152400" y="1219200"/>
            <a:ext cx="8991600" cy="4999038"/>
          </a:xfrm>
        </p:spPr>
        <p:txBody>
          <a:bodyPr>
            <a:normAutofit/>
          </a:bodyPr>
          <a:lstStyle/>
          <a:p>
            <a:pPr marL="274320" indent="-274320" eaLnBrk="1" fontAlgn="auto" hangingPunct="1">
              <a:spcAft>
                <a:spcPts val="0"/>
              </a:spcAft>
              <a:buFont typeface="Wingdings 2" pitchFamily="18" charset="2"/>
              <a:buNone/>
              <a:defRPr/>
            </a:pPr>
            <a:endParaRPr lang="en-US" sz="800" dirty="0" smtClean="0">
              <a:solidFill>
                <a:schemeClr val="accent4">
                  <a:lumMod val="60000"/>
                  <a:lumOff val="40000"/>
                </a:schemeClr>
              </a:solidFill>
            </a:endParaRPr>
          </a:p>
          <a:p>
            <a:pPr marL="274320" indent="-274320" eaLnBrk="1" fontAlgn="auto" hangingPunct="1">
              <a:spcAft>
                <a:spcPts val="0"/>
              </a:spcAft>
              <a:buFont typeface="Wingdings 2" pitchFamily="18" charset="2"/>
              <a:buNone/>
              <a:defRPr/>
            </a:pPr>
            <a:r>
              <a:rPr lang="en-US" sz="2400" dirty="0" smtClean="0">
                <a:solidFill>
                  <a:srgbClr val="002060"/>
                </a:solidFill>
                <a:latin typeface="Comic Sans MS" pitchFamily="66" charset="0"/>
              </a:rPr>
              <a:t>Teacher </a:t>
            </a:r>
            <a:r>
              <a:rPr lang="en-US" sz="2400" dirty="0">
                <a:solidFill>
                  <a:srgbClr val="002060"/>
                </a:solidFill>
                <a:latin typeface="Comic Sans MS" pitchFamily="66" charset="0"/>
              </a:rPr>
              <a:t>Candidates indicated that </a:t>
            </a:r>
            <a:r>
              <a:rPr lang="en-US" sz="2400" dirty="0" smtClean="0">
                <a:solidFill>
                  <a:srgbClr val="002060"/>
                </a:solidFill>
                <a:latin typeface="Comic Sans MS" pitchFamily="66" charset="0"/>
              </a:rPr>
              <a:t>Co-Teaching </a:t>
            </a:r>
            <a:r>
              <a:rPr lang="en-US" sz="2400" dirty="0">
                <a:solidFill>
                  <a:srgbClr val="002060"/>
                </a:solidFill>
                <a:latin typeface="Comic Sans MS" pitchFamily="66" charset="0"/>
              </a:rPr>
              <a:t>led to</a:t>
            </a:r>
            <a:r>
              <a:rPr lang="en-US" sz="2400" dirty="0" smtClean="0">
                <a:solidFill>
                  <a:srgbClr val="002060"/>
                </a:solidFill>
                <a:latin typeface="Comic Sans MS" pitchFamily="66" charset="0"/>
              </a:rPr>
              <a:t>:</a:t>
            </a:r>
          </a:p>
          <a:p>
            <a:pPr marL="274320" indent="-274320" eaLnBrk="1" fontAlgn="auto" hangingPunct="1">
              <a:spcAft>
                <a:spcPts val="0"/>
              </a:spcAft>
              <a:buFont typeface="Wingdings 2" pitchFamily="18" charset="2"/>
              <a:buNone/>
              <a:defRPr/>
            </a:pPr>
            <a:endParaRPr lang="en-US" sz="800" dirty="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smtClean="0">
                <a:solidFill>
                  <a:srgbClr val="002060"/>
                </a:solidFill>
                <a:latin typeface="Comic Sans MS" pitchFamily="66" charset="0"/>
              </a:rPr>
              <a:t>Improved </a:t>
            </a:r>
            <a:r>
              <a:rPr lang="en-US" sz="2400" dirty="0">
                <a:solidFill>
                  <a:srgbClr val="002060"/>
                </a:solidFill>
                <a:latin typeface="Comic Sans MS" pitchFamily="66" charset="0"/>
              </a:rPr>
              <a:t>classroom management skills (95.5%)</a:t>
            </a:r>
          </a:p>
          <a:p>
            <a:pPr marL="548640" lvl="1" indent="-274320" eaLnBrk="1" fontAlgn="auto" hangingPunct="1">
              <a:spcAft>
                <a:spcPts val="0"/>
              </a:spcAft>
              <a:buFont typeface="Wingdings" pitchFamily="2" charset="2"/>
              <a:buNone/>
              <a:defRPr/>
            </a:pPr>
            <a:endParaRPr lang="en-US" sz="900" dirty="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a:solidFill>
                  <a:srgbClr val="002060"/>
                </a:solidFill>
                <a:latin typeface="Comic Sans MS" pitchFamily="66" charset="0"/>
              </a:rPr>
              <a:t>I</a:t>
            </a:r>
            <a:r>
              <a:rPr lang="en-US" sz="2400" dirty="0" smtClean="0">
                <a:solidFill>
                  <a:srgbClr val="002060"/>
                </a:solidFill>
                <a:latin typeface="Comic Sans MS" pitchFamily="66" charset="0"/>
              </a:rPr>
              <a:t>ncreased </a:t>
            </a:r>
            <a:r>
              <a:rPr lang="en-US" sz="2400" dirty="0">
                <a:solidFill>
                  <a:srgbClr val="002060"/>
                </a:solidFill>
                <a:latin typeface="Comic Sans MS" pitchFamily="66" charset="0"/>
              </a:rPr>
              <a:t>collaboration skills (94.9%)</a:t>
            </a:r>
          </a:p>
          <a:p>
            <a:pPr marL="548640" lvl="1" indent="-274320" eaLnBrk="1" fontAlgn="auto" hangingPunct="1">
              <a:spcAft>
                <a:spcPts val="0"/>
              </a:spcAft>
              <a:buFont typeface="Wingdings" pitchFamily="2" charset="2"/>
              <a:buNone/>
              <a:defRPr/>
            </a:pPr>
            <a:endParaRPr lang="en-US" sz="900" dirty="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a:solidFill>
                  <a:srgbClr val="002060"/>
                </a:solidFill>
                <a:latin typeface="Comic Sans MS" pitchFamily="66" charset="0"/>
              </a:rPr>
              <a:t>More teaching time  (94.6%)</a:t>
            </a:r>
          </a:p>
          <a:p>
            <a:pPr marL="548640" lvl="1" indent="-274320" eaLnBrk="1" fontAlgn="auto" hangingPunct="1">
              <a:spcAft>
                <a:spcPts val="0"/>
              </a:spcAft>
              <a:buFont typeface="Wingdings" pitchFamily="2" charset="2"/>
              <a:buNone/>
              <a:defRPr/>
            </a:pPr>
            <a:endParaRPr lang="en-US" sz="900" dirty="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a:solidFill>
                  <a:srgbClr val="002060"/>
                </a:solidFill>
                <a:latin typeface="Comic Sans MS" pitchFamily="66" charset="0"/>
              </a:rPr>
              <a:t>Increased </a:t>
            </a:r>
            <a:r>
              <a:rPr lang="en-US" sz="2400" dirty="0" smtClean="0">
                <a:solidFill>
                  <a:srgbClr val="002060"/>
                </a:solidFill>
                <a:latin typeface="Comic Sans MS" pitchFamily="66" charset="0"/>
              </a:rPr>
              <a:t>confidence </a:t>
            </a:r>
            <a:r>
              <a:rPr lang="en-US" sz="2400" dirty="0">
                <a:solidFill>
                  <a:srgbClr val="002060"/>
                </a:solidFill>
                <a:latin typeface="Comic Sans MS" pitchFamily="66" charset="0"/>
              </a:rPr>
              <a:t>(89.9</a:t>
            </a:r>
            <a:r>
              <a:rPr lang="en-US" sz="2400" dirty="0" smtClean="0">
                <a:solidFill>
                  <a:srgbClr val="002060"/>
                </a:solidFill>
                <a:latin typeface="Comic Sans MS" pitchFamily="66" charset="0"/>
              </a:rPr>
              <a:t>%)</a:t>
            </a:r>
          </a:p>
          <a:p>
            <a:pPr marL="548640" lvl="1" indent="-274320" eaLnBrk="1" fontAlgn="auto" hangingPunct="1">
              <a:spcAft>
                <a:spcPts val="0"/>
              </a:spcAft>
              <a:buFont typeface="Wingdings" pitchFamily="2" charset="2"/>
              <a:buNone/>
              <a:defRPr/>
            </a:pPr>
            <a:endParaRPr lang="en-US" sz="900" dirty="0" smtClean="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smtClean="0">
                <a:solidFill>
                  <a:srgbClr val="002060"/>
                </a:solidFill>
                <a:latin typeface="Comic Sans MS" pitchFamily="66" charset="0"/>
              </a:rPr>
              <a:t>Deeper understanding of the curriculum through           co-planning (89.1%)</a:t>
            </a:r>
          </a:p>
          <a:p>
            <a:pPr marL="548640" lvl="1" indent="-274320" eaLnBrk="1" fontAlgn="auto" hangingPunct="1">
              <a:spcAft>
                <a:spcPts val="0"/>
              </a:spcAft>
              <a:buFont typeface="Wingdings" pitchFamily="2" charset="2"/>
              <a:buNone/>
              <a:defRPr/>
            </a:pPr>
            <a:endParaRPr lang="en-US" sz="900" dirty="0" smtClean="0">
              <a:solidFill>
                <a:srgbClr val="002060"/>
              </a:solidFill>
              <a:latin typeface="Comic Sans MS" pitchFamily="66" charset="0"/>
            </a:endParaRPr>
          </a:p>
          <a:p>
            <a:pPr marL="548640" lvl="1" indent="-274320" eaLnBrk="1" fontAlgn="auto" hangingPunct="1">
              <a:spcAft>
                <a:spcPts val="0"/>
              </a:spcAft>
              <a:buFont typeface="Wingdings 2" pitchFamily="18" charset="2"/>
              <a:buChar char="·"/>
              <a:defRPr/>
            </a:pPr>
            <a:r>
              <a:rPr lang="en-US" sz="2400" dirty="0" smtClean="0">
                <a:solidFill>
                  <a:srgbClr val="002060"/>
                </a:solidFill>
                <a:latin typeface="Comic Sans MS" pitchFamily="66" charset="0"/>
              </a:rPr>
              <a:t>More opportunities to ask questions and reflect (88.6%)</a:t>
            </a:r>
            <a:endParaRPr lang="en-US" sz="2400" dirty="0">
              <a:solidFill>
                <a:srgbClr val="002060"/>
              </a:solidFill>
              <a:latin typeface="Comic Sans MS" pitchFamily="66" charset="0"/>
            </a:endParaRP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13026"/>
                                        </p:tgtEl>
                                        <p:attrNameLst>
                                          <p:attrName>style.visibility</p:attrName>
                                        </p:attrNameLst>
                                      </p:cBhvr>
                                      <p:to>
                                        <p:strVal val="visible"/>
                                      </p:to>
                                    </p:set>
                                    <p:animEffect transition="in" filter="blinds(horizontal)">
                                      <p:cBhvr>
                                        <p:cTn id="7" dur="500"/>
                                        <p:tgtEl>
                                          <p:spTgt spid="5130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3027">
                                            <p:txEl>
                                              <p:pRg st="1" end="1"/>
                                            </p:txEl>
                                          </p:spTgt>
                                        </p:tgtEl>
                                        <p:attrNameLst>
                                          <p:attrName>style.visibility</p:attrName>
                                        </p:attrNameLst>
                                      </p:cBhvr>
                                      <p:to>
                                        <p:strVal val="visible"/>
                                      </p:to>
                                    </p:set>
                                    <p:animEffect transition="in" filter="fade">
                                      <p:cBhvr>
                                        <p:cTn id="11" dur="2000"/>
                                        <p:tgtEl>
                                          <p:spTgt spid="513027">
                                            <p:txEl>
                                              <p:pRg st="1" end="1"/>
                                            </p:txEl>
                                          </p:spTgt>
                                        </p:tgtEl>
                                      </p:cBhvr>
                                    </p:animEffect>
                                  </p:childTnLst>
                                </p:cTn>
                              </p:par>
                            </p:childTnLst>
                          </p:cTn>
                        </p:par>
                        <p:par>
                          <p:cTn id="12" fill="hold">
                            <p:stCondLst>
                              <p:cond delay="2500"/>
                            </p:stCondLst>
                            <p:childTnLst>
                              <p:par>
                                <p:cTn id="13" presetID="53" presetClass="entr" presetSubtype="0" fill="hold" nodeType="afterEffect">
                                  <p:stCondLst>
                                    <p:cond delay="0"/>
                                  </p:stCondLst>
                                  <p:childTnLst>
                                    <p:set>
                                      <p:cBhvr>
                                        <p:cTn id="14" dur="1" fill="hold">
                                          <p:stCondLst>
                                            <p:cond delay="0"/>
                                          </p:stCondLst>
                                        </p:cTn>
                                        <p:tgtEl>
                                          <p:spTgt spid="513027">
                                            <p:txEl>
                                              <p:pRg st="3" end="3"/>
                                            </p:txEl>
                                          </p:spTgt>
                                        </p:tgtEl>
                                        <p:attrNameLst>
                                          <p:attrName>style.visibility</p:attrName>
                                        </p:attrNameLst>
                                      </p:cBhvr>
                                      <p:to>
                                        <p:strVal val="visible"/>
                                      </p:to>
                                    </p:set>
                                    <p:anim calcmode="lin" valueType="num">
                                      <p:cBhvr>
                                        <p:cTn id="15" dur="1000" fill="hold"/>
                                        <p:tgtEl>
                                          <p:spTgt spid="513027">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513027">
                                            <p:txEl>
                                              <p:pRg st="3" end="3"/>
                                            </p:txEl>
                                          </p:spTgt>
                                        </p:tgtEl>
                                        <p:attrNameLst>
                                          <p:attrName>ppt_h</p:attrName>
                                        </p:attrNameLst>
                                      </p:cBhvr>
                                      <p:tavLst>
                                        <p:tav tm="0">
                                          <p:val>
                                            <p:fltVal val="0"/>
                                          </p:val>
                                        </p:tav>
                                        <p:tav tm="100000">
                                          <p:val>
                                            <p:strVal val="#ppt_h"/>
                                          </p:val>
                                        </p:tav>
                                      </p:tavLst>
                                    </p:anim>
                                    <p:animEffect transition="in" filter="fade">
                                      <p:cBhvr>
                                        <p:cTn id="17" dur="1000"/>
                                        <p:tgtEl>
                                          <p:spTgt spid="51302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nodeType="clickEffect">
                                  <p:stCondLst>
                                    <p:cond delay="0"/>
                                  </p:stCondLst>
                                  <p:childTnLst>
                                    <p:set>
                                      <p:cBhvr>
                                        <p:cTn id="21" dur="1" fill="hold">
                                          <p:stCondLst>
                                            <p:cond delay="0"/>
                                          </p:stCondLst>
                                        </p:cTn>
                                        <p:tgtEl>
                                          <p:spTgt spid="513027">
                                            <p:txEl>
                                              <p:pRg st="5" end="5"/>
                                            </p:txEl>
                                          </p:spTgt>
                                        </p:tgtEl>
                                        <p:attrNameLst>
                                          <p:attrName>style.visibility</p:attrName>
                                        </p:attrNameLst>
                                      </p:cBhvr>
                                      <p:to>
                                        <p:strVal val="visible"/>
                                      </p:to>
                                    </p:set>
                                    <p:anim calcmode="lin" valueType="num">
                                      <p:cBhvr>
                                        <p:cTn id="22" dur="1000" fill="hold"/>
                                        <p:tgtEl>
                                          <p:spTgt spid="513027">
                                            <p:txEl>
                                              <p:pRg st="5" end="5"/>
                                            </p:txEl>
                                          </p:spTgt>
                                        </p:tgtEl>
                                        <p:attrNameLst>
                                          <p:attrName>ppt_w</p:attrName>
                                        </p:attrNameLst>
                                      </p:cBhvr>
                                      <p:tavLst>
                                        <p:tav tm="0">
                                          <p:val>
                                            <p:fltVal val="0"/>
                                          </p:val>
                                        </p:tav>
                                        <p:tav tm="100000">
                                          <p:val>
                                            <p:strVal val="#ppt_w"/>
                                          </p:val>
                                        </p:tav>
                                      </p:tavLst>
                                    </p:anim>
                                    <p:anim calcmode="lin" valueType="num">
                                      <p:cBhvr>
                                        <p:cTn id="23" dur="1000" fill="hold"/>
                                        <p:tgtEl>
                                          <p:spTgt spid="513027">
                                            <p:txEl>
                                              <p:pRg st="5" end="5"/>
                                            </p:txEl>
                                          </p:spTgt>
                                        </p:tgtEl>
                                        <p:attrNameLst>
                                          <p:attrName>ppt_h</p:attrName>
                                        </p:attrNameLst>
                                      </p:cBhvr>
                                      <p:tavLst>
                                        <p:tav tm="0">
                                          <p:val>
                                            <p:fltVal val="0"/>
                                          </p:val>
                                        </p:tav>
                                        <p:tav tm="100000">
                                          <p:val>
                                            <p:strVal val="#ppt_h"/>
                                          </p:val>
                                        </p:tav>
                                      </p:tavLst>
                                    </p:anim>
                                    <p:animEffect transition="in" filter="fade">
                                      <p:cBhvr>
                                        <p:cTn id="24" dur="1000"/>
                                        <p:tgtEl>
                                          <p:spTgt spid="513027">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nodeType="clickEffect">
                                  <p:stCondLst>
                                    <p:cond delay="0"/>
                                  </p:stCondLst>
                                  <p:childTnLst>
                                    <p:set>
                                      <p:cBhvr>
                                        <p:cTn id="28" dur="1" fill="hold">
                                          <p:stCondLst>
                                            <p:cond delay="0"/>
                                          </p:stCondLst>
                                        </p:cTn>
                                        <p:tgtEl>
                                          <p:spTgt spid="513027">
                                            <p:txEl>
                                              <p:pRg st="7" end="7"/>
                                            </p:txEl>
                                          </p:spTgt>
                                        </p:tgtEl>
                                        <p:attrNameLst>
                                          <p:attrName>style.visibility</p:attrName>
                                        </p:attrNameLst>
                                      </p:cBhvr>
                                      <p:to>
                                        <p:strVal val="visible"/>
                                      </p:to>
                                    </p:set>
                                    <p:anim calcmode="lin" valueType="num">
                                      <p:cBhvr>
                                        <p:cTn id="29" dur="1000" fill="hold"/>
                                        <p:tgtEl>
                                          <p:spTgt spid="513027">
                                            <p:txEl>
                                              <p:pRg st="7" end="7"/>
                                            </p:txEl>
                                          </p:spTgt>
                                        </p:tgtEl>
                                        <p:attrNameLst>
                                          <p:attrName>ppt_w</p:attrName>
                                        </p:attrNameLst>
                                      </p:cBhvr>
                                      <p:tavLst>
                                        <p:tav tm="0">
                                          <p:val>
                                            <p:fltVal val="0"/>
                                          </p:val>
                                        </p:tav>
                                        <p:tav tm="100000">
                                          <p:val>
                                            <p:strVal val="#ppt_w"/>
                                          </p:val>
                                        </p:tav>
                                      </p:tavLst>
                                    </p:anim>
                                    <p:anim calcmode="lin" valueType="num">
                                      <p:cBhvr>
                                        <p:cTn id="30" dur="1000" fill="hold"/>
                                        <p:tgtEl>
                                          <p:spTgt spid="513027">
                                            <p:txEl>
                                              <p:pRg st="7" end="7"/>
                                            </p:txEl>
                                          </p:spTgt>
                                        </p:tgtEl>
                                        <p:attrNameLst>
                                          <p:attrName>ppt_h</p:attrName>
                                        </p:attrNameLst>
                                      </p:cBhvr>
                                      <p:tavLst>
                                        <p:tav tm="0">
                                          <p:val>
                                            <p:fltVal val="0"/>
                                          </p:val>
                                        </p:tav>
                                        <p:tav tm="100000">
                                          <p:val>
                                            <p:strVal val="#ppt_h"/>
                                          </p:val>
                                        </p:tav>
                                      </p:tavLst>
                                    </p:anim>
                                    <p:animEffect transition="in" filter="fade">
                                      <p:cBhvr>
                                        <p:cTn id="31" dur="1000"/>
                                        <p:tgtEl>
                                          <p:spTgt spid="513027">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0" fill="hold" nodeType="clickEffect">
                                  <p:stCondLst>
                                    <p:cond delay="0"/>
                                  </p:stCondLst>
                                  <p:childTnLst>
                                    <p:set>
                                      <p:cBhvr>
                                        <p:cTn id="35" dur="1" fill="hold">
                                          <p:stCondLst>
                                            <p:cond delay="0"/>
                                          </p:stCondLst>
                                        </p:cTn>
                                        <p:tgtEl>
                                          <p:spTgt spid="513027">
                                            <p:txEl>
                                              <p:pRg st="9" end="9"/>
                                            </p:txEl>
                                          </p:spTgt>
                                        </p:tgtEl>
                                        <p:attrNameLst>
                                          <p:attrName>style.visibility</p:attrName>
                                        </p:attrNameLst>
                                      </p:cBhvr>
                                      <p:to>
                                        <p:strVal val="visible"/>
                                      </p:to>
                                    </p:set>
                                    <p:anim calcmode="lin" valueType="num">
                                      <p:cBhvr>
                                        <p:cTn id="36" dur="1000" fill="hold"/>
                                        <p:tgtEl>
                                          <p:spTgt spid="513027">
                                            <p:txEl>
                                              <p:pRg st="9" end="9"/>
                                            </p:txEl>
                                          </p:spTgt>
                                        </p:tgtEl>
                                        <p:attrNameLst>
                                          <p:attrName>ppt_w</p:attrName>
                                        </p:attrNameLst>
                                      </p:cBhvr>
                                      <p:tavLst>
                                        <p:tav tm="0">
                                          <p:val>
                                            <p:fltVal val="0"/>
                                          </p:val>
                                        </p:tav>
                                        <p:tav tm="100000">
                                          <p:val>
                                            <p:strVal val="#ppt_w"/>
                                          </p:val>
                                        </p:tav>
                                      </p:tavLst>
                                    </p:anim>
                                    <p:anim calcmode="lin" valueType="num">
                                      <p:cBhvr>
                                        <p:cTn id="37" dur="1000" fill="hold"/>
                                        <p:tgtEl>
                                          <p:spTgt spid="513027">
                                            <p:txEl>
                                              <p:pRg st="9" end="9"/>
                                            </p:txEl>
                                          </p:spTgt>
                                        </p:tgtEl>
                                        <p:attrNameLst>
                                          <p:attrName>ppt_h</p:attrName>
                                        </p:attrNameLst>
                                      </p:cBhvr>
                                      <p:tavLst>
                                        <p:tav tm="0">
                                          <p:val>
                                            <p:fltVal val="0"/>
                                          </p:val>
                                        </p:tav>
                                        <p:tav tm="100000">
                                          <p:val>
                                            <p:strVal val="#ppt_h"/>
                                          </p:val>
                                        </p:tav>
                                      </p:tavLst>
                                    </p:anim>
                                    <p:animEffect transition="in" filter="fade">
                                      <p:cBhvr>
                                        <p:cTn id="38" dur="1000"/>
                                        <p:tgtEl>
                                          <p:spTgt spid="513027">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nodeType="clickEffect">
                                  <p:stCondLst>
                                    <p:cond delay="0"/>
                                  </p:stCondLst>
                                  <p:childTnLst>
                                    <p:set>
                                      <p:cBhvr>
                                        <p:cTn id="42" dur="1" fill="hold">
                                          <p:stCondLst>
                                            <p:cond delay="0"/>
                                          </p:stCondLst>
                                        </p:cTn>
                                        <p:tgtEl>
                                          <p:spTgt spid="513027">
                                            <p:txEl>
                                              <p:pRg st="11" end="11"/>
                                            </p:txEl>
                                          </p:spTgt>
                                        </p:tgtEl>
                                        <p:attrNameLst>
                                          <p:attrName>style.visibility</p:attrName>
                                        </p:attrNameLst>
                                      </p:cBhvr>
                                      <p:to>
                                        <p:strVal val="visible"/>
                                      </p:to>
                                    </p:set>
                                    <p:anim calcmode="lin" valueType="num">
                                      <p:cBhvr>
                                        <p:cTn id="43" dur="1000" fill="hold"/>
                                        <p:tgtEl>
                                          <p:spTgt spid="513027">
                                            <p:txEl>
                                              <p:pRg st="11" end="11"/>
                                            </p:txEl>
                                          </p:spTgt>
                                        </p:tgtEl>
                                        <p:attrNameLst>
                                          <p:attrName>ppt_w</p:attrName>
                                        </p:attrNameLst>
                                      </p:cBhvr>
                                      <p:tavLst>
                                        <p:tav tm="0">
                                          <p:val>
                                            <p:fltVal val="0"/>
                                          </p:val>
                                        </p:tav>
                                        <p:tav tm="100000">
                                          <p:val>
                                            <p:strVal val="#ppt_w"/>
                                          </p:val>
                                        </p:tav>
                                      </p:tavLst>
                                    </p:anim>
                                    <p:anim calcmode="lin" valueType="num">
                                      <p:cBhvr>
                                        <p:cTn id="44" dur="1000" fill="hold"/>
                                        <p:tgtEl>
                                          <p:spTgt spid="513027">
                                            <p:txEl>
                                              <p:pRg st="11" end="11"/>
                                            </p:txEl>
                                          </p:spTgt>
                                        </p:tgtEl>
                                        <p:attrNameLst>
                                          <p:attrName>ppt_h</p:attrName>
                                        </p:attrNameLst>
                                      </p:cBhvr>
                                      <p:tavLst>
                                        <p:tav tm="0">
                                          <p:val>
                                            <p:fltVal val="0"/>
                                          </p:val>
                                        </p:tav>
                                        <p:tav tm="100000">
                                          <p:val>
                                            <p:strVal val="#ppt_h"/>
                                          </p:val>
                                        </p:tav>
                                      </p:tavLst>
                                    </p:anim>
                                    <p:animEffect transition="in" filter="fade">
                                      <p:cBhvr>
                                        <p:cTn id="45" dur="1000"/>
                                        <p:tgtEl>
                                          <p:spTgt spid="513027">
                                            <p:txEl>
                                              <p:pRg st="11" end="1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nodeType="clickEffect">
                                  <p:stCondLst>
                                    <p:cond delay="0"/>
                                  </p:stCondLst>
                                  <p:childTnLst>
                                    <p:set>
                                      <p:cBhvr>
                                        <p:cTn id="49" dur="1" fill="hold">
                                          <p:stCondLst>
                                            <p:cond delay="0"/>
                                          </p:stCondLst>
                                        </p:cTn>
                                        <p:tgtEl>
                                          <p:spTgt spid="513027">
                                            <p:txEl>
                                              <p:pRg st="13" end="13"/>
                                            </p:txEl>
                                          </p:spTgt>
                                        </p:tgtEl>
                                        <p:attrNameLst>
                                          <p:attrName>style.visibility</p:attrName>
                                        </p:attrNameLst>
                                      </p:cBhvr>
                                      <p:to>
                                        <p:strVal val="visible"/>
                                      </p:to>
                                    </p:set>
                                    <p:anim calcmode="lin" valueType="num">
                                      <p:cBhvr>
                                        <p:cTn id="50" dur="1000" fill="hold"/>
                                        <p:tgtEl>
                                          <p:spTgt spid="513027">
                                            <p:txEl>
                                              <p:pRg st="13" end="13"/>
                                            </p:txEl>
                                          </p:spTgt>
                                        </p:tgtEl>
                                        <p:attrNameLst>
                                          <p:attrName>ppt_w</p:attrName>
                                        </p:attrNameLst>
                                      </p:cBhvr>
                                      <p:tavLst>
                                        <p:tav tm="0">
                                          <p:val>
                                            <p:fltVal val="0"/>
                                          </p:val>
                                        </p:tav>
                                        <p:tav tm="100000">
                                          <p:val>
                                            <p:strVal val="#ppt_w"/>
                                          </p:val>
                                        </p:tav>
                                      </p:tavLst>
                                    </p:anim>
                                    <p:anim calcmode="lin" valueType="num">
                                      <p:cBhvr>
                                        <p:cTn id="51" dur="1000" fill="hold"/>
                                        <p:tgtEl>
                                          <p:spTgt spid="513027">
                                            <p:txEl>
                                              <p:pRg st="13" end="13"/>
                                            </p:txEl>
                                          </p:spTgt>
                                        </p:tgtEl>
                                        <p:attrNameLst>
                                          <p:attrName>ppt_h</p:attrName>
                                        </p:attrNameLst>
                                      </p:cBhvr>
                                      <p:tavLst>
                                        <p:tav tm="0">
                                          <p:val>
                                            <p:fltVal val="0"/>
                                          </p:val>
                                        </p:tav>
                                        <p:tav tm="100000">
                                          <p:val>
                                            <p:strVal val="#ppt_h"/>
                                          </p:val>
                                        </p:tav>
                                      </p:tavLst>
                                    </p:anim>
                                    <p:animEffect transition="in" filter="fade">
                                      <p:cBhvr>
                                        <p:cTn id="52" dur="1000"/>
                                        <p:tgtEl>
                                          <p:spTgt spid="51302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1" name="Rectangle 4"/>
          <p:cNvSpPr>
            <a:spLocks noGrp="1" noChangeArrowheads="1"/>
          </p:cNvSpPr>
          <p:nvPr>
            <p:ph type="title"/>
          </p:nvPr>
        </p:nvSpPr>
        <p:spPr>
          <a:xfrm>
            <a:off x="0" y="304800"/>
            <a:ext cx="9144000" cy="1066800"/>
          </a:xfrm>
        </p:spPr>
        <p:txBody>
          <a:bodyPr/>
          <a:lstStyle/>
          <a:p>
            <a:pPr eaLnBrk="1" hangingPunct="1"/>
            <a:r>
              <a:rPr lang="en-US" sz="4000" dirty="0" smtClean="0">
                <a:solidFill>
                  <a:srgbClr val="29025E"/>
                </a:solidFill>
                <a:latin typeface="Comic Sans MS" pitchFamily="66" charset="0"/>
              </a:rPr>
              <a:t>Benefits to Teacher Candidates</a:t>
            </a:r>
            <a:br>
              <a:rPr lang="en-US" sz="4000" dirty="0" smtClean="0">
                <a:solidFill>
                  <a:srgbClr val="29025E"/>
                </a:solidFill>
                <a:latin typeface="Comic Sans MS" pitchFamily="66" charset="0"/>
              </a:rPr>
            </a:br>
            <a:r>
              <a:rPr lang="en-US" sz="2000" dirty="0" smtClean="0">
                <a:solidFill>
                  <a:srgbClr val="29025E"/>
                </a:solidFill>
                <a:latin typeface="Comic Sans MS" pitchFamily="66" charset="0"/>
              </a:rPr>
              <a:t>Focus Groups</a:t>
            </a:r>
            <a:br>
              <a:rPr lang="en-US" sz="2000" dirty="0" smtClean="0">
                <a:solidFill>
                  <a:srgbClr val="29025E"/>
                </a:solidFill>
                <a:latin typeface="Comic Sans MS" pitchFamily="66" charset="0"/>
              </a:rPr>
            </a:br>
            <a:r>
              <a:rPr lang="en-US" sz="1400" dirty="0" smtClean="0">
                <a:solidFill>
                  <a:srgbClr val="29025E"/>
                </a:solidFill>
                <a:latin typeface="Comic Sans MS" pitchFamily="66" charset="0"/>
              </a:rPr>
              <a:t>(N=136)</a:t>
            </a:r>
          </a:p>
        </p:txBody>
      </p:sp>
      <p:sp>
        <p:nvSpPr>
          <p:cNvPr id="43010" name="Rectangle 3"/>
          <p:cNvSpPr>
            <a:spLocks noGrp="1" noChangeArrowheads="1"/>
          </p:cNvSpPr>
          <p:nvPr>
            <p:ph sz="quarter" idx="1"/>
          </p:nvPr>
        </p:nvSpPr>
        <p:spPr>
          <a:xfrm>
            <a:off x="304800" y="1828800"/>
            <a:ext cx="8458200" cy="4343400"/>
          </a:xfrm>
        </p:spPr>
        <p:txBody>
          <a:bodyPr/>
          <a:lstStyle/>
          <a:p>
            <a:pPr marL="233363" indent="0" eaLnBrk="1" hangingPunct="1">
              <a:lnSpc>
                <a:spcPct val="90000"/>
              </a:lnSpc>
              <a:buFont typeface="Wingdings" pitchFamily="2" charset="2"/>
              <a:buNone/>
            </a:pPr>
            <a:r>
              <a:rPr lang="en-US" sz="3200" b="1" dirty="0" smtClean="0">
                <a:solidFill>
                  <a:srgbClr val="002060"/>
                </a:solidFill>
                <a:latin typeface="Comic Sans MS" pitchFamily="66" charset="0"/>
              </a:rPr>
              <a:t>Additional benefits of co-teaching: </a:t>
            </a:r>
          </a:p>
          <a:p>
            <a:pPr marL="233363" indent="0" eaLnBrk="1" hangingPunct="1">
              <a:lnSpc>
                <a:spcPct val="90000"/>
              </a:lnSpc>
              <a:buFont typeface="Wingdings" pitchFamily="2" charset="2"/>
              <a:buNone/>
            </a:pPr>
            <a:endParaRPr lang="en-US" dirty="0" smtClean="0">
              <a:solidFill>
                <a:srgbClr val="002060"/>
              </a:solidFill>
              <a:latin typeface="Comic Sans MS" pitchFamily="66" charset="0"/>
            </a:endParaRPr>
          </a:p>
          <a:p>
            <a:pPr marL="341313" lvl="1" indent="0" eaLnBrk="1" hangingPunct="1">
              <a:lnSpc>
                <a:spcPct val="150000"/>
              </a:lnSpc>
              <a:buFont typeface="Wingdings 2" pitchFamily="18" charset="2"/>
              <a:buChar char="·"/>
            </a:pPr>
            <a:r>
              <a:rPr lang="en-US" dirty="0" smtClean="0">
                <a:solidFill>
                  <a:srgbClr val="002060"/>
                </a:solidFill>
                <a:latin typeface="Comic Sans MS" pitchFamily="66" charset="0"/>
              </a:rPr>
              <a:t> </a:t>
            </a:r>
            <a:r>
              <a:rPr lang="en-US" sz="2800" dirty="0" smtClean="0">
                <a:solidFill>
                  <a:srgbClr val="002060"/>
                </a:solidFill>
                <a:latin typeface="Comic Sans MS" pitchFamily="66" charset="0"/>
              </a:rPr>
              <a:t>Being seen as a “real” teacher </a:t>
            </a:r>
          </a:p>
          <a:p>
            <a:pPr marL="341313" lvl="1" indent="0" eaLnBrk="1" hangingPunct="1">
              <a:lnSpc>
                <a:spcPct val="150000"/>
              </a:lnSpc>
              <a:buFont typeface="Wingdings 2" pitchFamily="18" charset="2"/>
              <a:buChar char="·"/>
            </a:pPr>
            <a:r>
              <a:rPr lang="en-US" sz="2800" dirty="0" smtClean="0">
                <a:solidFill>
                  <a:srgbClr val="002060"/>
                </a:solidFill>
                <a:latin typeface="Comic Sans MS" pitchFamily="66" charset="0"/>
              </a:rPr>
              <a:t> Equal partnership</a:t>
            </a:r>
          </a:p>
          <a:p>
            <a:pPr marL="341313" lvl="1" indent="0" eaLnBrk="1" hangingPunct="1">
              <a:lnSpc>
                <a:spcPct val="150000"/>
              </a:lnSpc>
              <a:buFont typeface="Wingdings 2" pitchFamily="18" charset="2"/>
              <a:buChar char="·"/>
            </a:pPr>
            <a:r>
              <a:rPr lang="en-US" sz="2800" dirty="0" smtClean="0">
                <a:solidFill>
                  <a:srgbClr val="002060"/>
                </a:solidFill>
                <a:latin typeface="Comic Sans MS" pitchFamily="66" charset="0"/>
              </a:rPr>
              <a:t> Sharing resources</a:t>
            </a:r>
          </a:p>
          <a:p>
            <a:pPr marL="341313" lvl="1" indent="0" eaLnBrk="1" hangingPunct="1">
              <a:lnSpc>
                <a:spcPct val="150000"/>
              </a:lnSpc>
              <a:buFont typeface="Wingdings 2" pitchFamily="18" charset="2"/>
              <a:buChar char="·"/>
            </a:pPr>
            <a:r>
              <a:rPr lang="en-US" sz="2800" dirty="0" smtClean="0">
                <a:solidFill>
                  <a:srgbClr val="002060"/>
                </a:solidFill>
                <a:latin typeface="Comic Sans MS" pitchFamily="66" charset="0"/>
              </a:rPr>
              <a:t> Mutual support and learning</a:t>
            </a:r>
          </a:p>
          <a:p>
            <a:pPr marL="341313" lvl="1" indent="0" eaLnBrk="1" hangingPunct="1">
              <a:lnSpc>
                <a:spcPct val="90000"/>
              </a:lnSpc>
              <a:buFont typeface="Wingdings" pitchFamily="2" charset="2"/>
              <a:buNone/>
            </a:pPr>
            <a:endParaRPr lang="en-US" sz="1800" dirty="0" smtClean="0">
              <a:solidFill>
                <a:srgbClr val="002060"/>
              </a:solidFill>
            </a:endParaRP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2000" fill="hold"/>
                                        <p:tgtEl>
                                          <p:spTgt spid="43011"/>
                                        </p:tgtEl>
                                        <p:attrNameLst>
                                          <p:attrName>ppt_w</p:attrName>
                                        </p:attrNameLst>
                                      </p:cBhvr>
                                      <p:tavLst>
                                        <p:tav tm="0">
                                          <p:val>
                                            <p:fltVal val="0"/>
                                          </p:val>
                                        </p:tav>
                                        <p:tav tm="100000">
                                          <p:val>
                                            <p:strVal val="#ppt_w"/>
                                          </p:val>
                                        </p:tav>
                                      </p:tavLst>
                                    </p:anim>
                                    <p:anim calcmode="lin" valueType="num">
                                      <p:cBhvr>
                                        <p:cTn id="8" dur="2000" fill="hold"/>
                                        <p:tgtEl>
                                          <p:spTgt spid="43011"/>
                                        </p:tgtEl>
                                        <p:attrNameLst>
                                          <p:attrName>ppt_h</p:attrName>
                                        </p:attrNameLst>
                                      </p:cBhvr>
                                      <p:tavLst>
                                        <p:tav tm="0">
                                          <p:val>
                                            <p:fltVal val="0"/>
                                          </p:val>
                                        </p:tav>
                                        <p:tav tm="100000">
                                          <p:val>
                                            <p:strVal val="#ppt_h"/>
                                          </p:val>
                                        </p:tav>
                                      </p:tavLst>
                                    </p:anim>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3010">
                                            <p:txEl>
                                              <p:pRg st="0" end="0"/>
                                            </p:txEl>
                                          </p:spTgt>
                                        </p:tgtEl>
                                        <p:attrNameLst>
                                          <p:attrName>style.visibility</p:attrName>
                                        </p:attrNameLst>
                                      </p:cBhvr>
                                      <p:to>
                                        <p:strVal val="visible"/>
                                      </p:to>
                                    </p:set>
                                    <p:animEffect transition="in" filter="fade">
                                      <p:cBhvr>
                                        <p:cTn id="12" dur="2000"/>
                                        <p:tgtEl>
                                          <p:spTgt spid="43010">
                                            <p:txEl>
                                              <p:pRg st="0" end="0"/>
                                            </p:txEl>
                                          </p:spTgt>
                                        </p:tgtEl>
                                      </p:cBhvr>
                                    </p:animEffect>
                                  </p:childTnLst>
                                </p:cTn>
                              </p:par>
                            </p:childTnLst>
                          </p:cTn>
                        </p:par>
                        <p:par>
                          <p:cTn id="13" fill="hold">
                            <p:stCondLst>
                              <p:cond delay="4000"/>
                            </p:stCondLst>
                            <p:childTnLst>
                              <p:par>
                                <p:cTn id="14" presetID="23" presetClass="entr" presetSubtype="16" fill="hold" nodeType="afterEffect">
                                  <p:stCondLst>
                                    <p:cond delay="0"/>
                                  </p:stCondLst>
                                  <p:childTnLst>
                                    <p:set>
                                      <p:cBhvr>
                                        <p:cTn id="15" dur="1" fill="hold">
                                          <p:stCondLst>
                                            <p:cond delay="0"/>
                                          </p:stCondLst>
                                        </p:cTn>
                                        <p:tgtEl>
                                          <p:spTgt spid="43010">
                                            <p:txEl>
                                              <p:pRg st="2" end="2"/>
                                            </p:txEl>
                                          </p:spTgt>
                                        </p:tgtEl>
                                        <p:attrNameLst>
                                          <p:attrName>style.visibility</p:attrName>
                                        </p:attrNameLst>
                                      </p:cBhvr>
                                      <p:to>
                                        <p:strVal val="visible"/>
                                      </p:to>
                                    </p:set>
                                    <p:anim calcmode="lin" valueType="num">
                                      <p:cBhvr>
                                        <p:cTn id="16" dur="1000" fill="hold"/>
                                        <p:tgtEl>
                                          <p:spTgt spid="43010">
                                            <p:txEl>
                                              <p:pRg st="2" end="2"/>
                                            </p:txEl>
                                          </p:spTgt>
                                        </p:tgtEl>
                                        <p:attrNameLst>
                                          <p:attrName>ppt_w</p:attrName>
                                        </p:attrNameLst>
                                      </p:cBhvr>
                                      <p:tavLst>
                                        <p:tav tm="0">
                                          <p:val>
                                            <p:fltVal val="0"/>
                                          </p:val>
                                        </p:tav>
                                        <p:tav tm="100000">
                                          <p:val>
                                            <p:strVal val="#ppt_w"/>
                                          </p:val>
                                        </p:tav>
                                      </p:tavLst>
                                    </p:anim>
                                    <p:anim calcmode="lin" valueType="num">
                                      <p:cBhvr>
                                        <p:cTn id="17" dur="1000" fill="hold"/>
                                        <p:tgtEl>
                                          <p:spTgt spid="43010">
                                            <p:txEl>
                                              <p:pRg st="2" end="2"/>
                                            </p:txEl>
                                          </p:spTgt>
                                        </p:tgtEl>
                                        <p:attrNameLst>
                                          <p:attrName>ppt_h</p:attrName>
                                        </p:attrNameLst>
                                      </p:cBhvr>
                                      <p:tavLst>
                                        <p:tav tm="0">
                                          <p:val>
                                            <p:fltVal val="0"/>
                                          </p:val>
                                        </p:tav>
                                        <p:tav tm="100000">
                                          <p:val>
                                            <p:strVal val="#ppt_h"/>
                                          </p:val>
                                        </p:tav>
                                      </p:tavLst>
                                    </p:anim>
                                  </p:childTnLst>
                                </p:cTn>
                              </p:par>
                            </p:childTnLst>
                          </p:cTn>
                        </p:par>
                        <p:par>
                          <p:cTn id="18" fill="hold">
                            <p:stCondLst>
                              <p:cond delay="5000"/>
                            </p:stCondLst>
                            <p:childTnLst>
                              <p:par>
                                <p:cTn id="19" presetID="23" presetClass="entr" presetSubtype="16" fill="hold" nodeType="afterEffect">
                                  <p:stCondLst>
                                    <p:cond delay="0"/>
                                  </p:stCondLst>
                                  <p:childTnLst>
                                    <p:set>
                                      <p:cBhvr>
                                        <p:cTn id="20" dur="1" fill="hold">
                                          <p:stCondLst>
                                            <p:cond delay="0"/>
                                          </p:stCondLst>
                                        </p:cTn>
                                        <p:tgtEl>
                                          <p:spTgt spid="43010">
                                            <p:txEl>
                                              <p:pRg st="3" end="3"/>
                                            </p:txEl>
                                          </p:spTgt>
                                        </p:tgtEl>
                                        <p:attrNameLst>
                                          <p:attrName>style.visibility</p:attrName>
                                        </p:attrNameLst>
                                      </p:cBhvr>
                                      <p:to>
                                        <p:strVal val="visible"/>
                                      </p:to>
                                    </p:set>
                                    <p:anim calcmode="lin" valueType="num">
                                      <p:cBhvr>
                                        <p:cTn id="21" dur="2000" fill="hold"/>
                                        <p:tgtEl>
                                          <p:spTgt spid="43010">
                                            <p:txEl>
                                              <p:pRg st="3" end="3"/>
                                            </p:txEl>
                                          </p:spTgt>
                                        </p:tgtEl>
                                        <p:attrNameLst>
                                          <p:attrName>ppt_w</p:attrName>
                                        </p:attrNameLst>
                                      </p:cBhvr>
                                      <p:tavLst>
                                        <p:tav tm="0">
                                          <p:val>
                                            <p:fltVal val="0"/>
                                          </p:val>
                                        </p:tav>
                                        <p:tav tm="100000">
                                          <p:val>
                                            <p:strVal val="#ppt_w"/>
                                          </p:val>
                                        </p:tav>
                                      </p:tavLst>
                                    </p:anim>
                                    <p:anim calcmode="lin" valueType="num">
                                      <p:cBhvr>
                                        <p:cTn id="22" dur="2000" fill="hold"/>
                                        <p:tgtEl>
                                          <p:spTgt spid="43010">
                                            <p:txEl>
                                              <p:pRg st="3" end="3"/>
                                            </p:txEl>
                                          </p:spTgt>
                                        </p:tgtEl>
                                        <p:attrNameLst>
                                          <p:attrName>ppt_h</p:attrName>
                                        </p:attrNameLst>
                                      </p:cBhvr>
                                      <p:tavLst>
                                        <p:tav tm="0">
                                          <p:val>
                                            <p:fltVal val="0"/>
                                          </p:val>
                                        </p:tav>
                                        <p:tav tm="100000">
                                          <p:val>
                                            <p:strVal val="#ppt_h"/>
                                          </p:val>
                                        </p:tav>
                                      </p:tavLst>
                                    </p:anim>
                                  </p:childTnLst>
                                </p:cTn>
                              </p:par>
                            </p:childTnLst>
                          </p:cTn>
                        </p:par>
                        <p:par>
                          <p:cTn id="23" fill="hold">
                            <p:stCondLst>
                              <p:cond delay="7000"/>
                            </p:stCondLst>
                            <p:childTnLst>
                              <p:par>
                                <p:cTn id="24" presetID="23" presetClass="entr" presetSubtype="16" fill="hold" nodeType="afterEffect">
                                  <p:stCondLst>
                                    <p:cond delay="0"/>
                                  </p:stCondLst>
                                  <p:childTnLst>
                                    <p:set>
                                      <p:cBhvr>
                                        <p:cTn id="25" dur="1" fill="hold">
                                          <p:stCondLst>
                                            <p:cond delay="0"/>
                                          </p:stCondLst>
                                        </p:cTn>
                                        <p:tgtEl>
                                          <p:spTgt spid="43010">
                                            <p:txEl>
                                              <p:pRg st="4" end="4"/>
                                            </p:txEl>
                                          </p:spTgt>
                                        </p:tgtEl>
                                        <p:attrNameLst>
                                          <p:attrName>style.visibility</p:attrName>
                                        </p:attrNameLst>
                                      </p:cBhvr>
                                      <p:to>
                                        <p:strVal val="visible"/>
                                      </p:to>
                                    </p:set>
                                    <p:anim calcmode="lin" valueType="num">
                                      <p:cBhvr>
                                        <p:cTn id="26" dur="2000" fill="hold"/>
                                        <p:tgtEl>
                                          <p:spTgt spid="43010">
                                            <p:txEl>
                                              <p:pRg st="4" end="4"/>
                                            </p:txEl>
                                          </p:spTgt>
                                        </p:tgtEl>
                                        <p:attrNameLst>
                                          <p:attrName>ppt_w</p:attrName>
                                        </p:attrNameLst>
                                      </p:cBhvr>
                                      <p:tavLst>
                                        <p:tav tm="0">
                                          <p:val>
                                            <p:fltVal val="0"/>
                                          </p:val>
                                        </p:tav>
                                        <p:tav tm="100000">
                                          <p:val>
                                            <p:strVal val="#ppt_w"/>
                                          </p:val>
                                        </p:tav>
                                      </p:tavLst>
                                    </p:anim>
                                    <p:anim calcmode="lin" valueType="num">
                                      <p:cBhvr>
                                        <p:cTn id="27" dur="2000" fill="hold"/>
                                        <p:tgtEl>
                                          <p:spTgt spid="43010">
                                            <p:txEl>
                                              <p:pRg st="4" end="4"/>
                                            </p:txEl>
                                          </p:spTgt>
                                        </p:tgtEl>
                                        <p:attrNameLst>
                                          <p:attrName>ppt_h</p:attrName>
                                        </p:attrNameLst>
                                      </p:cBhvr>
                                      <p:tavLst>
                                        <p:tav tm="0">
                                          <p:val>
                                            <p:fltVal val="0"/>
                                          </p:val>
                                        </p:tav>
                                        <p:tav tm="100000">
                                          <p:val>
                                            <p:strVal val="#ppt_h"/>
                                          </p:val>
                                        </p:tav>
                                      </p:tavLst>
                                    </p:anim>
                                  </p:childTnLst>
                                </p:cTn>
                              </p:par>
                            </p:childTnLst>
                          </p:cTn>
                        </p:par>
                        <p:par>
                          <p:cTn id="28" fill="hold">
                            <p:stCondLst>
                              <p:cond delay="9000"/>
                            </p:stCondLst>
                            <p:childTnLst>
                              <p:par>
                                <p:cTn id="29" presetID="23" presetClass="entr" presetSubtype="16" fill="hold" nodeType="afterEffect">
                                  <p:stCondLst>
                                    <p:cond delay="0"/>
                                  </p:stCondLst>
                                  <p:childTnLst>
                                    <p:set>
                                      <p:cBhvr>
                                        <p:cTn id="30" dur="1" fill="hold">
                                          <p:stCondLst>
                                            <p:cond delay="0"/>
                                          </p:stCondLst>
                                        </p:cTn>
                                        <p:tgtEl>
                                          <p:spTgt spid="43010">
                                            <p:txEl>
                                              <p:pRg st="5" end="5"/>
                                            </p:txEl>
                                          </p:spTgt>
                                        </p:tgtEl>
                                        <p:attrNameLst>
                                          <p:attrName>style.visibility</p:attrName>
                                        </p:attrNameLst>
                                      </p:cBhvr>
                                      <p:to>
                                        <p:strVal val="visible"/>
                                      </p:to>
                                    </p:set>
                                    <p:anim calcmode="lin" valueType="num">
                                      <p:cBhvr>
                                        <p:cTn id="31" dur="2000" fill="hold"/>
                                        <p:tgtEl>
                                          <p:spTgt spid="43010">
                                            <p:txEl>
                                              <p:pRg st="5" end="5"/>
                                            </p:txEl>
                                          </p:spTgt>
                                        </p:tgtEl>
                                        <p:attrNameLst>
                                          <p:attrName>ppt_w</p:attrName>
                                        </p:attrNameLst>
                                      </p:cBhvr>
                                      <p:tavLst>
                                        <p:tav tm="0">
                                          <p:val>
                                            <p:fltVal val="0"/>
                                          </p:val>
                                        </p:tav>
                                        <p:tav tm="100000">
                                          <p:val>
                                            <p:strVal val="#ppt_w"/>
                                          </p:val>
                                        </p:tav>
                                      </p:tavLst>
                                    </p:anim>
                                    <p:anim calcmode="lin" valueType="num">
                                      <p:cBhvr>
                                        <p:cTn id="32" dur="2000" fill="hold"/>
                                        <p:tgtEl>
                                          <p:spTgt spid="43010">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fontScale="90000"/>
          </a:bodyPr>
          <a:lstStyle/>
          <a:p>
            <a:pPr eaLnBrk="1" fontAlgn="auto" hangingPunct="1">
              <a:spcAft>
                <a:spcPts val="0"/>
              </a:spcAft>
              <a:defRPr/>
            </a:pPr>
            <a:r>
              <a:rPr lang="en-US" sz="4400" dirty="0" smtClean="0">
                <a:solidFill>
                  <a:srgbClr val="29025E"/>
                </a:solidFill>
                <a:latin typeface="Comic Sans MS" pitchFamily="66" charset="0"/>
              </a:rPr>
              <a:t>Benefits to Cooperating Teachers</a:t>
            </a:r>
            <a:br>
              <a:rPr lang="en-US" sz="4400" dirty="0" smtClean="0">
                <a:solidFill>
                  <a:srgbClr val="29025E"/>
                </a:solidFill>
                <a:latin typeface="Comic Sans MS" pitchFamily="66" charset="0"/>
              </a:rPr>
            </a:br>
            <a:r>
              <a:rPr lang="en-US" sz="2000" dirty="0" smtClean="0">
                <a:solidFill>
                  <a:srgbClr val="29025E"/>
                </a:solidFill>
                <a:latin typeface="Comic Sans MS" pitchFamily="66" charset="0"/>
              </a:rPr>
              <a:t>End of Experience Survey</a:t>
            </a:r>
            <a:br>
              <a:rPr lang="en-US" sz="2000" dirty="0" smtClean="0">
                <a:solidFill>
                  <a:srgbClr val="29025E"/>
                </a:solidFill>
                <a:latin typeface="Comic Sans MS" pitchFamily="66" charset="0"/>
              </a:rPr>
            </a:br>
            <a:r>
              <a:rPr lang="en-US" sz="1400" dirty="0" smtClean="0">
                <a:solidFill>
                  <a:srgbClr val="29025E"/>
                </a:solidFill>
                <a:latin typeface="Comic Sans MS" pitchFamily="66" charset="0"/>
              </a:rPr>
              <a:t>(N=279)</a:t>
            </a:r>
            <a:endParaRPr lang="en-US" sz="1400" dirty="0">
              <a:solidFill>
                <a:srgbClr val="29025E"/>
              </a:solidFill>
              <a:latin typeface="Comic Sans MS" pitchFamily="66" charset="0"/>
            </a:endParaRPr>
          </a:p>
        </p:txBody>
      </p:sp>
      <p:sp>
        <p:nvSpPr>
          <p:cNvPr id="3" name="Content Placeholder 2"/>
          <p:cNvSpPr>
            <a:spLocks noGrp="1"/>
          </p:cNvSpPr>
          <p:nvPr>
            <p:ph sz="quarter" idx="1"/>
          </p:nvPr>
        </p:nvSpPr>
        <p:spPr>
          <a:xfrm>
            <a:off x="381000" y="1752600"/>
            <a:ext cx="8763000" cy="4343400"/>
          </a:xfrm>
        </p:spPr>
        <p:txBody>
          <a:bodyPr>
            <a:normAutofit fontScale="85000" lnSpcReduction="20000"/>
          </a:bodyPr>
          <a:lstStyle/>
          <a:p>
            <a:pPr marL="0" indent="0" eaLnBrk="1" fontAlgn="auto" hangingPunct="1">
              <a:spcAft>
                <a:spcPts val="0"/>
              </a:spcAft>
              <a:buFont typeface="Wingdings 2" pitchFamily="18" charset="2"/>
              <a:buNone/>
              <a:defRPr/>
            </a:pPr>
            <a:r>
              <a:rPr lang="en-US" sz="2800" dirty="0" smtClean="0">
                <a:solidFill>
                  <a:srgbClr val="002060"/>
                </a:solidFill>
                <a:latin typeface="Comic Sans MS" pitchFamily="66" charset="0"/>
              </a:rPr>
              <a:t>Cooperating Teachers indicate that Co-Teaching led to:</a:t>
            </a:r>
          </a:p>
          <a:p>
            <a:pPr marL="0" indent="0" eaLnBrk="1" fontAlgn="auto" hangingPunct="1">
              <a:spcAft>
                <a:spcPts val="0"/>
              </a:spcAft>
              <a:buFont typeface="Wingdings 2" pitchFamily="18" charset="2"/>
              <a:buNone/>
              <a:defRPr/>
            </a:pPr>
            <a:endParaRPr lang="en-US" sz="1600" dirty="0" smtClean="0">
              <a:solidFill>
                <a:srgbClr val="002060"/>
              </a:solidFill>
              <a:latin typeface="Comic Sans MS" pitchFamily="66" charset="0"/>
            </a:endParaRPr>
          </a:p>
          <a:p>
            <a:pPr marL="0" indent="0" eaLnBrk="1" fontAlgn="auto" hangingPunct="1">
              <a:spcAft>
                <a:spcPts val="0"/>
              </a:spcAft>
              <a:buFont typeface="Wingdings 2" pitchFamily="18" charset="2"/>
              <a:buNone/>
              <a:defRPr/>
            </a:pPr>
            <a:endParaRPr lang="en-US" sz="900" dirty="0" smtClean="0">
              <a:solidFill>
                <a:srgbClr val="002060"/>
              </a:solidFill>
              <a:latin typeface="Comic Sans MS" pitchFamily="66" charset="0"/>
            </a:endParaRPr>
          </a:p>
          <a:p>
            <a:pPr marL="463550" indent="-293688" eaLnBrk="1" fontAlgn="auto" hangingPunct="1">
              <a:lnSpc>
                <a:spcPct val="110000"/>
              </a:lnSpc>
              <a:spcBef>
                <a:spcPts val="0"/>
              </a:spcBef>
              <a:spcAft>
                <a:spcPts val="0"/>
              </a:spcAft>
              <a:buClr>
                <a:schemeClr val="tx1"/>
              </a:buClr>
              <a:buFont typeface="Wingdings 2" pitchFamily="18" charset="2"/>
              <a:buChar char="·"/>
              <a:defRPr/>
            </a:pPr>
            <a:r>
              <a:rPr lang="en-US" sz="2400" dirty="0" smtClean="0">
                <a:solidFill>
                  <a:srgbClr val="002060"/>
                </a:solidFill>
                <a:latin typeface="Comic Sans MS" pitchFamily="66" charset="0"/>
              </a:rPr>
              <a:t>Ability to reach more students, particularly those with</a:t>
            </a:r>
          </a:p>
          <a:p>
            <a:pPr marL="463550" indent="-293688" eaLnBrk="1" fontAlgn="auto" hangingPunct="1">
              <a:lnSpc>
                <a:spcPct val="110000"/>
              </a:lnSpc>
              <a:spcBef>
                <a:spcPts val="0"/>
              </a:spcBef>
              <a:spcAft>
                <a:spcPts val="0"/>
              </a:spcAft>
              <a:buClr>
                <a:schemeClr val="tx1"/>
              </a:buClr>
              <a:buNone/>
              <a:defRPr/>
            </a:pPr>
            <a:r>
              <a:rPr lang="en-US" sz="2400" dirty="0" smtClean="0">
                <a:solidFill>
                  <a:srgbClr val="002060"/>
                </a:solidFill>
                <a:latin typeface="Comic Sans MS" pitchFamily="66" charset="0"/>
              </a:rPr>
              <a:t>	high needs (93.5%)</a:t>
            </a:r>
          </a:p>
          <a:p>
            <a:pPr marL="463550" indent="-293688" eaLnBrk="1" fontAlgn="auto" hangingPunct="1">
              <a:spcBef>
                <a:spcPts val="0"/>
              </a:spcBef>
              <a:spcAft>
                <a:spcPts val="0"/>
              </a:spcAft>
              <a:buClr>
                <a:schemeClr val="tx1"/>
              </a:buClr>
              <a:buNone/>
              <a:defRPr/>
            </a:pPr>
            <a:endParaRPr lang="en-US" sz="2400" dirty="0" smtClean="0">
              <a:solidFill>
                <a:srgbClr val="002060"/>
              </a:solidFill>
              <a:latin typeface="Comic Sans MS" pitchFamily="66" charset="0"/>
            </a:endParaRPr>
          </a:p>
          <a:p>
            <a:pPr marL="463550" indent="-293688" eaLnBrk="1" fontAlgn="auto" hangingPunct="1">
              <a:spcBef>
                <a:spcPts val="0"/>
              </a:spcBef>
              <a:spcAft>
                <a:spcPts val="0"/>
              </a:spcAft>
              <a:buClr>
                <a:schemeClr val="tx1"/>
              </a:buClr>
              <a:buFont typeface="Wingdings 2" pitchFamily="18" charset="2"/>
              <a:buChar char="·"/>
              <a:defRPr/>
            </a:pPr>
            <a:r>
              <a:rPr lang="en-US" sz="2400" dirty="0" smtClean="0">
                <a:solidFill>
                  <a:srgbClr val="002060"/>
                </a:solidFill>
                <a:latin typeface="Comic Sans MS" pitchFamily="66" charset="0"/>
              </a:rPr>
              <a:t>Better relationship with their teacher candidate (91%)</a:t>
            </a:r>
          </a:p>
          <a:p>
            <a:pPr marL="463550" indent="-293688" eaLnBrk="1" fontAlgn="auto" hangingPunct="1">
              <a:spcBef>
                <a:spcPts val="0"/>
              </a:spcBef>
              <a:spcAft>
                <a:spcPts val="0"/>
              </a:spcAft>
              <a:buClr>
                <a:schemeClr val="tx1"/>
              </a:buClr>
              <a:buNone/>
              <a:defRPr/>
            </a:pPr>
            <a:endParaRPr lang="en-US" sz="2400" dirty="0" smtClean="0">
              <a:solidFill>
                <a:srgbClr val="002060"/>
              </a:solidFill>
              <a:latin typeface="Comic Sans MS" pitchFamily="66" charset="0"/>
            </a:endParaRPr>
          </a:p>
          <a:p>
            <a:pPr marL="463550" indent="-293688" eaLnBrk="1" fontAlgn="auto" hangingPunct="1">
              <a:spcBef>
                <a:spcPts val="0"/>
              </a:spcBef>
              <a:spcAft>
                <a:spcPts val="0"/>
              </a:spcAft>
              <a:buClr>
                <a:schemeClr val="tx1"/>
              </a:buClr>
              <a:buFont typeface="Wingdings 2" pitchFamily="18" charset="2"/>
              <a:buChar char="·"/>
              <a:defRPr/>
            </a:pPr>
            <a:r>
              <a:rPr lang="en-US" sz="2400" dirty="0" smtClean="0">
                <a:solidFill>
                  <a:srgbClr val="002060"/>
                </a:solidFill>
                <a:latin typeface="Comic Sans MS" pitchFamily="66" charset="0"/>
              </a:rPr>
              <a:t>Experienced professional growth (89.2%)</a:t>
            </a:r>
          </a:p>
          <a:p>
            <a:pPr marL="463550" indent="-293688" eaLnBrk="1" fontAlgn="auto" hangingPunct="1">
              <a:spcBef>
                <a:spcPts val="0"/>
              </a:spcBef>
              <a:spcAft>
                <a:spcPts val="0"/>
              </a:spcAft>
              <a:buClr>
                <a:schemeClr val="tx1"/>
              </a:buClr>
              <a:buNone/>
              <a:defRPr/>
            </a:pPr>
            <a:endParaRPr lang="en-US" sz="2400" dirty="0" smtClean="0">
              <a:solidFill>
                <a:srgbClr val="002060"/>
              </a:solidFill>
              <a:latin typeface="Comic Sans MS" pitchFamily="66" charset="0"/>
            </a:endParaRPr>
          </a:p>
          <a:p>
            <a:pPr marL="463550" indent="-293688" eaLnBrk="1" fontAlgn="auto" hangingPunct="1">
              <a:spcBef>
                <a:spcPts val="0"/>
              </a:spcBef>
              <a:spcAft>
                <a:spcPts val="0"/>
              </a:spcAft>
              <a:buClr>
                <a:schemeClr val="tx1"/>
              </a:buClr>
              <a:buFont typeface="Wingdings 2" pitchFamily="18" charset="2"/>
              <a:buChar char="·"/>
              <a:defRPr/>
            </a:pPr>
            <a:r>
              <a:rPr lang="en-US" sz="2400" dirty="0" smtClean="0">
                <a:solidFill>
                  <a:srgbClr val="002060"/>
                </a:solidFill>
                <a:latin typeface="Comic Sans MS" pitchFamily="66" charset="0"/>
              </a:rPr>
              <a:t>Enhanced energy for teaching (87.8%)</a:t>
            </a:r>
          </a:p>
          <a:p>
            <a:pPr marL="463550" indent="-293688" eaLnBrk="1" fontAlgn="auto" hangingPunct="1">
              <a:spcBef>
                <a:spcPts val="0"/>
              </a:spcBef>
              <a:spcAft>
                <a:spcPts val="0"/>
              </a:spcAft>
              <a:buClr>
                <a:schemeClr val="tx1"/>
              </a:buClr>
              <a:buNone/>
              <a:defRPr/>
            </a:pPr>
            <a:endParaRPr lang="en-US" sz="2400" dirty="0" smtClean="0">
              <a:solidFill>
                <a:srgbClr val="002060"/>
              </a:solidFill>
              <a:latin typeface="Comic Sans MS" pitchFamily="66" charset="0"/>
            </a:endParaRPr>
          </a:p>
          <a:p>
            <a:pPr marL="463550" indent="-293688" eaLnBrk="1" fontAlgn="auto" hangingPunct="1">
              <a:spcBef>
                <a:spcPts val="0"/>
              </a:spcBef>
              <a:spcAft>
                <a:spcPts val="0"/>
              </a:spcAft>
              <a:buClr>
                <a:schemeClr val="tx1"/>
              </a:buClr>
              <a:buFont typeface="Wingdings 2" pitchFamily="18" charset="2"/>
              <a:buChar char="·"/>
              <a:defRPr/>
            </a:pPr>
            <a:r>
              <a:rPr lang="en-US" sz="2400" dirty="0" smtClean="0">
                <a:solidFill>
                  <a:srgbClr val="002060"/>
                </a:solidFill>
                <a:latin typeface="Comic Sans MS" pitchFamily="66" charset="0"/>
              </a:rPr>
              <a:t>Hosting a candidate without giving up my classroom (87.1%)</a:t>
            </a:r>
          </a:p>
          <a:p>
            <a:pPr marL="463550" indent="-293688" eaLnBrk="1" fontAlgn="auto" hangingPunct="1">
              <a:spcBef>
                <a:spcPts val="0"/>
              </a:spcBef>
              <a:spcAft>
                <a:spcPts val="0"/>
              </a:spcAft>
              <a:buClr>
                <a:schemeClr val="tx1"/>
              </a:buClr>
              <a:buFont typeface="Wingdings 2" pitchFamily="18" charset="2"/>
              <a:buChar char="·"/>
              <a:defRPr/>
            </a:pPr>
            <a:endParaRPr lang="en-US" sz="2400" dirty="0" smtClean="0">
              <a:solidFill>
                <a:srgbClr val="002060"/>
              </a:solidFill>
              <a:latin typeface="Comic Sans MS" pitchFamily="66" charset="0"/>
            </a:endParaRPr>
          </a:p>
          <a:p>
            <a:pPr marL="463550" indent="-293688" eaLnBrk="1" fontAlgn="auto" hangingPunct="1">
              <a:lnSpc>
                <a:spcPct val="120000"/>
              </a:lnSpc>
              <a:spcBef>
                <a:spcPts val="0"/>
              </a:spcBef>
              <a:spcAft>
                <a:spcPts val="600"/>
              </a:spcAft>
              <a:buClr>
                <a:schemeClr val="tx1"/>
              </a:buClr>
              <a:buFont typeface="Wingdings 2" pitchFamily="18" charset="2"/>
              <a:buChar char="·"/>
              <a:defRPr/>
            </a:pPr>
            <a:r>
              <a:rPr lang="en-US" sz="2400" dirty="0" smtClean="0">
                <a:solidFill>
                  <a:srgbClr val="002060"/>
                </a:solidFill>
                <a:latin typeface="Comic Sans MS" pitchFamily="66" charset="0"/>
              </a:rPr>
              <a:t>Teacher candidate had a better experience than they would have through with a traditional model (81.7%)</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par>
                          <p:cTn id="12" fill="hold">
                            <p:stCondLst>
                              <p:cond delay="2500"/>
                            </p:stCondLst>
                            <p:childTnLst>
                              <p:par>
                                <p:cTn id="13" presetID="23" presetClass="entr" presetSubtype="16"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p:cTn id="1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3" end="3"/>
                                            </p:txEl>
                                          </p:spTgt>
                                        </p:tgtEl>
                                        <p:attrNameLst>
                                          <p:attrName>ppt_h</p:attrName>
                                        </p:attrNameLst>
                                      </p:cBhvr>
                                      <p:tavLst>
                                        <p:tav tm="0">
                                          <p:val>
                                            <p:fltVal val="0"/>
                                          </p:val>
                                        </p:tav>
                                        <p:tav tm="100000">
                                          <p:val>
                                            <p:strVal val="#ppt_h"/>
                                          </p:val>
                                        </p:tav>
                                      </p:tavLst>
                                    </p:anim>
                                  </p:childTnLst>
                                </p:cTn>
                              </p:par>
                            </p:childTnLst>
                          </p:cTn>
                        </p:par>
                        <p:par>
                          <p:cTn id="17" fill="hold">
                            <p:stCondLst>
                              <p:cond delay="3500"/>
                            </p:stCondLst>
                            <p:childTnLst>
                              <p:par>
                                <p:cTn id="18" presetID="23" presetClass="entr" presetSubtype="16" fill="hold" nodeType="after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 calcmode="lin" valueType="num">
                                      <p:cBhvr>
                                        <p:cTn id="20"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1" dur="10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 calcmode="lin" valueType="num">
                                      <p:cBhvr>
                                        <p:cTn id="26"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7" dur="10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 calcmode="lin" valueType="num">
                                      <p:cBhvr>
                                        <p:cTn id="32"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3" dur="1000" fill="hold"/>
                                        <p:tgtEl>
                                          <p:spTgt spid="3">
                                            <p:txEl>
                                              <p:pRg st="8" end="8"/>
                                            </p:txEl>
                                          </p:spTgt>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 calcmode="lin" valueType="num">
                                      <p:cBhvr>
                                        <p:cTn id="38"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39" dur="1000" fill="hold"/>
                                        <p:tgtEl>
                                          <p:spTgt spid="3">
                                            <p:txEl>
                                              <p:pRg st="10" end="10"/>
                                            </p:txEl>
                                          </p:spTgt>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anim calcmode="lin" valueType="num">
                                      <p:cBhvr>
                                        <p:cTn id="44" dur="10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45" dur="1000" fill="hold"/>
                                        <p:tgtEl>
                                          <p:spTgt spid="3">
                                            <p:txEl>
                                              <p:pRg st="12" end="12"/>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3" presetClass="entr" presetSubtype="16" fill="hold" nodeType="clickEffect">
                                  <p:stCondLst>
                                    <p:cond delay="0"/>
                                  </p:stCondLst>
                                  <p:childTnLst>
                                    <p:set>
                                      <p:cBhvr>
                                        <p:cTn id="49" dur="1" fill="hold">
                                          <p:stCondLst>
                                            <p:cond delay="0"/>
                                          </p:stCondLst>
                                        </p:cTn>
                                        <p:tgtEl>
                                          <p:spTgt spid="3">
                                            <p:txEl>
                                              <p:pRg st="14" end="14"/>
                                            </p:txEl>
                                          </p:spTgt>
                                        </p:tgtEl>
                                        <p:attrNameLst>
                                          <p:attrName>style.visibility</p:attrName>
                                        </p:attrNameLst>
                                      </p:cBhvr>
                                      <p:to>
                                        <p:strVal val="visible"/>
                                      </p:to>
                                    </p:set>
                                    <p:anim calcmode="lin" valueType="num">
                                      <p:cBhvr>
                                        <p:cTn id="50" dur="10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51" dur="1000" fill="hold"/>
                                        <p:tgtEl>
                                          <p:spTgt spid="3">
                                            <p:txEl>
                                              <p:pRg st="14" end="1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3" name="Rectangle 4"/>
          <p:cNvSpPr>
            <a:spLocks noGrp="1" noChangeArrowheads="1"/>
          </p:cNvSpPr>
          <p:nvPr>
            <p:ph type="title"/>
          </p:nvPr>
        </p:nvSpPr>
        <p:spPr>
          <a:xfrm>
            <a:off x="0" y="457200"/>
            <a:ext cx="9144000" cy="974725"/>
          </a:xfrm>
        </p:spPr>
        <p:txBody>
          <a:bodyPr>
            <a:normAutofit fontScale="90000"/>
          </a:bodyPr>
          <a:lstStyle/>
          <a:p>
            <a:pPr eaLnBrk="1" fontAlgn="auto" hangingPunct="1">
              <a:spcAft>
                <a:spcPts val="0"/>
              </a:spcAft>
              <a:defRPr/>
            </a:pPr>
            <a:r>
              <a:rPr lang="en-US" sz="4400" dirty="0" smtClean="0">
                <a:solidFill>
                  <a:srgbClr val="29025E"/>
                </a:solidFill>
                <a:latin typeface="Comic Sans MS" pitchFamily="66" charset="0"/>
              </a:rPr>
              <a:t>Benefits to Cooperating Teachers</a:t>
            </a:r>
            <a:br>
              <a:rPr lang="en-US" sz="4400" dirty="0" smtClean="0">
                <a:solidFill>
                  <a:srgbClr val="29025E"/>
                </a:solidFill>
                <a:latin typeface="Comic Sans MS" pitchFamily="66" charset="0"/>
              </a:rPr>
            </a:br>
            <a:r>
              <a:rPr lang="en-US" sz="2200" dirty="0" smtClean="0">
                <a:solidFill>
                  <a:srgbClr val="29025E"/>
                </a:solidFill>
                <a:latin typeface="Comic Sans MS" pitchFamily="66" charset="0"/>
              </a:rPr>
              <a:t>Focus Groups</a:t>
            </a:r>
            <a:br>
              <a:rPr lang="en-US" sz="2200" dirty="0" smtClean="0">
                <a:solidFill>
                  <a:srgbClr val="29025E"/>
                </a:solidFill>
                <a:latin typeface="Comic Sans MS" pitchFamily="66" charset="0"/>
              </a:rPr>
            </a:br>
            <a:r>
              <a:rPr lang="en-US" sz="1800" dirty="0" smtClean="0">
                <a:solidFill>
                  <a:srgbClr val="29025E"/>
                </a:solidFill>
                <a:latin typeface="Comic Sans MS" pitchFamily="66" charset="0"/>
              </a:rPr>
              <a:t>(N=92)</a:t>
            </a:r>
          </a:p>
        </p:txBody>
      </p:sp>
      <p:sp>
        <p:nvSpPr>
          <p:cNvPr id="46082" name="Rectangle 3"/>
          <p:cNvSpPr>
            <a:spLocks noGrp="1" noChangeArrowheads="1"/>
          </p:cNvSpPr>
          <p:nvPr>
            <p:ph sz="quarter" idx="1"/>
          </p:nvPr>
        </p:nvSpPr>
        <p:spPr>
          <a:xfrm>
            <a:off x="381000" y="1828800"/>
            <a:ext cx="8534400" cy="4191000"/>
          </a:xfrm>
        </p:spPr>
        <p:txBody>
          <a:bodyPr>
            <a:normAutofit fontScale="85000" lnSpcReduction="20000"/>
          </a:bodyPr>
          <a:lstStyle/>
          <a:p>
            <a:pPr marL="223838" indent="1588" eaLnBrk="1" fontAlgn="auto" hangingPunct="1">
              <a:spcAft>
                <a:spcPts val="0"/>
              </a:spcAft>
              <a:buFont typeface="Wingdings" pitchFamily="2" charset="2"/>
              <a:buNone/>
              <a:defRPr/>
            </a:pPr>
            <a:r>
              <a:rPr lang="en-US" sz="3500" b="1" dirty="0" smtClean="0">
                <a:solidFill>
                  <a:srgbClr val="002060"/>
                </a:solidFill>
                <a:latin typeface="Comic Sans MS" pitchFamily="66" charset="0"/>
              </a:rPr>
              <a:t>Additional benefits of Co-Teaching:</a:t>
            </a:r>
          </a:p>
          <a:p>
            <a:pPr marL="223838" indent="1588" eaLnBrk="1" fontAlgn="auto" hangingPunct="1">
              <a:spcAft>
                <a:spcPts val="0"/>
              </a:spcAft>
              <a:buFont typeface="Wingdings" pitchFamily="2" charset="2"/>
              <a:buNone/>
              <a:defRPr/>
            </a:pPr>
            <a:endParaRPr lang="en-US" sz="1000" dirty="0" smtClean="0">
              <a:solidFill>
                <a:srgbClr val="002060"/>
              </a:solidFill>
              <a:latin typeface="Comic Sans MS" pitchFamily="66" charset="0"/>
            </a:endParaRPr>
          </a:p>
          <a:p>
            <a:pPr marL="223838" indent="1588" eaLnBrk="1" fontAlgn="auto" hangingPunct="1">
              <a:spcAft>
                <a:spcPts val="0"/>
              </a:spcAft>
              <a:buFont typeface="Wingdings" pitchFamily="2" charset="2"/>
              <a:buNone/>
              <a:defRPr/>
            </a:pPr>
            <a:endParaRPr lang="en-US" sz="1000" dirty="0" smtClean="0">
              <a:solidFill>
                <a:srgbClr val="002060"/>
              </a:solidFill>
              <a:latin typeface="Comic Sans MS" pitchFamily="66" charset="0"/>
            </a:endParaRPr>
          </a:p>
          <a:p>
            <a:pPr marL="548640" lvl="1" indent="-280988" eaLnBrk="1" fontAlgn="auto" hangingPunct="1">
              <a:spcAft>
                <a:spcPts val="0"/>
              </a:spcAft>
              <a:buSzPct val="60000"/>
              <a:buFont typeface="Wingdings 2" pitchFamily="18" charset="2"/>
              <a:buChar char="·"/>
              <a:defRPr/>
            </a:pPr>
            <a:r>
              <a:rPr lang="en-US" sz="3300" dirty="0" smtClean="0">
                <a:solidFill>
                  <a:srgbClr val="002060"/>
                </a:solidFill>
                <a:latin typeface="Comic Sans MS" pitchFamily="66" charset="0"/>
              </a:rPr>
              <a:t>Ability to do projects more successfully</a:t>
            </a:r>
          </a:p>
          <a:p>
            <a:pPr marL="548640" lvl="1" indent="-280988" eaLnBrk="1" fontAlgn="auto" hangingPunct="1">
              <a:spcAft>
                <a:spcPts val="0"/>
              </a:spcAft>
              <a:buSzPct val="60000"/>
              <a:buFont typeface="Wingdings" pitchFamily="2" charset="2"/>
              <a:buNone/>
              <a:defRPr/>
            </a:pPr>
            <a:endParaRPr lang="en-US" sz="3300" dirty="0" smtClean="0">
              <a:solidFill>
                <a:srgbClr val="002060"/>
              </a:solidFill>
              <a:latin typeface="Comic Sans MS" pitchFamily="66" charset="0"/>
            </a:endParaRPr>
          </a:p>
          <a:p>
            <a:pPr marL="548640" lvl="1" indent="-280988" eaLnBrk="1" fontAlgn="auto" hangingPunct="1">
              <a:spcAft>
                <a:spcPts val="0"/>
              </a:spcAft>
              <a:buSzPct val="60000"/>
              <a:buFont typeface="Wingdings 2" pitchFamily="18" charset="2"/>
              <a:buChar char="·"/>
              <a:defRPr/>
            </a:pPr>
            <a:r>
              <a:rPr lang="en-US" sz="3300" dirty="0" smtClean="0">
                <a:solidFill>
                  <a:srgbClr val="002060"/>
                </a:solidFill>
                <a:latin typeface="Comic Sans MS" pitchFamily="66" charset="0"/>
              </a:rPr>
              <a:t>Class time is more productive</a:t>
            </a:r>
          </a:p>
          <a:p>
            <a:pPr marL="548640" lvl="1" indent="-280988" eaLnBrk="1" fontAlgn="auto" hangingPunct="1">
              <a:spcAft>
                <a:spcPts val="0"/>
              </a:spcAft>
              <a:buSzPct val="60000"/>
              <a:buFont typeface="Wingdings 2" pitchFamily="18" charset="2"/>
              <a:buNone/>
              <a:defRPr/>
            </a:pPr>
            <a:endParaRPr lang="en-US" sz="3300" dirty="0" smtClean="0">
              <a:solidFill>
                <a:srgbClr val="002060"/>
              </a:solidFill>
              <a:latin typeface="Comic Sans MS" pitchFamily="66" charset="0"/>
            </a:endParaRPr>
          </a:p>
          <a:p>
            <a:pPr marL="548640" lvl="1" indent="-280988" eaLnBrk="1" fontAlgn="auto" hangingPunct="1">
              <a:spcAft>
                <a:spcPts val="0"/>
              </a:spcAft>
              <a:buSzPct val="60000"/>
              <a:buFont typeface="Wingdings 2" pitchFamily="18" charset="2"/>
              <a:buChar char="·"/>
              <a:defRPr/>
            </a:pPr>
            <a:r>
              <a:rPr lang="en-US" sz="3300" dirty="0" smtClean="0">
                <a:solidFill>
                  <a:srgbClr val="002060"/>
                </a:solidFill>
                <a:latin typeface="Comic Sans MS" pitchFamily="66" charset="0"/>
              </a:rPr>
              <a:t>Modeling and participating in teamwork</a:t>
            </a:r>
          </a:p>
          <a:p>
            <a:pPr marL="548640" lvl="1" indent="-280988" eaLnBrk="1" fontAlgn="auto" hangingPunct="1">
              <a:spcAft>
                <a:spcPts val="0"/>
              </a:spcAft>
              <a:buSzPct val="60000"/>
              <a:buFont typeface="Wingdings" pitchFamily="2" charset="2"/>
              <a:buNone/>
              <a:defRPr/>
            </a:pPr>
            <a:endParaRPr lang="en-US" sz="3300" dirty="0" smtClean="0">
              <a:solidFill>
                <a:srgbClr val="002060"/>
              </a:solidFill>
              <a:latin typeface="Comic Sans MS" pitchFamily="66" charset="0"/>
            </a:endParaRPr>
          </a:p>
          <a:p>
            <a:pPr marL="548640" lvl="1" indent="-280988" eaLnBrk="1" fontAlgn="auto" hangingPunct="1">
              <a:spcAft>
                <a:spcPts val="0"/>
              </a:spcAft>
              <a:buSzPct val="60000"/>
              <a:buFont typeface="Wingdings 2" pitchFamily="18" charset="2"/>
              <a:buChar char="·"/>
              <a:defRPr/>
            </a:pPr>
            <a:r>
              <a:rPr lang="en-US" sz="3300" dirty="0" smtClean="0">
                <a:solidFill>
                  <a:srgbClr val="002060"/>
                </a:solidFill>
                <a:latin typeface="Comic Sans MS" pitchFamily="66" charset="0"/>
              </a:rPr>
              <a:t>Candidates become competent more quickly</a:t>
            </a:r>
          </a:p>
          <a:p>
            <a:pPr marL="0" lvl="1" indent="0" eaLnBrk="1" fontAlgn="auto" hangingPunct="1">
              <a:spcAft>
                <a:spcPts val="0"/>
              </a:spcAft>
              <a:buFont typeface="Wingdings" pitchFamily="2" charset="2"/>
              <a:buNone/>
              <a:defRPr/>
            </a:pPr>
            <a:r>
              <a:rPr lang="en-US" sz="3000" dirty="0" smtClean="0">
                <a:solidFill>
                  <a:srgbClr val="002060"/>
                </a:solidFill>
              </a:rPr>
              <a:t>	</a:t>
            </a:r>
          </a:p>
          <a:p>
            <a:pPr marL="274320" indent="-274320" eaLnBrk="1" fontAlgn="auto" hangingPunct="1">
              <a:spcAft>
                <a:spcPts val="0"/>
              </a:spcAft>
              <a:buFont typeface="Wingdings" pitchFamily="2" charset="2"/>
              <a:buNone/>
              <a:defRPr/>
            </a:pPr>
            <a:endParaRPr lang="en-US" sz="1800" dirty="0" smtClean="0">
              <a:solidFill>
                <a:srgbClr val="002060"/>
              </a:solidFill>
            </a:endParaRP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randombar(horizontal)">
                                      <p:cBhvr>
                                        <p:cTn id="7" dur="500"/>
                                        <p:tgtEl>
                                          <p:spTgt spid="4608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082">
                                            <p:txEl>
                                              <p:pRg st="0" end="0"/>
                                            </p:txEl>
                                          </p:spTgt>
                                        </p:tgtEl>
                                        <p:attrNameLst>
                                          <p:attrName>style.visibility</p:attrName>
                                        </p:attrNameLst>
                                      </p:cBhvr>
                                      <p:to>
                                        <p:strVal val="visible"/>
                                      </p:to>
                                    </p:set>
                                    <p:animEffect transition="in" filter="fade">
                                      <p:cBhvr>
                                        <p:cTn id="11" dur="2000"/>
                                        <p:tgtEl>
                                          <p:spTgt spid="46082">
                                            <p:txEl>
                                              <p:pRg st="0" end="0"/>
                                            </p:txEl>
                                          </p:spTgt>
                                        </p:tgtEl>
                                      </p:cBhvr>
                                    </p:animEffect>
                                  </p:childTnLst>
                                </p:cTn>
                              </p:par>
                            </p:childTnLst>
                          </p:cTn>
                        </p:par>
                        <p:par>
                          <p:cTn id="12" fill="hold">
                            <p:stCondLst>
                              <p:cond delay="2500"/>
                            </p:stCondLst>
                            <p:childTnLst>
                              <p:par>
                                <p:cTn id="13" presetID="12" presetClass="entr" presetSubtype="4" fill="hold" nodeType="afterEffect">
                                  <p:stCondLst>
                                    <p:cond delay="0"/>
                                  </p:stCondLst>
                                  <p:childTnLst>
                                    <p:set>
                                      <p:cBhvr>
                                        <p:cTn id="14" dur="1" fill="hold">
                                          <p:stCondLst>
                                            <p:cond delay="0"/>
                                          </p:stCondLst>
                                        </p:cTn>
                                        <p:tgtEl>
                                          <p:spTgt spid="46082">
                                            <p:txEl>
                                              <p:pRg st="3" end="3"/>
                                            </p:txEl>
                                          </p:spTgt>
                                        </p:tgtEl>
                                        <p:attrNameLst>
                                          <p:attrName>style.visibility</p:attrName>
                                        </p:attrNameLst>
                                      </p:cBhvr>
                                      <p:to>
                                        <p:strVal val="visible"/>
                                      </p:to>
                                    </p:set>
                                    <p:animEffect transition="in" filter="slide(fromBottom)">
                                      <p:cBhvr>
                                        <p:cTn id="15" dur="1000"/>
                                        <p:tgtEl>
                                          <p:spTgt spid="46082">
                                            <p:txEl>
                                              <p:pRg st="3" end="3"/>
                                            </p:txEl>
                                          </p:spTgt>
                                        </p:tgtEl>
                                      </p:cBhvr>
                                    </p:animEffect>
                                  </p:childTnLst>
                                </p:cTn>
                              </p:par>
                            </p:childTnLst>
                          </p:cTn>
                        </p:par>
                        <p:par>
                          <p:cTn id="16" fill="hold">
                            <p:stCondLst>
                              <p:cond delay="3500"/>
                            </p:stCondLst>
                            <p:childTnLst>
                              <p:par>
                                <p:cTn id="17" presetID="12" presetClass="entr" presetSubtype="4" fill="hold" nodeType="afterEffect">
                                  <p:stCondLst>
                                    <p:cond delay="0"/>
                                  </p:stCondLst>
                                  <p:childTnLst>
                                    <p:set>
                                      <p:cBhvr>
                                        <p:cTn id="18" dur="1" fill="hold">
                                          <p:stCondLst>
                                            <p:cond delay="0"/>
                                          </p:stCondLst>
                                        </p:cTn>
                                        <p:tgtEl>
                                          <p:spTgt spid="46082">
                                            <p:txEl>
                                              <p:pRg st="5" end="5"/>
                                            </p:txEl>
                                          </p:spTgt>
                                        </p:tgtEl>
                                        <p:attrNameLst>
                                          <p:attrName>style.visibility</p:attrName>
                                        </p:attrNameLst>
                                      </p:cBhvr>
                                      <p:to>
                                        <p:strVal val="visible"/>
                                      </p:to>
                                    </p:set>
                                    <p:animEffect transition="in" filter="slide(fromBottom)">
                                      <p:cBhvr>
                                        <p:cTn id="19" dur="1000"/>
                                        <p:tgtEl>
                                          <p:spTgt spid="46082">
                                            <p:txEl>
                                              <p:pRg st="5" end="5"/>
                                            </p:txEl>
                                          </p:spTgt>
                                        </p:tgtEl>
                                      </p:cBhvr>
                                    </p:animEffect>
                                  </p:childTnLst>
                                </p:cTn>
                              </p:par>
                            </p:childTnLst>
                          </p:cTn>
                        </p:par>
                        <p:par>
                          <p:cTn id="20" fill="hold">
                            <p:stCondLst>
                              <p:cond delay="4500"/>
                            </p:stCondLst>
                            <p:childTnLst>
                              <p:par>
                                <p:cTn id="21" presetID="12" presetClass="entr" presetSubtype="4" fill="hold" nodeType="afterEffect">
                                  <p:stCondLst>
                                    <p:cond delay="0"/>
                                  </p:stCondLst>
                                  <p:childTnLst>
                                    <p:set>
                                      <p:cBhvr>
                                        <p:cTn id="22" dur="1" fill="hold">
                                          <p:stCondLst>
                                            <p:cond delay="0"/>
                                          </p:stCondLst>
                                        </p:cTn>
                                        <p:tgtEl>
                                          <p:spTgt spid="46082">
                                            <p:txEl>
                                              <p:pRg st="7" end="7"/>
                                            </p:txEl>
                                          </p:spTgt>
                                        </p:tgtEl>
                                        <p:attrNameLst>
                                          <p:attrName>style.visibility</p:attrName>
                                        </p:attrNameLst>
                                      </p:cBhvr>
                                      <p:to>
                                        <p:strVal val="visible"/>
                                      </p:to>
                                    </p:set>
                                    <p:animEffect transition="in" filter="slide(fromBottom)">
                                      <p:cBhvr>
                                        <p:cTn id="23" dur="1000"/>
                                        <p:tgtEl>
                                          <p:spTgt spid="46082">
                                            <p:txEl>
                                              <p:pRg st="7" end="7"/>
                                            </p:txEl>
                                          </p:spTgt>
                                        </p:tgtEl>
                                      </p:cBhvr>
                                    </p:animEffect>
                                  </p:childTnLst>
                                </p:cTn>
                              </p:par>
                            </p:childTnLst>
                          </p:cTn>
                        </p:par>
                        <p:par>
                          <p:cTn id="24" fill="hold">
                            <p:stCondLst>
                              <p:cond delay="5500"/>
                            </p:stCondLst>
                            <p:childTnLst>
                              <p:par>
                                <p:cTn id="25" presetID="12" presetClass="entr" presetSubtype="4" fill="hold" nodeType="afterEffect">
                                  <p:stCondLst>
                                    <p:cond delay="0"/>
                                  </p:stCondLst>
                                  <p:childTnLst>
                                    <p:set>
                                      <p:cBhvr>
                                        <p:cTn id="26" dur="1" fill="hold">
                                          <p:stCondLst>
                                            <p:cond delay="0"/>
                                          </p:stCondLst>
                                        </p:cTn>
                                        <p:tgtEl>
                                          <p:spTgt spid="46082">
                                            <p:txEl>
                                              <p:pRg st="9" end="9"/>
                                            </p:txEl>
                                          </p:spTgt>
                                        </p:tgtEl>
                                        <p:attrNameLst>
                                          <p:attrName>style.visibility</p:attrName>
                                        </p:attrNameLst>
                                      </p:cBhvr>
                                      <p:to>
                                        <p:strVal val="visible"/>
                                      </p:to>
                                    </p:set>
                                    <p:animEffect transition="in" filter="slide(fromBottom)">
                                      <p:cBhvr>
                                        <p:cTn id="27" dur="1000"/>
                                        <p:tgtEl>
                                          <p:spTgt spid="4608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itle 4"/>
          <p:cNvSpPr>
            <a:spLocks noGrp="1"/>
          </p:cNvSpPr>
          <p:nvPr>
            <p:ph type="title"/>
          </p:nvPr>
        </p:nvSpPr>
        <p:spPr>
          <a:xfrm>
            <a:off x="533400" y="609600"/>
            <a:ext cx="8229600" cy="1554163"/>
          </a:xfrm>
        </p:spPr>
        <p:txBody>
          <a:bodyPr/>
          <a:lstStyle/>
          <a:p>
            <a:pPr>
              <a:defRPr/>
            </a:pPr>
            <a:r>
              <a:rPr lang="en-US" sz="4000" dirty="0" smtClean="0">
                <a:solidFill>
                  <a:srgbClr val="29025E"/>
                </a:solidFill>
                <a:latin typeface="Comic Sans MS" pitchFamily="66" charset="0"/>
              </a:rPr>
              <a:t>1</a:t>
            </a:r>
            <a:r>
              <a:rPr lang="en-US" sz="4000" baseline="30000" dirty="0" smtClean="0">
                <a:solidFill>
                  <a:srgbClr val="29025E"/>
                </a:solidFill>
                <a:latin typeface="Comic Sans MS" pitchFamily="66" charset="0"/>
              </a:rPr>
              <a:t>st</a:t>
            </a:r>
            <a:r>
              <a:rPr lang="en-US" sz="4000" dirty="0" smtClean="0">
                <a:solidFill>
                  <a:srgbClr val="29025E"/>
                </a:solidFill>
                <a:latin typeface="Comic Sans MS" pitchFamily="66" charset="0"/>
              </a:rPr>
              <a:t>, 2</a:t>
            </a:r>
            <a:r>
              <a:rPr lang="en-US" sz="4000" baseline="30000" dirty="0" smtClean="0">
                <a:solidFill>
                  <a:srgbClr val="29025E"/>
                </a:solidFill>
                <a:latin typeface="Comic Sans MS" pitchFamily="66" charset="0"/>
              </a:rPr>
              <a:t>nd</a:t>
            </a:r>
            <a:r>
              <a:rPr lang="en-US" sz="4000" dirty="0" smtClean="0">
                <a:solidFill>
                  <a:srgbClr val="29025E"/>
                </a:solidFill>
                <a:latin typeface="Comic Sans MS" pitchFamily="66" charset="0"/>
              </a:rPr>
              <a:t> &amp; 3</a:t>
            </a:r>
            <a:r>
              <a:rPr lang="en-US" sz="4000" baseline="30000" dirty="0" smtClean="0">
                <a:solidFill>
                  <a:srgbClr val="29025E"/>
                </a:solidFill>
                <a:latin typeface="Comic Sans MS" pitchFamily="66" charset="0"/>
              </a:rPr>
              <a:t>rd</a:t>
            </a:r>
            <a:r>
              <a:rPr lang="en-US" sz="4000" dirty="0" smtClean="0">
                <a:solidFill>
                  <a:srgbClr val="29025E"/>
                </a:solidFill>
                <a:latin typeface="Comic Sans MS" pitchFamily="66" charset="0"/>
              </a:rPr>
              <a:t> Year Teachers</a:t>
            </a:r>
            <a:br>
              <a:rPr lang="en-US" sz="4000" dirty="0" smtClean="0">
                <a:solidFill>
                  <a:srgbClr val="29025E"/>
                </a:solidFill>
                <a:latin typeface="Comic Sans MS" pitchFamily="66" charset="0"/>
              </a:rPr>
            </a:br>
            <a:r>
              <a:rPr lang="en-US" sz="4000" dirty="0" smtClean="0">
                <a:solidFill>
                  <a:srgbClr val="29025E"/>
                </a:solidFill>
                <a:latin typeface="Comic Sans MS" pitchFamily="66" charset="0"/>
              </a:rPr>
              <a:t>Co-Taught in Student Teaching</a:t>
            </a:r>
            <a:br>
              <a:rPr lang="en-US" sz="4000" dirty="0" smtClean="0">
                <a:solidFill>
                  <a:srgbClr val="29025E"/>
                </a:solidFill>
                <a:latin typeface="Comic Sans MS" pitchFamily="66" charset="0"/>
              </a:rPr>
            </a:br>
            <a:r>
              <a:rPr lang="en-US" sz="1600" dirty="0" smtClean="0">
                <a:solidFill>
                  <a:srgbClr val="29025E"/>
                </a:solidFill>
                <a:latin typeface="Comic Sans MS" pitchFamily="66" charset="0"/>
              </a:rPr>
              <a:t>(Focus Group = 18)</a:t>
            </a:r>
          </a:p>
        </p:txBody>
      </p:sp>
      <p:sp>
        <p:nvSpPr>
          <p:cNvPr id="59395" name="Content Placeholder 5"/>
          <p:cNvSpPr>
            <a:spLocks noGrp="1"/>
          </p:cNvSpPr>
          <p:nvPr>
            <p:ph idx="1"/>
          </p:nvPr>
        </p:nvSpPr>
        <p:spPr>
          <a:xfrm>
            <a:off x="457200" y="2514600"/>
            <a:ext cx="8229600" cy="3611563"/>
          </a:xfrm>
        </p:spPr>
        <p:txBody>
          <a:bodyPr/>
          <a:lstStyle/>
          <a:p>
            <a:r>
              <a:rPr lang="en-US" sz="2800" dirty="0" smtClean="0">
                <a:solidFill>
                  <a:srgbClr val="002060"/>
                </a:solidFill>
                <a:latin typeface="Comic Sans MS" pitchFamily="66" charset="0"/>
              </a:rPr>
              <a:t>Comfortable and capable of collaborating effectively with colleagues.</a:t>
            </a:r>
          </a:p>
          <a:p>
            <a:pPr>
              <a:buNone/>
            </a:pPr>
            <a:endParaRPr lang="en-US" sz="1000" dirty="0" smtClean="0">
              <a:solidFill>
                <a:srgbClr val="002060"/>
              </a:solidFill>
              <a:latin typeface="Comic Sans MS" pitchFamily="66" charset="0"/>
            </a:endParaRPr>
          </a:p>
          <a:p>
            <a:r>
              <a:rPr lang="en-US" sz="2800" dirty="0" smtClean="0">
                <a:solidFill>
                  <a:srgbClr val="002060"/>
                </a:solidFill>
                <a:latin typeface="Comic Sans MS" pitchFamily="66" charset="0"/>
              </a:rPr>
              <a:t>Equipped to deal with classroom management issues as they arise.</a:t>
            </a:r>
          </a:p>
          <a:p>
            <a:pPr>
              <a:buNone/>
            </a:pPr>
            <a:endParaRPr lang="en-US" sz="1000" dirty="0" smtClean="0">
              <a:solidFill>
                <a:srgbClr val="002060"/>
              </a:solidFill>
              <a:latin typeface="Comic Sans MS" pitchFamily="66" charset="0"/>
            </a:endParaRPr>
          </a:p>
          <a:p>
            <a:r>
              <a:rPr lang="en-US" sz="2800" dirty="0" smtClean="0">
                <a:solidFill>
                  <a:srgbClr val="002060"/>
                </a:solidFill>
                <a:latin typeface="Comic Sans MS" pitchFamily="66" charset="0"/>
              </a:rPr>
              <a:t>Eager to receive feedback and seek out opportunities for internal and external reflectio</a:t>
            </a:r>
            <a:r>
              <a:rPr lang="en-US" sz="2800" dirty="0" smtClean="0">
                <a:solidFill>
                  <a:srgbClr val="002060"/>
                </a:solidFill>
              </a:rPr>
              <a:t>n.</a:t>
            </a:r>
          </a:p>
          <a:p>
            <a:endParaRPr lang="en-US" dirty="0" smtClean="0"/>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strVal val="#ppt_w+.3"/>
                                          </p:val>
                                        </p:tav>
                                        <p:tav tm="100000">
                                          <p:val>
                                            <p:strVal val="#ppt_w"/>
                                          </p:val>
                                        </p:tav>
                                      </p:tavLst>
                                    </p:anim>
                                    <p:anim calcmode="lin" valueType="num">
                                      <p:cBhvr>
                                        <p:cTn id="8" dur="1000" fill="hold"/>
                                        <p:tgtEl>
                                          <p:spTgt spid="8194"/>
                                        </p:tgtEl>
                                        <p:attrNameLst>
                                          <p:attrName>ppt_h</p:attrName>
                                        </p:attrNameLst>
                                      </p:cBhvr>
                                      <p:tavLst>
                                        <p:tav tm="0">
                                          <p:val>
                                            <p:strVal val="#ppt_h"/>
                                          </p:val>
                                        </p:tav>
                                        <p:tav tm="100000">
                                          <p:val>
                                            <p:strVal val="#ppt_h"/>
                                          </p:val>
                                        </p:tav>
                                      </p:tavLst>
                                    </p:anim>
                                    <p:animEffect transition="in" filter="fade">
                                      <p:cBhvr>
                                        <p:cTn id="9" dur="1000"/>
                                        <p:tgtEl>
                                          <p:spTgt spid="8194"/>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59395">
                                            <p:txEl>
                                              <p:pRg st="0" end="0"/>
                                            </p:txEl>
                                          </p:spTgt>
                                        </p:tgtEl>
                                        <p:attrNameLst>
                                          <p:attrName>style.visibility</p:attrName>
                                        </p:attrNameLst>
                                      </p:cBhvr>
                                      <p:to>
                                        <p:strVal val="visible"/>
                                      </p:to>
                                    </p:set>
                                    <p:anim calcmode="lin" valueType="num">
                                      <p:cBhvr>
                                        <p:cTn id="14" dur="1000" fill="hold"/>
                                        <p:tgtEl>
                                          <p:spTgt spid="59395">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59395">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5939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59395">
                                            <p:txEl>
                                              <p:pRg st="2" end="2"/>
                                            </p:txEl>
                                          </p:spTgt>
                                        </p:tgtEl>
                                        <p:attrNameLst>
                                          <p:attrName>style.visibility</p:attrName>
                                        </p:attrNameLst>
                                      </p:cBhvr>
                                      <p:to>
                                        <p:strVal val="visible"/>
                                      </p:to>
                                    </p:set>
                                    <p:anim calcmode="lin" valueType="num">
                                      <p:cBhvr>
                                        <p:cTn id="21" dur="1000" fill="hold"/>
                                        <p:tgtEl>
                                          <p:spTgt spid="59395">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59395">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5939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59395">
                                            <p:txEl>
                                              <p:pRg st="4" end="4"/>
                                            </p:txEl>
                                          </p:spTgt>
                                        </p:tgtEl>
                                        <p:attrNameLst>
                                          <p:attrName>style.visibility</p:attrName>
                                        </p:attrNameLst>
                                      </p:cBhvr>
                                      <p:to>
                                        <p:strVal val="visible"/>
                                      </p:to>
                                    </p:set>
                                    <p:anim calcmode="lin" valueType="num">
                                      <p:cBhvr>
                                        <p:cTn id="28" dur="1000" fill="hold"/>
                                        <p:tgtEl>
                                          <p:spTgt spid="59395">
                                            <p:txEl>
                                              <p:pRg st="4" end="4"/>
                                            </p:txEl>
                                          </p:spTgt>
                                        </p:tgtEl>
                                        <p:attrNameLst>
                                          <p:attrName>ppt_w</p:attrName>
                                        </p:attrNameLst>
                                      </p:cBhvr>
                                      <p:tavLst>
                                        <p:tav tm="0">
                                          <p:val>
                                            <p:strVal val="#ppt_w+.3"/>
                                          </p:val>
                                        </p:tav>
                                        <p:tav tm="100000">
                                          <p:val>
                                            <p:strVal val="#ppt_w"/>
                                          </p:val>
                                        </p:tav>
                                      </p:tavLst>
                                    </p:anim>
                                    <p:anim calcmode="lin" valueType="num">
                                      <p:cBhvr>
                                        <p:cTn id="29" dur="1000" fill="hold"/>
                                        <p:tgtEl>
                                          <p:spTgt spid="5939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593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381000"/>
            <a:ext cx="8229600" cy="1676400"/>
          </a:xfrm>
        </p:spPr>
        <p:txBody>
          <a:bodyPr/>
          <a:lstStyle/>
          <a:p>
            <a:pPr>
              <a:defRPr/>
            </a:pPr>
            <a:r>
              <a:rPr lang="en-US" sz="4000" dirty="0" smtClean="0">
                <a:solidFill>
                  <a:srgbClr val="29025E"/>
                </a:solidFill>
                <a:latin typeface="Comic Sans MS" pitchFamily="66" charset="0"/>
              </a:rPr>
              <a:t>1</a:t>
            </a:r>
            <a:r>
              <a:rPr lang="en-US" sz="4000" baseline="30000" dirty="0" smtClean="0">
                <a:solidFill>
                  <a:srgbClr val="29025E"/>
                </a:solidFill>
                <a:latin typeface="Comic Sans MS" pitchFamily="66" charset="0"/>
              </a:rPr>
              <a:t>st</a:t>
            </a:r>
            <a:r>
              <a:rPr lang="en-US" sz="4000" dirty="0" smtClean="0">
                <a:solidFill>
                  <a:srgbClr val="29025E"/>
                </a:solidFill>
                <a:latin typeface="Comic Sans MS" pitchFamily="66" charset="0"/>
              </a:rPr>
              <a:t>, 2</a:t>
            </a:r>
            <a:r>
              <a:rPr lang="en-US" sz="4000" baseline="30000" dirty="0" smtClean="0">
                <a:solidFill>
                  <a:srgbClr val="29025E"/>
                </a:solidFill>
                <a:latin typeface="Comic Sans MS" pitchFamily="66" charset="0"/>
              </a:rPr>
              <a:t>nd</a:t>
            </a:r>
            <a:r>
              <a:rPr lang="en-US" sz="4000" dirty="0" smtClean="0">
                <a:solidFill>
                  <a:srgbClr val="29025E"/>
                </a:solidFill>
                <a:latin typeface="Comic Sans MS" pitchFamily="66" charset="0"/>
              </a:rPr>
              <a:t> &amp; 3</a:t>
            </a:r>
            <a:r>
              <a:rPr lang="en-US" sz="4000" baseline="30000" dirty="0" smtClean="0">
                <a:solidFill>
                  <a:srgbClr val="29025E"/>
                </a:solidFill>
                <a:latin typeface="Comic Sans MS" pitchFamily="66" charset="0"/>
              </a:rPr>
              <a:t>rd</a:t>
            </a:r>
            <a:r>
              <a:rPr lang="en-US" sz="4000" dirty="0" smtClean="0">
                <a:solidFill>
                  <a:srgbClr val="29025E"/>
                </a:solidFill>
                <a:latin typeface="Comic Sans MS" pitchFamily="66" charset="0"/>
              </a:rPr>
              <a:t> Year Teachers</a:t>
            </a:r>
            <a:br>
              <a:rPr lang="en-US" sz="4000" dirty="0" smtClean="0">
                <a:solidFill>
                  <a:srgbClr val="29025E"/>
                </a:solidFill>
                <a:latin typeface="Comic Sans MS" pitchFamily="66" charset="0"/>
              </a:rPr>
            </a:br>
            <a:r>
              <a:rPr lang="en-US" sz="4000" dirty="0" smtClean="0">
                <a:solidFill>
                  <a:srgbClr val="29025E"/>
                </a:solidFill>
                <a:latin typeface="Comic Sans MS" pitchFamily="66" charset="0"/>
              </a:rPr>
              <a:t> Co-Taught in Student Teaching </a:t>
            </a:r>
            <a:br>
              <a:rPr lang="en-US" sz="4000" dirty="0" smtClean="0">
                <a:solidFill>
                  <a:srgbClr val="29025E"/>
                </a:solidFill>
                <a:latin typeface="Comic Sans MS" pitchFamily="66" charset="0"/>
              </a:rPr>
            </a:br>
            <a:r>
              <a:rPr lang="en-US" sz="1600" dirty="0" smtClean="0">
                <a:solidFill>
                  <a:srgbClr val="29025E"/>
                </a:solidFill>
                <a:latin typeface="Comic Sans MS" pitchFamily="66" charset="0"/>
              </a:rPr>
              <a:t>(Focus Group = 18)</a:t>
            </a:r>
          </a:p>
        </p:txBody>
      </p:sp>
      <p:sp>
        <p:nvSpPr>
          <p:cNvPr id="60419" name="Content Placeholder 2"/>
          <p:cNvSpPr>
            <a:spLocks noGrp="1"/>
          </p:cNvSpPr>
          <p:nvPr>
            <p:ph idx="1"/>
          </p:nvPr>
        </p:nvSpPr>
        <p:spPr>
          <a:xfrm>
            <a:off x="457200" y="2438400"/>
            <a:ext cx="8229600" cy="3154363"/>
          </a:xfrm>
        </p:spPr>
        <p:txBody>
          <a:bodyPr/>
          <a:lstStyle/>
          <a:p>
            <a:r>
              <a:rPr lang="en-US" dirty="0" smtClean="0">
                <a:solidFill>
                  <a:srgbClr val="002060"/>
                </a:solidFill>
                <a:latin typeface="Comic Sans MS" pitchFamily="66" charset="0"/>
              </a:rPr>
              <a:t>Able to effectively differentiate instruction to better meet the needs of their students.</a:t>
            </a:r>
          </a:p>
          <a:p>
            <a:pPr>
              <a:buNone/>
            </a:pPr>
            <a:endParaRPr lang="en-US" sz="1000" dirty="0" smtClean="0">
              <a:solidFill>
                <a:srgbClr val="002060"/>
              </a:solidFill>
              <a:latin typeface="Comic Sans MS" pitchFamily="66" charset="0"/>
            </a:endParaRPr>
          </a:p>
          <a:p>
            <a:r>
              <a:rPr lang="en-US" dirty="0" smtClean="0">
                <a:solidFill>
                  <a:srgbClr val="002060"/>
                </a:solidFill>
                <a:latin typeface="Comic Sans MS" pitchFamily="66" charset="0"/>
              </a:rPr>
              <a:t>Knowledgeable in ways to maximize the human resources that might be available, including paraprofessionals, volunteers and parents.</a:t>
            </a:r>
          </a:p>
          <a:p>
            <a:endParaRPr lang="en-US" dirty="0" smtClean="0">
              <a:solidFill>
                <a:srgbClr val="002060"/>
              </a:solidFill>
            </a:endParaRP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1000" fill="hold"/>
                                        <p:tgtEl>
                                          <p:spTgt spid="9218"/>
                                        </p:tgtEl>
                                        <p:attrNameLst>
                                          <p:attrName>ppt_w</p:attrName>
                                        </p:attrNameLst>
                                      </p:cBhvr>
                                      <p:tavLst>
                                        <p:tav tm="0">
                                          <p:val>
                                            <p:strVal val="#ppt_w+.3"/>
                                          </p:val>
                                        </p:tav>
                                        <p:tav tm="100000">
                                          <p:val>
                                            <p:strVal val="#ppt_w"/>
                                          </p:val>
                                        </p:tav>
                                      </p:tavLst>
                                    </p:anim>
                                    <p:anim calcmode="lin" valueType="num">
                                      <p:cBhvr>
                                        <p:cTn id="8" dur="1000" fill="hold"/>
                                        <p:tgtEl>
                                          <p:spTgt spid="9218"/>
                                        </p:tgtEl>
                                        <p:attrNameLst>
                                          <p:attrName>ppt_h</p:attrName>
                                        </p:attrNameLst>
                                      </p:cBhvr>
                                      <p:tavLst>
                                        <p:tav tm="0">
                                          <p:val>
                                            <p:strVal val="#ppt_h"/>
                                          </p:val>
                                        </p:tav>
                                        <p:tav tm="100000">
                                          <p:val>
                                            <p:strVal val="#ppt_h"/>
                                          </p:val>
                                        </p:tav>
                                      </p:tavLst>
                                    </p:anim>
                                    <p:animEffect transition="in" filter="fade">
                                      <p:cBhvr>
                                        <p:cTn id="9" dur="1000"/>
                                        <p:tgtEl>
                                          <p:spTgt spid="9218"/>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60419">
                                            <p:txEl>
                                              <p:pRg st="0" end="0"/>
                                            </p:txEl>
                                          </p:spTgt>
                                        </p:tgtEl>
                                        <p:attrNameLst>
                                          <p:attrName>style.visibility</p:attrName>
                                        </p:attrNameLst>
                                      </p:cBhvr>
                                      <p:to>
                                        <p:strVal val="visible"/>
                                      </p:to>
                                    </p:set>
                                    <p:anim calcmode="lin" valueType="num">
                                      <p:cBhvr>
                                        <p:cTn id="14" dur="1000" fill="hold"/>
                                        <p:tgtEl>
                                          <p:spTgt spid="60419">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60419">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6041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60419">
                                            <p:txEl>
                                              <p:pRg st="2" end="2"/>
                                            </p:txEl>
                                          </p:spTgt>
                                        </p:tgtEl>
                                        <p:attrNameLst>
                                          <p:attrName>style.visibility</p:attrName>
                                        </p:attrNameLst>
                                      </p:cBhvr>
                                      <p:to>
                                        <p:strVal val="visible"/>
                                      </p:to>
                                    </p:set>
                                    <p:anim calcmode="lin" valueType="num">
                                      <p:cBhvr>
                                        <p:cTn id="21" dur="1000" fill="hold"/>
                                        <p:tgtEl>
                                          <p:spTgt spid="60419">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60419">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604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6" name="Title 1"/>
          <p:cNvSpPr>
            <a:spLocks noGrp="1"/>
          </p:cNvSpPr>
          <p:nvPr>
            <p:ph type="title"/>
          </p:nvPr>
        </p:nvSpPr>
        <p:spPr>
          <a:xfrm>
            <a:off x="304800" y="152400"/>
            <a:ext cx="8534400" cy="758825"/>
          </a:xfrm>
        </p:spPr>
        <p:txBody>
          <a:bodyPr/>
          <a:lstStyle/>
          <a:p>
            <a:pPr algn="ctr" eaLnBrk="1" hangingPunct="1"/>
            <a:r>
              <a:rPr lang="en-US" sz="4800" dirty="0" smtClean="0">
                <a:ln>
                  <a:solidFill>
                    <a:schemeClr val="tx1">
                      <a:lumMod val="95000"/>
                      <a:lumOff val="5000"/>
                    </a:schemeClr>
                  </a:solidFill>
                </a:ln>
                <a:solidFill>
                  <a:srgbClr val="0E015F"/>
                </a:solidFill>
                <a:latin typeface="Comic Sans MS" pitchFamily="66" charset="0"/>
              </a:rPr>
              <a:t>Recognition &amp; Awards</a:t>
            </a:r>
          </a:p>
        </p:txBody>
      </p:sp>
      <p:sp>
        <p:nvSpPr>
          <p:cNvPr id="29699" name="Content Placeholder 2"/>
          <p:cNvSpPr>
            <a:spLocks noGrp="1"/>
          </p:cNvSpPr>
          <p:nvPr>
            <p:ph idx="1"/>
          </p:nvPr>
        </p:nvSpPr>
        <p:spPr>
          <a:xfrm>
            <a:off x="228600" y="1066800"/>
            <a:ext cx="8503920" cy="5562600"/>
          </a:xfrm>
        </p:spPr>
        <p:txBody>
          <a:bodyPr/>
          <a:lstStyle/>
          <a:p>
            <a:pPr algn="ctr">
              <a:spcBef>
                <a:spcPts val="0"/>
              </a:spcBef>
              <a:buNone/>
            </a:pPr>
            <a:r>
              <a:rPr lang="en-US" sz="3100" dirty="0" smtClean="0">
                <a:ln>
                  <a:solidFill>
                    <a:schemeClr val="tx1">
                      <a:lumMod val="95000"/>
                      <a:lumOff val="5000"/>
                    </a:schemeClr>
                  </a:solidFill>
                </a:ln>
                <a:solidFill>
                  <a:srgbClr val="003399"/>
                </a:solidFill>
                <a:latin typeface="Comic Sans MS" pitchFamily="66" charset="0"/>
              </a:rPr>
              <a:t>2010  Noted as a “Promising Practice” by the NCATE Blue Ribbon Panel </a:t>
            </a:r>
          </a:p>
          <a:p>
            <a:pPr algn="ctr">
              <a:spcBef>
                <a:spcPts val="0"/>
              </a:spcBef>
              <a:buNone/>
            </a:pPr>
            <a:endParaRPr lang="en-US" sz="1000" dirty="0" smtClean="0">
              <a:ln>
                <a:solidFill>
                  <a:schemeClr val="tx1">
                    <a:lumMod val="95000"/>
                    <a:lumOff val="5000"/>
                  </a:schemeClr>
                </a:solidFill>
              </a:ln>
              <a:solidFill>
                <a:srgbClr val="003399"/>
              </a:solidFill>
              <a:latin typeface="Comic Sans MS" pitchFamily="66" charset="0"/>
            </a:endParaRPr>
          </a:p>
          <a:p>
            <a:pPr algn="ctr">
              <a:spcBef>
                <a:spcPts val="0"/>
              </a:spcBef>
              <a:buNone/>
            </a:pPr>
            <a:r>
              <a:rPr lang="en-US" sz="3100" dirty="0" smtClean="0">
                <a:ln>
                  <a:solidFill>
                    <a:schemeClr val="tx1">
                      <a:lumMod val="95000"/>
                      <a:lumOff val="5000"/>
                    </a:schemeClr>
                  </a:solidFill>
                </a:ln>
                <a:solidFill>
                  <a:srgbClr val="003399"/>
                </a:solidFill>
                <a:latin typeface="Comic Sans MS" pitchFamily="66" charset="0"/>
              </a:rPr>
              <a:t>2010 The Renaissance Group </a:t>
            </a:r>
          </a:p>
          <a:p>
            <a:pPr algn="ctr">
              <a:spcBef>
                <a:spcPts val="0"/>
              </a:spcBef>
              <a:buNone/>
            </a:pPr>
            <a:r>
              <a:rPr lang="en-US" sz="3100" dirty="0" smtClean="0">
                <a:ln>
                  <a:solidFill>
                    <a:schemeClr val="tx1">
                      <a:lumMod val="95000"/>
                      <a:lumOff val="5000"/>
                    </a:schemeClr>
                  </a:solidFill>
                </a:ln>
                <a:solidFill>
                  <a:srgbClr val="003399"/>
                </a:solidFill>
                <a:latin typeface="Comic Sans MS" pitchFamily="66" charset="0"/>
              </a:rPr>
              <a:t>Signature Project</a:t>
            </a:r>
          </a:p>
          <a:p>
            <a:pPr algn="ctr" eaLnBrk="1" hangingPunct="1">
              <a:spcBef>
                <a:spcPct val="0"/>
              </a:spcBef>
              <a:buNone/>
            </a:pPr>
            <a:endParaRPr lang="en-US" sz="1000" dirty="0" smtClean="0">
              <a:ln>
                <a:solidFill>
                  <a:schemeClr val="tx1">
                    <a:lumMod val="95000"/>
                    <a:lumOff val="5000"/>
                  </a:schemeClr>
                </a:solidFill>
              </a:ln>
              <a:solidFill>
                <a:srgbClr val="003399"/>
              </a:solidFill>
              <a:latin typeface="Comic Sans MS" pitchFamily="66" charset="0"/>
            </a:endParaRPr>
          </a:p>
          <a:p>
            <a:pPr algn="ctr" eaLnBrk="1" hangingPunct="1">
              <a:spcBef>
                <a:spcPct val="0"/>
              </a:spcBef>
              <a:buNone/>
            </a:pPr>
            <a:r>
              <a:rPr lang="en-US" sz="3100" dirty="0" smtClean="0">
                <a:ln>
                  <a:solidFill>
                    <a:schemeClr val="tx1">
                      <a:lumMod val="95000"/>
                      <a:lumOff val="5000"/>
                    </a:schemeClr>
                  </a:solidFill>
                </a:ln>
                <a:solidFill>
                  <a:srgbClr val="003399"/>
                </a:solidFill>
                <a:latin typeface="Comic Sans MS" pitchFamily="66" charset="0"/>
              </a:rPr>
              <a:t>2008 AACTE Best Practice Award for Research in Teacher Education </a:t>
            </a:r>
          </a:p>
          <a:p>
            <a:pPr algn="ctr" eaLnBrk="1" hangingPunct="1">
              <a:spcBef>
                <a:spcPct val="0"/>
              </a:spcBef>
              <a:buNone/>
            </a:pPr>
            <a:endParaRPr lang="en-US" sz="1000" dirty="0" smtClean="0">
              <a:ln>
                <a:solidFill>
                  <a:schemeClr val="tx1">
                    <a:lumMod val="95000"/>
                    <a:lumOff val="5000"/>
                  </a:schemeClr>
                </a:solidFill>
              </a:ln>
              <a:solidFill>
                <a:srgbClr val="003399"/>
              </a:solidFill>
              <a:latin typeface="Comic Sans MS" pitchFamily="66" charset="0"/>
            </a:endParaRPr>
          </a:p>
          <a:p>
            <a:pPr algn="ctr" eaLnBrk="1" hangingPunct="1">
              <a:spcBef>
                <a:spcPct val="0"/>
              </a:spcBef>
              <a:buNone/>
            </a:pPr>
            <a:r>
              <a:rPr lang="en-US" sz="3100" dirty="0" smtClean="0">
                <a:ln>
                  <a:solidFill>
                    <a:schemeClr val="tx1">
                      <a:lumMod val="95000"/>
                      <a:lumOff val="5000"/>
                    </a:schemeClr>
                  </a:solidFill>
                </a:ln>
                <a:solidFill>
                  <a:srgbClr val="003399"/>
                </a:solidFill>
                <a:latin typeface="Comic Sans MS" pitchFamily="66" charset="0"/>
              </a:rPr>
              <a:t>2007 AASCU Christa McAuliffe Award for Excellence in Teacher Preparation</a:t>
            </a:r>
          </a:p>
          <a:p>
            <a:pPr algn="ctr" eaLnBrk="1" hangingPunct="1">
              <a:spcBef>
                <a:spcPct val="0"/>
              </a:spcBef>
              <a:buNone/>
            </a:pPr>
            <a:endParaRPr lang="en-US" sz="1000" dirty="0" smtClean="0">
              <a:ln>
                <a:solidFill>
                  <a:schemeClr val="tx1">
                    <a:lumMod val="95000"/>
                    <a:lumOff val="5000"/>
                  </a:schemeClr>
                </a:solidFill>
              </a:ln>
              <a:solidFill>
                <a:srgbClr val="003399"/>
              </a:solidFill>
              <a:latin typeface="Comic Sans MS" pitchFamily="66" charset="0"/>
            </a:endParaRPr>
          </a:p>
          <a:p>
            <a:pPr algn="ctr" eaLnBrk="1" hangingPunct="1">
              <a:spcBef>
                <a:spcPct val="0"/>
              </a:spcBef>
              <a:buNone/>
            </a:pPr>
            <a:r>
              <a:rPr lang="en-US" sz="3100" dirty="0" smtClean="0">
                <a:ln>
                  <a:solidFill>
                    <a:schemeClr val="tx1">
                      <a:lumMod val="95000"/>
                      <a:lumOff val="5000"/>
                    </a:schemeClr>
                  </a:solidFill>
                </a:ln>
                <a:solidFill>
                  <a:srgbClr val="003399"/>
                </a:solidFill>
                <a:latin typeface="Comic Sans MS" pitchFamily="66" charset="0"/>
              </a:rPr>
              <a:t>2006 MnSCU Innovative Partnering and Collaboration Award </a:t>
            </a:r>
          </a:p>
          <a:p>
            <a:pPr algn="ctr" eaLnBrk="1" hangingPunct="1">
              <a:spcBef>
                <a:spcPct val="0"/>
              </a:spcBef>
              <a:buNone/>
            </a:pPr>
            <a:endParaRPr lang="en-US" sz="2000" dirty="0" smtClean="0">
              <a:ln>
                <a:solidFill>
                  <a:schemeClr val="tx1">
                    <a:lumMod val="95000"/>
                    <a:lumOff val="5000"/>
                  </a:schemeClr>
                </a:solidFill>
              </a:ln>
              <a:solidFill>
                <a:srgbClr val="FF0000"/>
              </a:solidFill>
              <a:latin typeface="Comic Sans MS" pitchFamily="66" charset="0"/>
            </a:endParaRPr>
          </a:p>
          <a:p>
            <a:pPr algn="ctr" eaLnBrk="1" hangingPunct="1">
              <a:spcBef>
                <a:spcPct val="0"/>
              </a:spcBef>
              <a:buNone/>
            </a:pPr>
            <a:endParaRPr lang="en-US" sz="3200" dirty="0" smtClean="0">
              <a:ln>
                <a:solidFill>
                  <a:schemeClr val="tx1">
                    <a:lumMod val="95000"/>
                    <a:lumOff val="5000"/>
                  </a:schemeClr>
                </a:solidFill>
              </a:ln>
              <a:solidFill>
                <a:srgbClr val="FF0000"/>
              </a:solidFill>
              <a:latin typeface="Comic Sans MS" pitchFamily="66" charset="0"/>
            </a:endParaRPr>
          </a:p>
          <a:p>
            <a:pPr eaLnBrk="1" hangingPunct="1"/>
            <a:endParaRPr lang="en-US" dirty="0" smtClean="0"/>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106"/>
                                        </p:tgtEl>
                                        <p:attrNameLst>
                                          <p:attrName>style.visibility</p:attrName>
                                        </p:attrNameLst>
                                      </p:cBhvr>
                                      <p:to>
                                        <p:strVal val="visible"/>
                                      </p:to>
                                    </p:set>
                                    <p:animEffect transition="in" filter="fade">
                                      <p:cBhvr>
                                        <p:cTn id="7" dur="1000"/>
                                        <p:tgtEl>
                                          <p:spTgt spid="47106"/>
                                        </p:tgtEl>
                                      </p:cBhvr>
                                    </p:animEffect>
                                    <p:anim calcmode="lin" valueType="num">
                                      <p:cBhvr>
                                        <p:cTn id="8" dur="1000" fill="hold"/>
                                        <p:tgtEl>
                                          <p:spTgt spid="47106"/>
                                        </p:tgtEl>
                                        <p:attrNameLst>
                                          <p:attrName>ppt_x</p:attrName>
                                        </p:attrNameLst>
                                      </p:cBhvr>
                                      <p:tavLst>
                                        <p:tav tm="0">
                                          <p:val>
                                            <p:strVal val="#ppt_x"/>
                                          </p:val>
                                        </p:tav>
                                        <p:tav tm="100000">
                                          <p:val>
                                            <p:strVal val="#ppt_x"/>
                                          </p:val>
                                        </p:tav>
                                      </p:tavLst>
                                    </p:anim>
                                    <p:anim calcmode="lin" valueType="num">
                                      <p:cBhvr>
                                        <p:cTn id="9" dur="1000" fill="hold"/>
                                        <p:tgtEl>
                                          <p:spTgt spid="4710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9699">
                                            <p:txEl>
                                              <p:pRg st="9" end="9"/>
                                            </p:txEl>
                                          </p:spTgt>
                                        </p:tgtEl>
                                        <p:attrNameLst>
                                          <p:attrName>style.visibility</p:attrName>
                                        </p:attrNameLst>
                                      </p:cBhvr>
                                      <p:to>
                                        <p:strVal val="visible"/>
                                      </p:to>
                                    </p:set>
                                    <p:animEffect transition="in" filter="fade">
                                      <p:cBhvr>
                                        <p:cTn id="13" dur="2000"/>
                                        <p:tgtEl>
                                          <p:spTgt spid="29699">
                                            <p:txEl>
                                              <p:pRg st="9" end="9"/>
                                            </p:txEl>
                                          </p:spTgt>
                                        </p:tgtEl>
                                      </p:cBhvr>
                                    </p:animEffect>
                                    <p:anim calcmode="lin" valueType="num">
                                      <p:cBhvr>
                                        <p:cTn id="14" dur="2000" fill="hold"/>
                                        <p:tgtEl>
                                          <p:spTgt spid="29699">
                                            <p:txEl>
                                              <p:pRg st="9" end="9"/>
                                            </p:txEl>
                                          </p:spTgt>
                                        </p:tgtEl>
                                        <p:attrNameLst>
                                          <p:attrName>ppt_x</p:attrName>
                                        </p:attrNameLst>
                                      </p:cBhvr>
                                      <p:tavLst>
                                        <p:tav tm="0">
                                          <p:val>
                                            <p:strVal val="#ppt_x"/>
                                          </p:val>
                                        </p:tav>
                                        <p:tav tm="100000">
                                          <p:val>
                                            <p:strVal val="#ppt_x"/>
                                          </p:val>
                                        </p:tav>
                                      </p:tavLst>
                                    </p:anim>
                                    <p:anim calcmode="lin" valueType="num">
                                      <p:cBhvr>
                                        <p:cTn id="15" dur="1800" decel="100000" fill="hold"/>
                                        <p:tgtEl>
                                          <p:spTgt spid="29699">
                                            <p:txEl>
                                              <p:pRg st="9" end="9"/>
                                            </p:txEl>
                                          </p:spTgt>
                                        </p:tgtEl>
                                        <p:attrNameLst>
                                          <p:attrName>ppt_y</p:attrName>
                                        </p:attrNameLst>
                                      </p:cBhvr>
                                      <p:tavLst>
                                        <p:tav tm="0">
                                          <p:val>
                                            <p:strVal val="#ppt_y+1"/>
                                          </p:val>
                                        </p:tav>
                                        <p:tav tm="100000">
                                          <p:val>
                                            <p:strVal val="#ppt_y-.03"/>
                                          </p:val>
                                        </p:tav>
                                      </p:tavLst>
                                    </p:anim>
                                    <p:anim calcmode="lin" valueType="num">
                                      <p:cBhvr>
                                        <p:cTn id="16" dur="200" accel="100000" fill="hold">
                                          <p:stCondLst>
                                            <p:cond delay="1800"/>
                                          </p:stCondLst>
                                        </p:cTn>
                                        <p:tgtEl>
                                          <p:spTgt spid="29699">
                                            <p:txEl>
                                              <p:pRg st="9" end="9"/>
                                            </p:txEl>
                                          </p:spTgt>
                                        </p:tgtEl>
                                        <p:attrNameLst>
                                          <p:attrName>ppt_y</p:attrName>
                                        </p:attrNameLst>
                                      </p:cBhvr>
                                      <p:tavLst>
                                        <p:tav tm="0">
                                          <p:val>
                                            <p:strVal val="#ppt_y-.03"/>
                                          </p:val>
                                        </p:tav>
                                        <p:tav tm="100000">
                                          <p:val>
                                            <p:strVal val="#ppt_y"/>
                                          </p:val>
                                        </p:tav>
                                      </p:tavLst>
                                    </p:anim>
                                  </p:childTnLst>
                                </p:cTn>
                              </p:par>
                            </p:childTnLst>
                          </p:cTn>
                        </p:par>
                        <p:par>
                          <p:cTn id="17" fill="hold">
                            <p:stCondLst>
                              <p:cond delay="3000"/>
                            </p:stCondLst>
                            <p:childTnLst>
                              <p:par>
                                <p:cTn id="18" presetID="37" presetClass="entr" presetSubtype="0" fill="hold" nodeType="afterEffect">
                                  <p:stCondLst>
                                    <p:cond delay="0"/>
                                  </p:stCondLst>
                                  <p:childTnLst>
                                    <p:set>
                                      <p:cBhvr>
                                        <p:cTn id="19" dur="1" fill="hold">
                                          <p:stCondLst>
                                            <p:cond delay="0"/>
                                          </p:stCondLst>
                                        </p:cTn>
                                        <p:tgtEl>
                                          <p:spTgt spid="29699">
                                            <p:txEl>
                                              <p:pRg st="7" end="7"/>
                                            </p:txEl>
                                          </p:spTgt>
                                        </p:tgtEl>
                                        <p:attrNameLst>
                                          <p:attrName>style.visibility</p:attrName>
                                        </p:attrNameLst>
                                      </p:cBhvr>
                                      <p:to>
                                        <p:strVal val="visible"/>
                                      </p:to>
                                    </p:set>
                                    <p:animEffect transition="in" filter="fade">
                                      <p:cBhvr>
                                        <p:cTn id="20" dur="2000"/>
                                        <p:tgtEl>
                                          <p:spTgt spid="29699">
                                            <p:txEl>
                                              <p:pRg st="7" end="7"/>
                                            </p:txEl>
                                          </p:spTgt>
                                        </p:tgtEl>
                                      </p:cBhvr>
                                    </p:animEffect>
                                    <p:anim calcmode="lin" valueType="num">
                                      <p:cBhvr>
                                        <p:cTn id="21" dur="2000" fill="hold"/>
                                        <p:tgtEl>
                                          <p:spTgt spid="29699">
                                            <p:txEl>
                                              <p:pRg st="7" end="7"/>
                                            </p:txEl>
                                          </p:spTgt>
                                        </p:tgtEl>
                                        <p:attrNameLst>
                                          <p:attrName>ppt_x</p:attrName>
                                        </p:attrNameLst>
                                      </p:cBhvr>
                                      <p:tavLst>
                                        <p:tav tm="0">
                                          <p:val>
                                            <p:strVal val="#ppt_x"/>
                                          </p:val>
                                        </p:tav>
                                        <p:tav tm="100000">
                                          <p:val>
                                            <p:strVal val="#ppt_x"/>
                                          </p:val>
                                        </p:tav>
                                      </p:tavLst>
                                    </p:anim>
                                    <p:anim calcmode="lin" valueType="num">
                                      <p:cBhvr>
                                        <p:cTn id="22" dur="1800" decel="100000" fill="hold"/>
                                        <p:tgtEl>
                                          <p:spTgt spid="29699">
                                            <p:txEl>
                                              <p:pRg st="7" end="7"/>
                                            </p:txEl>
                                          </p:spTgt>
                                        </p:tgtEl>
                                        <p:attrNameLst>
                                          <p:attrName>ppt_y</p:attrName>
                                        </p:attrNameLst>
                                      </p:cBhvr>
                                      <p:tavLst>
                                        <p:tav tm="0">
                                          <p:val>
                                            <p:strVal val="#ppt_y+1"/>
                                          </p:val>
                                        </p:tav>
                                        <p:tav tm="100000">
                                          <p:val>
                                            <p:strVal val="#ppt_y-.03"/>
                                          </p:val>
                                        </p:tav>
                                      </p:tavLst>
                                    </p:anim>
                                    <p:anim calcmode="lin" valueType="num">
                                      <p:cBhvr>
                                        <p:cTn id="23" dur="200" accel="100000" fill="hold">
                                          <p:stCondLst>
                                            <p:cond delay="1800"/>
                                          </p:stCondLst>
                                        </p:cTn>
                                        <p:tgtEl>
                                          <p:spTgt spid="29699">
                                            <p:txEl>
                                              <p:pRg st="7" end="7"/>
                                            </p:txEl>
                                          </p:spTgt>
                                        </p:tgtEl>
                                        <p:attrNameLst>
                                          <p:attrName>ppt_y</p:attrName>
                                        </p:attrNameLst>
                                      </p:cBhvr>
                                      <p:tavLst>
                                        <p:tav tm="0">
                                          <p:val>
                                            <p:strVal val="#ppt_y-.03"/>
                                          </p:val>
                                        </p:tav>
                                        <p:tav tm="100000">
                                          <p:val>
                                            <p:strVal val="#ppt_y"/>
                                          </p:val>
                                        </p:tav>
                                      </p:tavLst>
                                    </p:anim>
                                  </p:childTnLst>
                                </p:cTn>
                              </p:par>
                            </p:childTnLst>
                          </p:cTn>
                        </p:par>
                        <p:par>
                          <p:cTn id="24" fill="hold">
                            <p:stCondLst>
                              <p:cond delay="5000"/>
                            </p:stCondLst>
                            <p:childTnLst>
                              <p:par>
                                <p:cTn id="25" presetID="37" presetClass="entr" presetSubtype="0" fill="hold" nodeType="afterEffect">
                                  <p:stCondLst>
                                    <p:cond delay="0"/>
                                  </p:stCondLst>
                                  <p:childTnLst>
                                    <p:set>
                                      <p:cBhvr>
                                        <p:cTn id="26" dur="1" fill="hold">
                                          <p:stCondLst>
                                            <p:cond delay="0"/>
                                          </p:stCondLst>
                                        </p:cTn>
                                        <p:tgtEl>
                                          <p:spTgt spid="29699">
                                            <p:txEl>
                                              <p:pRg st="5" end="5"/>
                                            </p:txEl>
                                          </p:spTgt>
                                        </p:tgtEl>
                                        <p:attrNameLst>
                                          <p:attrName>style.visibility</p:attrName>
                                        </p:attrNameLst>
                                      </p:cBhvr>
                                      <p:to>
                                        <p:strVal val="visible"/>
                                      </p:to>
                                    </p:set>
                                    <p:animEffect transition="in" filter="fade">
                                      <p:cBhvr>
                                        <p:cTn id="27" dur="2000"/>
                                        <p:tgtEl>
                                          <p:spTgt spid="29699">
                                            <p:txEl>
                                              <p:pRg st="5" end="5"/>
                                            </p:txEl>
                                          </p:spTgt>
                                        </p:tgtEl>
                                      </p:cBhvr>
                                    </p:animEffect>
                                    <p:anim calcmode="lin" valueType="num">
                                      <p:cBhvr>
                                        <p:cTn id="28" dur="2000" fill="hold"/>
                                        <p:tgtEl>
                                          <p:spTgt spid="29699">
                                            <p:txEl>
                                              <p:pRg st="5" end="5"/>
                                            </p:txEl>
                                          </p:spTgt>
                                        </p:tgtEl>
                                        <p:attrNameLst>
                                          <p:attrName>ppt_x</p:attrName>
                                        </p:attrNameLst>
                                      </p:cBhvr>
                                      <p:tavLst>
                                        <p:tav tm="0">
                                          <p:val>
                                            <p:strVal val="#ppt_x"/>
                                          </p:val>
                                        </p:tav>
                                        <p:tav tm="100000">
                                          <p:val>
                                            <p:strVal val="#ppt_x"/>
                                          </p:val>
                                        </p:tav>
                                      </p:tavLst>
                                    </p:anim>
                                    <p:anim calcmode="lin" valueType="num">
                                      <p:cBhvr>
                                        <p:cTn id="29" dur="1800" decel="100000" fill="hold"/>
                                        <p:tgtEl>
                                          <p:spTgt spid="29699">
                                            <p:txEl>
                                              <p:pRg st="5" end="5"/>
                                            </p:txEl>
                                          </p:spTgt>
                                        </p:tgtEl>
                                        <p:attrNameLst>
                                          <p:attrName>ppt_y</p:attrName>
                                        </p:attrNameLst>
                                      </p:cBhvr>
                                      <p:tavLst>
                                        <p:tav tm="0">
                                          <p:val>
                                            <p:strVal val="#ppt_y+1"/>
                                          </p:val>
                                        </p:tav>
                                        <p:tav tm="100000">
                                          <p:val>
                                            <p:strVal val="#ppt_y-.03"/>
                                          </p:val>
                                        </p:tav>
                                      </p:tavLst>
                                    </p:anim>
                                    <p:anim calcmode="lin" valueType="num">
                                      <p:cBhvr>
                                        <p:cTn id="30" dur="200" accel="100000" fill="hold">
                                          <p:stCondLst>
                                            <p:cond delay="1800"/>
                                          </p:stCondLst>
                                        </p:cTn>
                                        <p:tgtEl>
                                          <p:spTgt spid="29699">
                                            <p:txEl>
                                              <p:pRg st="5" end="5"/>
                                            </p:txEl>
                                          </p:spTgt>
                                        </p:tgtEl>
                                        <p:attrNameLst>
                                          <p:attrName>ppt_y</p:attrName>
                                        </p:attrNameLst>
                                      </p:cBhvr>
                                      <p:tavLst>
                                        <p:tav tm="0">
                                          <p:val>
                                            <p:strVal val="#ppt_y-.03"/>
                                          </p:val>
                                        </p:tav>
                                        <p:tav tm="100000">
                                          <p:val>
                                            <p:strVal val="#ppt_y"/>
                                          </p:val>
                                        </p:tav>
                                      </p:tavLst>
                                    </p:anim>
                                  </p:childTnLst>
                                </p:cTn>
                              </p:par>
                            </p:childTnLst>
                          </p:cTn>
                        </p:par>
                        <p:par>
                          <p:cTn id="31" fill="hold">
                            <p:stCondLst>
                              <p:cond delay="7000"/>
                            </p:stCondLst>
                            <p:childTnLst>
                              <p:par>
                                <p:cTn id="32" presetID="37" presetClass="entr" presetSubtype="0" fill="hold" nodeType="afterEffect">
                                  <p:stCondLst>
                                    <p:cond delay="0"/>
                                  </p:stCondLst>
                                  <p:childTnLst>
                                    <p:set>
                                      <p:cBhvr>
                                        <p:cTn id="33" dur="1" fill="hold">
                                          <p:stCondLst>
                                            <p:cond delay="0"/>
                                          </p:stCondLst>
                                        </p:cTn>
                                        <p:tgtEl>
                                          <p:spTgt spid="29699">
                                            <p:txEl>
                                              <p:pRg st="2" end="2"/>
                                            </p:txEl>
                                          </p:spTgt>
                                        </p:tgtEl>
                                        <p:attrNameLst>
                                          <p:attrName>style.visibility</p:attrName>
                                        </p:attrNameLst>
                                      </p:cBhvr>
                                      <p:to>
                                        <p:strVal val="visible"/>
                                      </p:to>
                                    </p:set>
                                    <p:animEffect transition="in" filter="fade">
                                      <p:cBhvr>
                                        <p:cTn id="34" dur="2000"/>
                                        <p:tgtEl>
                                          <p:spTgt spid="29699">
                                            <p:txEl>
                                              <p:pRg st="2" end="2"/>
                                            </p:txEl>
                                          </p:spTgt>
                                        </p:tgtEl>
                                      </p:cBhvr>
                                    </p:animEffect>
                                    <p:anim calcmode="lin" valueType="num">
                                      <p:cBhvr>
                                        <p:cTn id="35" dur="2000" fill="hold"/>
                                        <p:tgtEl>
                                          <p:spTgt spid="29699">
                                            <p:txEl>
                                              <p:pRg st="2" end="2"/>
                                            </p:txEl>
                                          </p:spTgt>
                                        </p:tgtEl>
                                        <p:attrNameLst>
                                          <p:attrName>ppt_x</p:attrName>
                                        </p:attrNameLst>
                                      </p:cBhvr>
                                      <p:tavLst>
                                        <p:tav tm="0">
                                          <p:val>
                                            <p:strVal val="#ppt_x"/>
                                          </p:val>
                                        </p:tav>
                                        <p:tav tm="100000">
                                          <p:val>
                                            <p:strVal val="#ppt_x"/>
                                          </p:val>
                                        </p:tav>
                                      </p:tavLst>
                                    </p:anim>
                                    <p:anim calcmode="lin" valueType="num">
                                      <p:cBhvr>
                                        <p:cTn id="36" dur="1800" decel="100000" fill="hold"/>
                                        <p:tgtEl>
                                          <p:spTgt spid="29699">
                                            <p:txEl>
                                              <p:pRg st="2" end="2"/>
                                            </p:txEl>
                                          </p:spTgt>
                                        </p:tgtEl>
                                        <p:attrNameLst>
                                          <p:attrName>ppt_y</p:attrName>
                                        </p:attrNameLst>
                                      </p:cBhvr>
                                      <p:tavLst>
                                        <p:tav tm="0">
                                          <p:val>
                                            <p:strVal val="#ppt_y+1"/>
                                          </p:val>
                                        </p:tav>
                                        <p:tav tm="100000">
                                          <p:val>
                                            <p:strVal val="#ppt_y-.03"/>
                                          </p:val>
                                        </p:tav>
                                      </p:tavLst>
                                    </p:anim>
                                    <p:anim calcmode="lin" valueType="num">
                                      <p:cBhvr>
                                        <p:cTn id="37" dur="200" accel="100000" fill="hold">
                                          <p:stCondLst>
                                            <p:cond delay="1800"/>
                                          </p:stCondLst>
                                        </p:cTn>
                                        <p:tgtEl>
                                          <p:spTgt spid="29699">
                                            <p:txEl>
                                              <p:pRg st="2" end="2"/>
                                            </p:txEl>
                                          </p:spTgt>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0"/>
                                  </p:stCondLst>
                                  <p:childTnLst>
                                    <p:set>
                                      <p:cBhvr>
                                        <p:cTn id="39" dur="1" fill="hold">
                                          <p:stCondLst>
                                            <p:cond delay="0"/>
                                          </p:stCondLst>
                                        </p:cTn>
                                        <p:tgtEl>
                                          <p:spTgt spid="29699">
                                            <p:txEl>
                                              <p:pRg st="3" end="3"/>
                                            </p:txEl>
                                          </p:spTgt>
                                        </p:tgtEl>
                                        <p:attrNameLst>
                                          <p:attrName>style.visibility</p:attrName>
                                        </p:attrNameLst>
                                      </p:cBhvr>
                                      <p:to>
                                        <p:strVal val="visible"/>
                                      </p:to>
                                    </p:set>
                                    <p:animEffect transition="in" filter="fade">
                                      <p:cBhvr>
                                        <p:cTn id="40" dur="2000"/>
                                        <p:tgtEl>
                                          <p:spTgt spid="29699">
                                            <p:txEl>
                                              <p:pRg st="3" end="3"/>
                                            </p:txEl>
                                          </p:spTgt>
                                        </p:tgtEl>
                                      </p:cBhvr>
                                    </p:animEffect>
                                    <p:anim calcmode="lin" valueType="num">
                                      <p:cBhvr>
                                        <p:cTn id="41" dur="2000" fill="hold"/>
                                        <p:tgtEl>
                                          <p:spTgt spid="29699">
                                            <p:txEl>
                                              <p:pRg st="3" end="3"/>
                                            </p:txEl>
                                          </p:spTgt>
                                        </p:tgtEl>
                                        <p:attrNameLst>
                                          <p:attrName>ppt_x</p:attrName>
                                        </p:attrNameLst>
                                      </p:cBhvr>
                                      <p:tavLst>
                                        <p:tav tm="0">
                                          <p:val>
                                            <p:strVal val="#ppt_x"/>
                                          </p:val>
                                        </p:tav>
                                        <p:tav tm="100000">
                                          <p:val>
                                            <p:strVal val="#ppt_x"/>
                                          </p:val>
                                        </p:tav>
                                      </p:tavLst>
                                    </p:anim>
                                    <p:anim calcmode="lin" valueType="num">
                                      <p:cBhvr>
                                        <p:cTn id="42" dur="1800" decel="100000" fill="hold"/>
                                        <p:tgtEl>
                                          <p:spTgt spid="29699">
                                            <p:txEl>
                                              <p:pRg st="3" end="3"/>
                                            </p:txEl>
                                          </p:spTgt>
                                        </p:tgtEl>
                                        <p:attrNameLst>
                                          <p:attrName>ppt_y</p:attrName>
                                        </p:attrNameLst>
                                      </p:cBhvr>
                                      <p:tavLst>
                                        <p:tav tm="0">
                                          <p:val>
                                            <p:strVal val="#ppt_y+1"/>
                                          </p:val>
                                        </p:tav>
                                        <p:tav tm="100000">
                                          <p:val>
                                            <p:strVal val="#ppt_y-.03"/>
                                          </p:val>
                                        </p:tav>
                                      </p:tavLst>
                                    </p:anim>
                                    <p:anim calcmode="lin" valueType="num">
                                      <p:cBhvr>
                                        <p:cTn id="43" dur="200" accel="100000" fill="hold">
                                          <p:stCondLst>
                                            <p:cond delay="1800"/>
                                          </p:stCondLst>
                                        </p:cTn>
                                        <p:tgtEl>
                                          <p:spTgt spid="29699">
                                            <p:txEl>
                                              <p:pRg st="3" end="3"/>
                                            </p:txEl>
                                          </p:spTgt>
                                        </p:tgtEl>
                                        <p:attrNameLst>
                                          <p:attrName>ppt_y</p:attrName>
                                        </p:attrNameLst>
                                      </p:cBhvr>
                                      <p:tavLst>
                                        <p:tav tm="0">
                                          <p:val>
                                            <p:strVal val="#ppt_y-.03"/>
                                          </p:val>
                                        </p:tav>
                                        <p:tav tm="100000">
                                          <p:val>
                                            <p:strVal val="#ppt_y"/>
                                          </p:val>
                                        </p:tav>
                                      </p:tavLst>
                                    </p:anim>
                                  </p:childTnLst>
                                </p:cTn>
                              </p:par>
                            </p:childTnLst>
                          </p:cTn>
                        </p:par>
                        <p:par>
                          <p:cTn id="44" fill="hold">
                            <p:stCondLst>
                              <p:cond delay="9000"/>
                            </p:stCondLst>
                            <p:childTnLst>
                              <p:par>
                                <p:cTn id="45" presetID="37" presetClass="entr" presetSubtype="0" fill="hold" nodeType="afterEffect">
                                  <p:stCondLst>
                                    <p:cond delay="0"/>
                                  </p:stCondLst>
                                  <p:childTnLst>
                                    <p:set>
                                      <p:cBhvr>
                                        <p:cTn id="46" dur="1" fill="hold">
                                          <p:stCondLst>
                                            <p:cond delay="0"/>
                                          </p:stCondLst>
                                        </p:cTn>
                                        <p:tgtEl>
                                          <p:spTgt spid="29699">
                                            <p:txEl>
                                              <p:pRg st="0" end="0"/>
                                            </p:txEl>
                                          </p:spTgt>
                                        </p:tgtEl>
                                        <p:attrNameLst>
                                          <p:attrName>style.visibility</p:attrName>
                                        </p:attrNameLst>
                                      </p:cBhvr>
                                      <p:to>
                                        <p:strVal val="visible"/>
                                      </p:to>
                                    </p:set>
                                    <p:animEffect transition="in" filter="fade">
                                      <p:cBhvr>
                                        <p:cTn id="47" dur="2000"/>
                                        <p:tgtEl>
                                          <p:spTgt spid="29699">
                                            <p:txEl>
                                              <p:pRg st="0" end="0"/>
                                            </p:txEl>
                                          </p:spTgt>
                                        </p:tgtEl>
                                      </p:cBhvr>
                                    </p:animEffect>
                                    <p:anim calcmode="lin" valueType="num">
                                      <p:cBhvr>
                                        <p:cTn id="48" dur="20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p:cTn id="49" dur="1800" decel="100000" fill="hold"/>
                                        <p:tgtEl>
                                          <p:spTgt spid="29699">
                                            <p:txEl>
                                              <p:pRg st="0" end="0"/>
                                            </p:txEl>
                                          </p:spTgt>
                                        </p:tgtEl>
                                        <p:attrNameLst>
                                          <p:attrName>ppt_y</p:attrName>
                                        </p:attrNameLst>
                                      </p:cBhvr>
                                      <p:tavLst>
                                        <p:tav tm="0">
                                          <p:val>
                                            <p:strVal val="#ppt_y+1"/>
                                          </p:val>
                                        </p:tav>
                                        <p:tav tm="100000">
                                          <p:val>
                                            <p:strVal val="#ppt_y-.03"/>
                                          </p:val>
                                        </p:tav>
                                      </p:tavLst>
                                    </p:anim>
                                    <p:anim calcmode="lin" valueType="num">
                                      <p:cBhvr>
                                        <p:cTn id="50" dur="200" accel="100000" fill="hold">
                                          <p:stCondLst>
                                            <p:cond delay="1800"/>
                                          </p:stCondLst>
                                        </p:cTn>
                                        <p:tgtEl>
                                          <p:spTgt spid="29699">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90600"/>
            <a:ext cx="8610600" cy="5105400"/>
          </a:xfrm>
        </p:spPr>
        <p:txBody>
          <a:bodyPr/>
          <a:lstStyle/>
          <a:p>
            <a:pPr>
              <a:defRPr/>
            </a:pPr>
            <a:r>
              <a:rPr lang="en-US" sz="2000" dirty="0" smtClean="0">
                <a:solidFill>
                  <a:srgbClr val="29025E"/>
                </a:solidFill>
                <a:latin typeface="Comic Sans MS" pitchFamily="66" charset="0"/>
              </a:rPr>
              <a:t>“I think that this is a great model for teaching; it is very empowering for the student teacher and creates a great relationship and future mentor.”   		  -Teacher Candidate</a:t>
            </a:r>
          </a:p>
          <a:p>
            <a:pPr>
              <a:buFont typeface="Wingdings 3" pitchFamily="18" charset="2"/>
              <a:buNone/>
              <a:defRPr/>
            </a:pPr>
            <a:endParaRPr lang="en-US" sz="1000" dirty="0" smtClean="0">
              <a:solidFill>
                <a:srgbClr val="29025E"/>
              </a:solidFill>
              <a:latin typeface="Comic Sans MS" pitchFamily="66" charset="0"/>
            </a:endParaRPr>
          </a:p>
          <a:p>
            <a:pPr>
              <a:defRPr/>
            </a:pPr>
            <a:r>
              <a:rPr lang="en-US" dirty="0" smtClean="0">
                <a:solidFill>
                  <a:srgbClr val="29025E"/>
                </a:solidFill>
                <a:latin typeface="Comic Sans MS" pitchFamily="66" charset="0"/>
              </a:rPr>
              <a:t>“</a:t>
            </a:r>
            <a:r>
              <a:rPr lang="en-US" sz="2000" dirty="0" smtClean="0">
                <a:solidFill>
                  <a:srgbClr val="29025E"/>
                </a:solidFill>
                <a:latin typeface="Comic Sans MS" pitchFamily="66" charset="0"/>
              </a:rPr>
              <a:t>We both were leaders in our own respects and at different times.” </a:t>
            </a:r>
            <a:r>
              <a:rPr lang="en-US" sz="2200" dirty="0" smtClean="0">
                <a:solidFill>
                  <a:srgbClr val="29025E"/>
                </a:solidFill>
                <a:latin typeface="Comic Sans MS" pitchFamily="66" charset="0"/>
              </a:rPr>
              <a:t>			      		 	   - </a:t>
            </a:r>
            <a:r>
              <a:rPr lang="en-US" sz="2000" dirty="0" smtClean="0">
                <a:solidFill>
                  <a:srgbClr val="29025E"/>
                </a:solidFill>
                <a:latin typeface="Comic Sans MS" pitchFamily="66" charset="0"/>
              </a:rPr>
              <a:t>Teacher Candidate</a:t>
            </a:r>
          </a:p>
          <a:p>
            <a:pPr>
              <a:buFont typeface="Wingdings 3" pitchFamily="18" charset="2"/>
              <a:buNone/>
              <a:defRPr/>
            </a:pPr>
            <a:endParaRPr lang="en-US" sz="1000" dirty="0" smtClean="0">
              <a:solidFill>
                <a:srgbClr val="29025E"/>
              </a:solidFill>
              <a:latin typeface="Comic Sans MS" pitchFamily="66" charset="0"/>
            </a:endParaRPr>
          </a:p>
          <a:p>
            <a:pPr>
              <a:defRPr/>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Certain lessons work really well when they are co-taught.  It is a good feeling to pump out a great lesson cooperatively, knowing that the lesson would not have been as dynamic if it had not been co-taught</a:t>
            </a:r>
            <a:r>
              <a:rPr lang="en-US" sz="2200" dirty="0" smtClean="0">
                <a:solidFill>
                  <a:srgbClr val="29025E"/>
                </a:solidFill>
                <a:latin typeface="Comic Sans MS" pitchFamily="66" charset="0"/>
              </a:rPr>
              <a:t>.” 	          				 -</a:t>
            </a:r>
            <a:r>
              <a:rPr lang="en-US" sz="2000" dirty="0" smtClean="0">
                <a:solidFill>
                  <a:srgbClr val="29025E"/>
                </a:solidFill>
                <a:latin typeface="Comic Sans MS" pitchFamily="66" charset="0"/>
              </a:rPr>
              <a:t>Teacher Candidate</a:t>
            </a:r>
          </a:p>
          <a:p>
            <a:pPr>
              <a:defRPr/>
            </a:pPr>
            <a:endParaRPr lang="en-US" sz="800" dirty="0" smtClean="0">
              <a:solidFill>
                <a:srgbClr val="29025E"/>
              </a:solidFill>
              <a:latin typeface="Comic Sans MS" pitchFamily="66" charset="0"/>
            </a:endParaRPr>
          </a:p>
          <a:p>
            <a:pPr>
              <a:defRPr/>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There is more creativity because you are able to talk ideas through and make them great by having the two perspectives.” </a:t>
            </a:r>
            <a:r>
              <a:rPr lang="en-US" sz="2200" dirty="0" smtClean="0">
                <a:solidFill>
                  <a:srgbClr val="29025E"/>
                </a:solidFill>
                <a:latin typeface="Comic Sans MS" pitchFamily="66" charset="0"/>
              </a:rPr>
              <a:t>				          				  -</a:t>
            </a:r>
            <a:r>
              <a:rPr lang="en-US" sz="2000" dirty="0" smtClean="0">
                <a:solidFill>
                  <a:srgbClr val="29025E"/>
                </a:solidFill>
                <a:latin typeface="Comic Sans MS" pitchFamily="66" charset="0"/>
              </a:rPr>
              <a:t>Teacher Candidate</a:t>
            </a:r>
          </a:p>
        </p:txBody>
      </p:sp>
      <p:sp>
        <p:nvSpPr>
          <p:cNvPr id="57347" name="Title 2"/>
          <p:cNvSpPr>
            <a:spLocks noGrp="1"/>
          </p:cNvSpPr>
          <p:nvPr>
            <p:ph type="title"/>
          </p:nvPr>
        </p:nvSpPr>
        <p:spPr>
          <a:xfrm>
            <a:off x="457200" y="152400"/>
            <a:ext cx="8229600" cy="685800"/>
          </a:xfrm>
        </p:spPr>
        <p:txBody>
          <a:bodyPr/>
          <a:lstStyle/>
          <a:p>
            <a:pPr>
              <a:defRPr/>
            </a:pPr>
            <a:r>
              <a:rPr lang="en-US" sz="3600" dirty="0" smtClean="0">
                <a:solidFill>
                  <a:srgbClr val="000099"/>
                </a:solidFill>
                <a:latin typeface="Comic Sans MS" pitchFamily="66" charset="0"/>
              </a:rPr>
              <a:t>Thoughts From Teacher Candidates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986510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anim calcmode="lin" valueType="num">
                                      <p:cBhvr>
                                        <p:cTn id="14" dur="2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5" dur="2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7" presetClass="entr" presetSubtype="0" fill="hold"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2000"/>
                                        <p:tgtEl>
                                          <p:spTgt spid="2">
                                            <p:txEl>
                                              <p:pRg st="4" end="4"/>
                                            </p:txEl>
                                          </p:spTgt>
                                        </p:tgtEl>
                                      </p:cBhvr>
                                    </p:animEffect>
                                    <p:anim calcmode="lin" valueType="num">
                                      <p:cBhvr>
                                        <p:cTn id="20" dur="2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21" dur="2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7" presetClass="entr" presetSubtype="0" fill="hold" nodeType="after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2000"/>
                                        <p:tgtEl>
                                          <p:spTgt spid="2">
                                            <p:txEl>
                                              <p:pRg st="6" end="6"/>
                                            </p:txEl>
                                          </p:spTgt>
                                        </p:tgtEl>
                                      </p:cBhvr>
                                    </p:animEffect>
                                    <p:anim calcmode="lin" valueType="num">
                                      <p:cBhvr>
                                        <p:cTn id="26" dur="2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7" dur="2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152400" y="990600"/>
            <a:ext cx="8653463" cy="5181600"/>
          </a:xfrm>
        </p:spPr>
        <p:txBody>
          <a:bodyPr/>
          <a:lstStyle/>
          <a:p>
            <a:pPr marL="168275" indent="-115888" eaLnBrk="1" hangingPunct="1">
              <a:lnSpc>
                <a:spcPct val="90000"/>
              </a:lnSpc>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They work together. If one gets tired of teaching, the other takes over, they help each other in tight situations. It’s a lot different than past student teachers. I like this much better</a:t>
            </a:r>
            <a:r>
              <a:rPr lang="en-US" sz="2200" dirty="0" smtClean="0">
                <a:solidFill>
                  <a:srgbClr val="29025E"/>
                </a:solidFill>
                <a:latin typeface="Comic Sans MS" pitchFamily="66" charset="0"/>
              </a:rPr>
              <a:t>.” </a:t>
            </a:r>
          </a:p>
          <a:p>
            <a:pPr marL="168275" indent="-115888" eaLnBrk="1" hangingPunct="1">
              <a:lnSpc>
                <a:spcPct val="90000"/>
              </a:lnSpc>
              <a:buFont typeface="Wingdings" pitchFamily="2" charset="2"/>
              <a:buNone/>
            </a:pPr>
            <a:r>
              <a:rPr lang="en-US" sz="2200" dirty="0" smtClean="0">
                <a:solidFill>
                  <a:srgbClr val="29025E"/>
                </a:solidFill>
                <a:latin typeface="Comic Sans MS" pitchFamily="66" charset="0"/>
              </a:rPr>
              <a:t>							</a:t>
            </a:r>
            <a:r>
              <a:rPr lang="en-US" sz="2000" dirty="0" smtClean="0">
                <a:solidFill>
                  <a:srgbClr val="29025E"/>
                </a:solidFill>
                <a:latin typeface="Comic Sans MS" pitchFamily="66" charset="0"/>
              </a:rPr>
              <a:t>Elementary Student</a:t>
            </a:r>
          </a:p>
          <a:p>
            <a:pPr marL="168275" indent="-115888" eaLnBrk="1" hangingPunct="1">
              <a:lnSpc>
                <a:spcPct val="90000"/>
              </a:lnSpc>
              <a:buFont typeface="Wingdings" pitchFamily="2" charset="2"/>
              <a:buNone/>
            </a:pPr>
            <a:endParaRPr lang="en-US" sz="1000" dirty="0" smtClean="0">
              <a:solidFill>
                <a:srgbClr val="29025E"/>
              </a:solidFill>
              <a:latin typeface="Comic Sans MS" pitchFamily="66" charset="0"/>
            </a:endParaRPr>
          </a:p>
          <a:p>
            <a:pPr marL="168275" indent="-115888" eaLnBrk="1" hangingPunct="1">
              <a:lnSpc>
                <a:spcPct val="90000"/>
              </a:lnSpc>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I think we learn more because there are two different teachers in the room – which means they teach different ways – which means they know different facts – which means you’re going to learn a lot more.” 			</a:t>
            </a:r>
            <a:r>
              <a:rPr lang="en-US" sz="2200" dirty="0" smtClean="0">
                <a:solidFill>
                  <a:srgbClr val="29025E"/>
                </a:solidFill>
                <a:latin typeface="Comic Sans MS" pitchFamily="66" charset="0"/>
              </a:rPr>
              <a:t>											</a:t>
            </a:r>
            <a:r>
              <a:rPr lang="en-US" sz="2000" dirty="0" smtClean="0">
                <a:solidFill>
                  <a:srgbClr val="29025E"/>
                </a:solidFill>
                <a:latin typeface="Comic Sans MS" pitchFamily="66" charset="0"/>
              </a:rPr>
              <a:t>Elementary Student</a:t>
            </a:r>
          </a:p>
          <a:p>
            <a:pPr marL="168275" indent="-115888" eaLnBrk="1" hangingPunct="1">
              <a:lnSpc>
                <a:spcPct val="90000"/>
              </a:lnSpc>
              <a:buFont typeface="Wingdings" pitchFamily="2" charset="2"/>
              <a:buNone/>
            </a:pPr>
            <a:endParaRPr lang="en-US" sz="1000" dirty="0" smtClean="0">
              <a:solidFill>
                <a:srgbClr val="29025E"/>
              </a:solidFill>
              <a:latin typeface="Comic Sans MS" pitchFamily="66" charset="0"/>
            </a:endParaRPr>
          </a:p>
          <a:p>
            <a:pPr marL="168275" indent="-115888" eaLnBrk="1" hangingPunct="1">
              <a:lnSpc>
                <a:spcPct val="90000"/>
              </a:lnSpc>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While one is teaching, the other comes around and asks if we need help. It makes it easier to get around to everybody.” </a:t>
            </a:r>
          </a:p>
          <a:p>
            <a:pPr marL="168275" indent="-115888" eaLnBrk="1" hangingPunct="1">
              <a:lnSpc>
                <a:spcPct val="90000"/>
              </a:lnSpc>
              <a:buFont typeface="Wingdings" pitchFamily="2" charset="2"/>
              <a:buNone/>
            </a:pPr>
            <a:r>
              <a:rPr lang="en-US" sz="2200" dirty="0" smtClean="0">
                <a:solidFill>
                  <a:srgbClr val="29025E"/>
                </a:solidFill>
                <a:latin typeface="Comic Sans MS" pitchFamily="66" charset="0"/>
              </a:rPr>
              <a:t>							</a:t>
            </a:r>
            <a:r>
              <a:rPr lang="en-US" sz="2000" dirty="0" smtClean="0">
                <a:solidFill>
                  <a:srgbClr val="29025E"/>
                </a:solidFill>
                <a:latin typeface="Comic Sans MS" pitchFamily="66" charset="0"/>
              </a:rPr>
              <a:t>High School Student</a:t>
            </a:r>
          </a:p>
          <a:p>
            <a:pPr marL="168275" indent="-115888" eaLnBrk="1" hangingPunct="1">
              <a:lnSpc>
                <a:spcPct val="90000"/>
              </a:lnSpc>
              <a:buFont typeface="Wingdings" pitchFamily="2" charset="2"/>
              <a:buNone/>
            </a:pPr>
            <a:endParaRPr lang="en-US" sz="1000" dirty="0" smtClean="0">
              <a:solidFill>
                <a:srgbClr val="29025E"/>
              </a:solidFill>
              <a:latin typeface="Comic Sans MS" pitchFamily="66" charset="0"/>
            </a:endParaRPr>
          </a:p>
          <a:p>
            <a:pPr marL="168275" indent="-115888" eaLnBrk="1" hangingPunct="1">
              <a:lnSpc>
                <a:spcPct val="90000"/>
              </a:lnSpc>
            </a:pPr>
            <a:r>
              <a:rPr lang="en-US" sz="2200" dirty="0" smtClean="0">
                <a:solidFill>
                  <a:srgbClr val="29025E"/>
                </a:solidFill>
                <a:latin typeface="Comic Sans MS" pitchFamily="66" charset="0"/>
              </a:rPr>
              <a:t>“</a:t>
            </a:r>
            <a:r>
              <a:rPr lang="en-US" sz="2000" dirty="0" smtClean="0">
                <a:solidFill>
                  <a:srgbClr val="29025E"/>
                </a:solidFill>
                <a:latin typeface="Comic Sans MS" pitchFamily="66" charset="0"/>
              </a:rPr>
              <a:t>Double the teachers, double the learning</a:t>
            </a:r>
            <a:r>
              <a:rPr lang="en-US" sz="2200" dirty="0" smtClean="0">
                <a:solidFill>
                  <a:srgbClr val="29025E"/>
                </a:solidFill>
                <a:latin typeface="Comic Sans MS" pitchFamily="66" charset="0"/>
              </a:rPr>
              <a:t>.” 	</a:t>
            </a:r>
          </a:p>
          <a:p>
            <a:pPr marL="168275" indent="-115888" eaLnBrk="1" hangingPunct="1">
              <a:lnSpc>
                <a:spcPct val="90000"/>
              </a:lnSpc>
              <a:buNone/>
            </a:pPr>
            <a:r>
              <a:rPr lang="en-US" sz="2000" dirty="0" smtClean="0">
                <a:solidFill>
                  <a:srgbClr val="29025E"/>
                </a:solidFill>
                <a:latin typeface="Comic Sans MS" pitchFamily="66" charset="0"/>
              </a:rPr>
              <a:t>							Middle School Student</a:t>
            </a:r>
          </a:p>
        </p:txBody>
      </p:sp>
      <p:sp>
        <p:nvSpPr>
          <p:cNvPr id="56323" name="Rectangle 4"/>
          <p:cNvSpPr>
            <a:spLocks noGrp="1" noChangeArrowheads="1"/>
          </p:cNvSpPr>
          <p:nvPr>
            <p:ph type="title"/>
          </p:nvPr>
        </p:nvSpPr>
        <p:spPr>
          <a:xfrm>
            <a:off x="228600" y="152400"/>
            <a:ext cx="8534400" cy="758825"/>
          </a:xfrm>
        </p:spPr>
        <p:txBody>
          <a:bodyPr/>
          <a:lstStyle/>
          <a:p>
            <a:pPr eaLnBrk="1" hangingPunct="1">
              <a:defRPr/>
            </a:pPr>
            <a:r>
              <a:rPr lang="en-US" sz="3600" dirty="0" smtClean="0">
                <a:solidFill>
                  <a:srgbClr val="000099"/>
                </a:solidFill>
                <a:latin typeface="Comic Sans MS" pitchFamily="66" charset="0"/>
              </a:rPr>
              <a:t>Thoughts  From K-12 Students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1649769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6323"/>
                                        </p:tgtEl>
                                        <p:attrNameLst>
                                          <p:attrName>style.visibility</p:attrName>
                                        </p:attrNameLst>
                                      </p:cBhvr>
                                      <p:to>
                                        <p:strVal val="visible"/>
                                      </p:to>
                                    </p:set>
                                    <p:animScale>
                                      <p:cBhvr>
                                        <p:cTn id="7" dur="1000" decel="50000" fill="hold">
                                          <p:stCondLst>
                                            <p:cond delay="0"/>
                                          </p:stCondLst>
                                        </p:cTn>
                                        <p:tgtEl>
                                          <p:spTgt spid="563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323"/>
                                        </p:tgtEl>
                                        <p:attrNameLst>
                                          <p:attrName>ppt_x</p:attrName>
                                          <p:attrName>ppt_y</p:attrName>
                                        </p:attrNameLst>
                                      </p:cBhvr>
                                    </p:animMotion>
                                    <p:animEffect transition="in" filter="fade">
                                      <p:cBhvr>
                                        <p:cTn id="9" dur="1000"/>
                                        <p:tgtEl>
                                          <p:spTgt spid="56323"/>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2466">
                                            <p:txEl>
                                              <p:pRg st="0" end="0"/>
                                            </p:txEl>
                                          </p:spTgt>
                                        </p:tgtEl>
                                        <p:attrNameLst>
                                          <p:attrName>style.visibility</p:attrName>
                                        </p:attrNameLst>
                                      </p:cBhvr>
                                      <p:to>
                                        <p:strVal val="visible"/>
                                      </p:to>
                                    </p:set>
                                    <p:animScale>
                                      <p:cBhvr>
                                        <p:cTn id="13" dur="1000" decel="50000" fill="hold">
                                          <p:stCondLst>
                                            <p:cond delay="0"/>
                                          </p:stCondLst>
                                        </p:cTn>
                                        <p:tgtEl>
                                          <p:spTgt spid="6246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2466">
                                            <p:txEl>
                                              <p:pRg st="0" end="0"/>
                                            </p:txEl>
                                          </p:spTgt>
                                        </p:tgtEl>
                                        <p:attrNameLst>
                                          <p:attrName>ppt_x</p:attrName>
                                          <p:attrName>ppt_y</p:attrName>
                                        </p:attrNameLst>
                                      </p:cBhvr>
                                    </p:animMotion>
                                    <p:animEffect transition="in" filter="fade">
                                      <p:cBhvr>
                                        <p:cTn id="15" dur="1000"/>
                                        <p:tgtEl>
                                          <p:spTgt spid="62466">
                                            <p:txEl>
                                              <p:pRg st="0" end="0"/>
                                            </p:txEl>
                                          </p:spTgt>
                                        </p:tgtEl>
                                      </p:cBhvr>
                                    </p:animEffect>
                                  </p:childTnLst>
                                </p:cTn>
                              </p:par>
                              <p:par>
                                <p:cTn id="16" presetID="52" presetClass="entr" presetSubtype="0" fill="hold" nodeType="withEffect">
                                  <p:stCondLst>
                                    <p:cond delay="0"/>
                                  </p:stCondLst>
                                  <p:childTnLst>
                                    <p:set>
                                      <p:cBhvr>
                                        <p:cTn id="17" dur="1" fill="hold">
                                          <p:stCondLst>
                                            <p:cond delay="0"/>
                                          </p:stCondLst>
                                        </p:cTn>
                                        <p:tgtEl>
                                          <p:spTgt spid="62466">
                                            <p:txEl>
                                              <p:pRg st="1" end="1"/>
                                            </p:txEl>
                                          </p:spTgt>
                                        </p:tgtEl>
                                        <p:attrNameLst>
                                          <p:attrName>style.visibility</p:attrName>
                                        </p:attrNameLst>
                                      </p:cBhvr>
                                      <p:to>
                                        <p:strVal val="visible"/>
                                      </p:to>
                                    </p:set>
                                    <p:animScale>
                                      <p:cBhvr>
                                        <p:cTn id="18" dur="1000" decel="50000" fill="hold">
                                          <p:stCondLst>
                                            <p:cond delay="0"/>
                                          </p:stCondLst>
                                        </p:cTn>
                                        <p:tgtEl>
                                          <p:spTgt spid="62466">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2466">
                                            <p:txEl>
                                              <p:pRg st="1" end="1"/>
                                            </p:txEl>
                                          </p:spTgt>
                                        </p:tgtEl>
                                        <p:attrNameLst>
                                          <p:attrName>ppt_x</p:attrName>
                                          <p:attrName>ppt_y</p:attrName>
                                        </p:attrNameLst>
                                      </p:cBhvr>
                                    </p:animMotion>
                                    <p:animEffect transition="in" filter="fade">
                                      <p:cBhvr>
                                        <p:cTn id="20" dur="1000"/>
                                        <p:tgtEl>
                                          <p:spTgt spid="62466">
                                            <p:txEl>
                                              <p:pRg st="1" end="1"/>
                                            </p:txEl>
                                          </p:spTgt>
                                        </p:tgtEl>
                                      </p:cBhvr>
                                    </p:animEffect>
                                  </p:childTnLst>
                                </p:cTn>
                              </p:par>
                            </p:childTnLst>
                          </p:cTn>
                        </p:par>
                        <p:par>
                          <p:cTn id="21" fill="hold">
                            <p:stCondLst>
                              <p:cond delay="2000"/>
                            </p:stCondLst>
                            <p:childTnLst>
                              <p:par>
                                <p:cTn id="22" presetID="52" presetClass="entr" presetSubtype="0" fill="hold" nodeType="afterEffect">
                                  <p:stCondLst>
                                    <p:cond delay="0"/>
                                  </p:stCondLst>
                                  <p:childTnLst>
                                    <p:set>
                                      <p:cBhvr>
                                        <p:cTn id="23" dur="1" fill="hold">
                                          <p:stCondLst>
                                            <p:cond delay="0"/>
                                          </p:stCondLst>
                                        </p:cTn>
                                        <p:tgtEl>
                                          <p:spTgt spid="62466">
                                            <p:txEl>
                                              <p:pRg st="3" end="3"/>
                                            </p:txEl>
                                          </p:spTgt>
                                        </p:tgtEl>
                                        <p:attrNameLst>
                                          <p:attrName>style.visibility</p:attrName>
                                        </p:attrNameLst>
                                      </p:cBhvr>
                                      <p:to>
                                        <p:strVal val="visible"/>
                                      </p:to>
                                    </p:set>
                                    <p:animScale>
                                      <p:cBhvr>
                                        <p:cTn id="24" dur="1000" decel="50000" fill="hold">
                                          <p:stCondLst>
                                            <p:cond delay="0"/>
                                          </p:stCondLst>
                                        </p:cTn>
                                        <p:tgtEl>
                                          <p:spTgt spid="62466">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62466">
                                            <p:txEl>
                                              <p:pRg st="3" end="3"/>
                                            </p:txEl>
                                          </p:spTgt>
                                        </p:tgtEl>
                                        <p:attrNameLst>
                                          <p:attrName>ppt_x</p:attrName>
                                          <p:attrName>ppt_y</p:attrName>
                                        </p:attrNameLst>
                                      </p:cBhvr>
                                    </p:animMotion>
                                    <p:animEffect transition="in" filter="fade">
                                      <p:cBhvr>
                                        <p:cTn id="26" dur="1000"/>
                                        <p:tgtEl>
                                          <p:spTgt spid="62466">
                                            <p:txEl>
                                              <p:pRg st="3" end="3"/>
                                            </p:txEl>
                                          </p:spTgt>
                                        </p:tgtEl>
                                      </p:cBhvr>
                                    </p:animEffect>
                                  </p:childTnLst>
                                </p:cTn>
                              </p:par>
                            </p:childTnLst>
                          </p:cTn>
                        </p:par>
                        <p:par>
                          <p:cTn id="27" fill="hold">
                            <p:stCondLst>
                              <p:cond delay="3000"/>
                            </p:stCondLst>
                            <p:childTnLst>
                              <p:par>
                                <p:cTn id="28" presetID="52" presetClass="entr" presetSubtype="0" fill="hold" nodeType="afterEffect">
                                  <p:stCondLst>
                                    <p:cond delay="0"/>
                                  </p:stCondLst>
                                  <p:childTnLst>
                                    <p:set>
                                      <p:cBhvr>
                                        <p:cTn id="29" dur="1" fill="hold">
                                          <p:stCondLst>
                                            <p:cond delay="0"/>
                                          </p:stCondLst>
                                        </p:cTn>
                                        <p:tgtEl>
                                          <p:spTgt spid="62466">
                                            <p:txEl>
                                              <p:pRg st="5" end="5"/>
                                            </p:txEl>
                                          </p:spTgt>
                                        </p:tgtEl>
                                        <p:attrNameLst>
                                          <p:attrName>style.visibility</p:attrName>
                                        </p:attrNameLst>
                                      </p:cBhvr>
                                      <p:to>
                                        <p:strVal val="visible"/>
                                      </p:to>
                                    </p:set>
                                    <p:animScale>
                                      <p:cBhvr>
                                        <p:cTn id="30" dur="1000" decel="50000" fill="hold">
                                          <p:stCondLst>
                                            <p:cond delay="0"/>
                                          </p:stCondLst>
                                        </p:cTn>
                                        <p:tgtEl>
                                          <p:spTgt spid="62466">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2466">
                                            <p:txEl>
                                              <p:pRg st="5" end="5"/>
                                            </p:txEl>
                                          </p:spTgt>
                                        </p:tgtEl>
                                        <p:attrNameLst>
                                          <p:attrName>ppt_x</p:attrName>
                                          <p:attrName>ppt_y</p:attrName>
                                        </p:attrNameLst>
                                      </p:cBhvr>
                                    </p:animMotion>
                                    <p:animEffect transition="in" filter="fade">
                                      <p:cBhvr>
                                        <p:cTn id="32" dur="1000"/>
                                        <p:tgtEl>
                                          <p:spTgt spid="62466">
                                            <p:txEl>
                                              <p:pRg st="5" end="5"/>
                                            </p:txEl>
                                          </p:spTgt>
                                        </p:tgtEl>
                                      </p:cBhvr>
                                    </p:animEffect>
                                  </p:childTnLst>
                                </p:cTn>
                              </p:par>
                              <p:par>
                                <p:cTn id="33" presetID="52" presetClass="entr" presetSubtype="0" fill="hold" nodeType="withEffect">
                                  <p:stCondLst>
                                    <p:cond delay="0"/>
                                  </p:stCondLst>
                                  <p:childTnLst>
                                    <p:set>
                                      <p:cBhvr>
                                        <p:cTn id="34" dur="1" fill="hold">
                                          <p:stCondLst>
                                            <p:cond delay="0"/>
                                          </p:stCondLst>
                                        </p:cTn>
                                        <p:tgtEl>
                                          <p:spTgt spid="62466">
                                            <p:txEl>
                                              <p:pRg st="6" end="6"/>
                                            </p:txEl>
                                          </p:spTgt>
                                        </p:tgtEl>
                                        <p:attrNameLst>
                                          <p:attrName>style.visibility</p:attrName>
                                        </p:attrNameLst>
                                      </p:cBhvr>
                                      <p:to>
                                        <p:strVal val="visible"/>
                                      </p:to>
                                    </p:set>
                                    <p:animScale>
                                      <p:cBhvr>
                                        <p:cTn id="35" dur="1000" decel="50000" fill="hold">
                                          <p:stCondLst>
                                            <p:cond delay="0"/>
                                          </p:stCondLst>
                                        </p:cTn>
                                        <p:tgtEl>
                                          <p:spTgt spid="62466">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62466">
                                            <p:txEl>
                                              <p:pRg st="6" end="6"/>
                                            </p:txEl>
                                          </p:spTgt>
                                        </p:tgtEl>
                                        <p:attrNameLst>
                                          <p:attrName>ppt_x</p:attrName>
                                          <p:attrName>ppt_y</p:attrName>
                                        </p:attrNameLst>
                                      </p:cBhvr>
                                    </p:animMotion>
                                    <p:animEffect transition="in" filter="fade">
                                      <p:cBhvr>
                                        <p:cTn id="37" dur="1000"/>
                                        <p:tgtEl>
                                          <p:spTgt spid="62466">
                                            <p:txEl>
                                              <p:pRg st="6" end="6"/>
                                            </p:txEl>
                                          </p:spTgt>
                                        </p:tgtEl>
                                      </p:cBhvr>
                                    </p:animEffect>
                                  </p:childTnLst>
                                </p:cTn>
                              </p:par>
                            </p:childTnLst>
                          </p:cTn>
                        </p:par>
                        <p:par>
                          <p:cTn id="38" fill="hold">
                            <p:stCondLst>
                              <p:cond delay="4000"/>
                            </p:stCondLst>
                            <p:childTnLst>
                              <p:par>
                                <p:cTn id="39" presetID="52" presetClass="entr" presetSubtype="0" fill="hold" nodeType="afterEffect">
                                  <p:stCondLst>
                                    <p:cond delay="0"/>
                                  </p:stCondLst>
                                  <p:childTnLst>
                                    <p:set>
                                      <p:cBhvr>
                                        <p:cTn id="40" dur="1" fill="hold">
                                          <p:stCondLst>
                                            <p:cond delay="0"/>
                                          </p:stCondLst>
                                        </p:cTn>
                                        <p:tgtEl>
                                          <p:spTgt spid="62466">
                                            <p:txEl>
                                              <p:pRg st="8" end="8"/>
                                            </p:txEl>
                                          </p:spTgt>
                                        </p:tgtEl>
                                        <p:attrNameLst>
                                          <p:attrName>style.visibility</p:attrName>
                                        </p:attrNameLst>
                                      </p:cBhvr>
                                      <p:to>
                                        <p:strVal val="visible"/>
                                      </p:to>
                                    </p:set>
                                    <p:animScale>
                                      <p:cBhvr>
                                        <p:cTn id="41" dur="1000" decel="50000" fill="hold">
                                          <p:stCondLst>
                                            <p:cond delay="0"/>
                                          </p:stCondLst>
                                        </p:cTn>
                                        <p:tgtEl>
                                          <p:spTgt spid="62466">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62466">
                                            <p:txEl>
                                              <p:pRg st="8" end="8"/>
                                            </p:txEl>
                                          </p:spTgt>
                                        </p:tgtEl>
                                        <p:attrNameLst>
                                          <p:attrName>ppt_x</p:attrName>
                                          <p:attrName>ppt_y</p:attrName>
                                        </p:attrNameLst>
                                      </p:cBhvr>
                                    </p:animMotion>
                                    <p:animEffect transition="in" filter="fade">
                                      <p:cBhvr>
                                        <p:cTn id="43" dur="1000"/>
                                        <p:tgtEl>
                                          <p:spTgt spid="62466">
                                            <p:txEl>
                                              <p:pRg st="8" end="8"/>
                                            </p:txEl>
                                          </p:spTgt>
                                        </p:tgtEl>
                                      </p:cBhvr>
                                    </p:animEffect>
                                  </p:childTnLst>
                                </p:cTn>
                              </p:par>
                            </p:childTnLst>
                          </p:cTn>
                        </p:par>
                        <p:par>
                          <p:cTn id="44" fill="hold">
                            <p:stCondLst>
                              <p:cond delay="5000"/>
                            </p:stCondLst>
                            <p:childTnLst>
                              <p:par>
                                <p:cTn id="45" presetID="52" presetClass="entr" presetSubtype="0" fill="hold" nodeType="afterEffect">
                                  <p:stCondLst>
                                    <p:cond delay="0"/>
                                  </p:stCondLst>
                                  <p:childTnLst>
                                    <p:set>
                                      <p:cBhvr>
                                        <p:cTn id="46" dur="1" fill="hold">
                                          <p:stCondLst>
                                            <p:cond delay="0"/>
                                          </p:stCondLst>
                                        </p:cTn>
                                        <p:tgtEl>
                                          <p:spTgt spid="62466">
                                            <p:txEl>
                                              <p:pRg st="9" end="9"/>
                                            </p:txEl>
                                          </p:spTgt>
                                        </p:tgtEl>
                                        <p:attrNameLst>
                                          <p:attrName>style.visibility</p:attrName>
                                        </p:attrNameLst>
                                      </p:cBhvr>
                                      <p:to>
                                        <p:strVal val="visible"/>
                                      </p:to>
                                    </p:set>
                                    <p:animScale>
                                      <p:cBhvr>
                                        <p:cTn id="47" dur="1000" decel="50000" fill="hold">
                                          <p:stCondLst>
                                            <p:cond delay="0"/>
                                          </p:stCondLst>
                                        </p:cTn>
                                        <p:tgtEl>
                                          <p:spTgt spid="62466">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62466">
                                            <p:txEl>
                                              <p:pRg st="9" end="9"/>
                                            </p:txEl>
                                          </p:spTgt>
                                        </p:tgtEl>
                                        <p:attrNameLst>
                                          <p:attrName>ppt_x</p:attrName>
                                          <p:attrName>ppt_y</p:attrName>
                                        </p:attrNameLst>
                                      </p:cBhvr>
                                    </p:animMotion>
                                    <p:animEffect transition="in" filter="fade">
                                      <p:cBhvr>
                                        <p:cTn id="49" dur="1000"/>
                                        <p:tgtEl>
                                          <p:spTgt spid="6246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914400"/>
            <a:ext cx="8839200" cy="5638800"/>
          </a:xfrm>
        </p:spPr>
        <p:txBody>
          <a:bodyPr/>
          <a:lstStyle/>
          <a:p>
            <a:r>
              <a:rPr lang="en-US" sz="2000" dirty="0" smtClean="0">
                <a:solidFill>
                  <a:schemeClr val="tx2"/>
                </a:solidFill>
                <a:latin typeface="Comic Sans MS" pitchFamily="66" charset="0"/>
                <a:ea typeface="Arial Unicode MS" pitchFamily="34" charset="-128"/>
                <a:cs typeface="Arial Unicode MS" pitchFamily="34" charset="-128"/>
              </a:rPr>
              <a:t>“</a:t>
            </a:r>
            <a:r>
              <a:rPr lang="en-US" sz="2000" dirty="0" smtClean="0">
                <a:solidFill>
                  <a:srgbClr val="29025E"/>
                </a:solidFill>
                <a:latin typeface="Comic Sans MS" pitchFamily="66" charset="0"/>
                <a:ea typeface="Arial Unicode MS" pitchFamily="34" charset="-128"/>
                <a:cs typeface="Arial Unicode MS" pitchFamily="34" charset="-128"/>
              </a:rPr>
              <a:t>When the teacher’s talking, or teaching, the other one can go around and make sure they’re paying attention and not stop the whole lesson just to make sure that other kids are paying attention. It’s kind of nice that she doesn’t have to stop the lesson.” 		</a:t>
            </a:r>
            <a:r>
              <a:rPr lang="en-US" sz="2000" dirty="0" smtClean="0">
                <a:solidFill>
                  <a:srgbClr val="29025E"/>
                </a:solidFill>
                <a:latin typeface="Comic Sans MS" pitchFamily="66" charset="0"/>
              </a:rPr>
              <a:t> 								</a:t>
            </a:r>
            <a:r>
              <a:rPr lang="en-US" sz="1400" dirty="0" smtClean="0">
                <a:solidFill>
                  <a:srgbClr val="29025E"/>
                </a:solidFill>
                <a:latin typeface="Comic Sans MS" pitchFamily="66" charset="0"/>
              </a:rPr>
              <a:t>Elementary Student</a:t>
            </a:r>
          </a:p>
          <a:p>
            <a:pPr>
              <a:buFont typeface="Wingdings 3" pitchFamily="18" charset="2"/>
              <a:buNone/>
            </a:pPr>
            <a:endParaRPr lang="en-US" sz="800" dirty="0" smtClean="0">
              <a:solidFill>
                <a:srgbClr val="29025E"/>
              </a:solidFill>
              <a:latin typeface="Comic Sans MS" pitchFamily="66" charset="0"/>
            </a:endParaRPr>
          </a:p>
          <a:p>
            <a:r>
              <a:rPr lang="en-US" sz="2000" dirty="0" smtClean="0">
                <a:solidFill>
                  <a:srgbClr val="29025E"/>
                </a:solidFill>
                <a:latin typeface="Comic Sans MS" pitchFamily="66" charset="0"/>
                <a:ea typeface="Arial Unicode MS" pitchFamily="34" charset="-128"/>
                <a:cs typeface="Arial Unicode MS" pitchFamily="34" charset="-128"/>
              </a:rPr>
              <a:t>“Everyone in our class is at a different stage. So if you have more trouble with reading, you can get more one-on-one time, and if you’re advanced you can go ahead.” 	</a:t>
            </a:r>
          </a:p>
          <a:p>
            <a:pPr>
              <a:buNone/>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Elementary Student</a:t>
            </a:r>
          </a:p>
          <a:p>
            <a:pPr>
              <a:buFont typeface="Wingdings 3" pitchFamily="18" charset="2"/>
              <a:buNone/>
            </a:pPr>
            <a:endParaRPr lang="en-US" sz="800" dirty="0" smtClean="0">
              <a:solidFill>
                <a:srgbClr val="29025E"/>
              </a:solidFill>
              <a:latin typeface="Comic Sans MS" pitchFamily="66" charset="0"/>
            </a:endParaRPr>
          </a:p>
          <a:p>
            <a:r>
              <a:rPr lang="en-US" sz="2000" dirty="0" smtClean="0">
                <a:solidFill>
                  <a:srgbClr val="29025E"/>
                </a:solidFill>
                <a:latin typeface="Comic Sans MS" pitchFamily="66" charset="0"/>
                <a:ea typeface="Arial Unicode MS" pitchFamily="34" charset="-128"/>
                <a:cs typeface="Arial Unicode MS" pitchFamily="34" charset="-128"/>
              </a:rPr>
              <a:t>“We’ve done a lot of different projects that we couldn’t have done with just our regular teacher, we needed two grown ups. It’s fun!”	</a:t>
            </a:r>
            <a:r>
              <a:rPr lang="en-US" sz="800" dirty="0" smtClean="0">
                <a:solidFill>
                  <a:srgbClr val="29025E"/>
                </a:solidFill>
                <a:latin typeface="Comic Sans MS" pitchFamily="66" charset="0"/>
                <a:ea typeface="Arial Unicode MS" pitchFamily="34" charset="-128"/>
                <a:cs typeface="Arial Unicode MS" pitchFamily="34" charset="-128"/>
              </a:rPr>
              <a:t>			 	</a:t>
            </a:r>
          </a:p>
          <a:p>
            <a:pPr>
              <a:buNone/>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Elementary Student</a:t>
            </a:r>
          </a:p>
          <a:p>
            <a:pPr>
              <a:buFont typeface="Wingdings 3" pitchFamily="18" charset="2"/>
              <a:buNone/>
            </a:pPr>
            <a:endParaRPr lang="en-US" sz="800" dirty="0" smtClean="0">
              <a:solidFill>
                <a:srgbClr val="29025E"/>
              </a:solidFill>
              <a:latin typeface="Comic Sans MS" pitchFamily="66" charset="0"/>
            </a:endParaRPr>
          </a:p>
          <a:p>
            <a:r>
              <a:rPr lang="en-US" sz="2000" dirty="0" smtClean="0">
                <a:solidFill>
                  <a:srgbClr val="29025E"/>
                </a:solidFill>
                <a:latin typeface="Comic Sans MS" pitchFamily="66" charset="0"/>
                <a:ea typeface="Arial Unicode MS" pitchFamily="34" charset="-128"/>
                <a:cs typeface="Arial Unicode MS" pitchFamily="34" charset="-128"/>
              </a:rPr>
              <a:t>“If there’s only one teacher it seems a lot more wild, but when there’s two it seems more controlled.” 	</a:t>
            </a:r>
          </a:p>
          <a:p>
            <a:pPr>
              <a:buNone/>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 Elementary Student</a:t>
            </a:r>
          </a:p>
        </p:txBody>
      </p:sp>
      <p:sp>
        <p:nvSpPr>
          <p:cNvPr id="58371" name="Title 2"/>
          <p:cNvSpPr>
            <a:spLocks noGrp="1"/>
          </p:cNvSpPr>
          <p:nvPr>
            <p:ph type="title"/>
          </p:nvPr>
        </p:nvSpPr>
        <p:spPr>
          <a:xfrm>
            <a:off x="457200" y="228600"/>
            <a:ext cx="8229600" cy="685800"/>
          </a:xfrm>
        </p:spPr>
        <p:txBody>
          <a:bodyPr/>
          <a:lstStyle/>
          <a:p>
            <a:pPr>
              <a:defRPr/>
            </a:pPr>
            <a:r>
              <a:rPr lang="en-US" sz="3600" dirty="0" smtClean="0">
                <a:solidFill>
                  <a:srgbClr val="000099"/>
                </a:solidFill>
                <a:latin typeface="Comic Sans MS" pitchFamily="66" charset="0"/>
              </a:rPr>
              <a:t>Thoughts from K-12 Students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97914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2000"/>
                                        <p:tgtEl>
                                          <p:spTgt spid="2">
                                            <p:txEl>
                                              <p:pRg st="2" end="2"/>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2000"/>
                                        <p:tgtEl>
                                          <p:spTgt spid="2">
                                            <p:txEl>
                                              <p:pRg st="3" end="3"/>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fade">
                                      <p:cBhvr>
                                        <p:cTn id="19" dur="2000"/>
                                        <p:tgtEl>
                                          <p:spTgt spid="2">
                                            <p:txEl>
                                              <p:pRg st="5" end="5"/>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fade">
                                      <p:cBhvr>
                                        <p:cTn id="23" dur="2000"/>
                                        <p:tgtEl>
                                          <p:spTgt spid="2">
                                            <p:txEl>
                                              <p:pRg st="6" end="6"/>
                                            </p:txEl>
                                          </p:spTgt>
                                        </p:tgtEl>
                                      </p:cBhvr>
                                    </p:animEffect>
                                  </p:childTnLst>
                                </p:cTn>
                              </p:par>
                            </p:childTnLst>
                          </p:cTn>
                        </p:par>
                        <p:par>
                          <p:cTn id="24" fill="hold">
                            <p:stCondLst>
                              <p:cond delay="10000"/>
                            </p:stCondLst>
                            <p:childTnLst>
                              <p:par>
                                <p:cTn id="25" presetID="10" presetClass="entr" presetSubtype="0" fill="hold" nodeType="after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animEffect transition="in" filter="fade">
                                      <p:cBhvr>
                                        <p:cTn id="27" dur="2000"/>
                                        <p:tgtEl>
                                          <p:spTgt spid="2">
                                            <p:txEl>
                                              <p:pRg st="8" end="8"/>
                                            </p:txEl>
                                          </p:spTgt>
                                        </p:tgtEl>
                                      </p:cBhvr>
                                    </p:animEffect>
                                  </p:childTnLst>
                                </p:cTn>
                              </p:par>
                            </p:childTnLst>
                          </p:cTn>
                        </p:par>
                        <p:par>
                          <p:cTn id="28" fill="hold">
                            <p:stCondLst>
                              <p:cond delay="12000"/>
                            </p:stCondLst>
                            <p:childTnLst>
                              <p:par>
                                <p:cTn id="29" presetID="10" presetClass="entr" presetSubtype="0" fill="hold" nodeType="after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animEffect transition="in" filter="fade">
                                      <p:cBhvr>
                                        <p:cTn id="31" dur="2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066800"/>
            <a:ext cx="8305800" cy="5181600"/>
          </a:xfrm>
        </p:spPr>
        <p:txBody>
          <a:bodyPr/>
          <a:lstStyle/>
          <a:p>
            <a:pPr>
              <a:defRPr/>
            </a:pPr>
            <a:r>
              <a:rPr lang="en-US" sz="2000" dirty="0" smtClean="0">
                <a:solidFill>
                  <a:srgbClr val="29025E"/>
                </a:solidFill>
                <a:latin typeface="Comic Sans MS" pitchFamily="66" charset="0"/>
                <a:ea typeface="Arial Unicode MS" pitchFamily="34" charset="-128"/>
                <a:cs typeface="Arial Unicode MS" pitchFamily="34" charset="-128"/>
              </a:rPr>
              <a:t>“Yes, you definitely learn more quicker. You know you’re not like ‘I’m never going to get my question answered so I won’t ask it’. You’re more willing to ask the questions”.	</a:t>
            </a:r>
          </a:p>
          <a:p>
            <a:pPr>
              <a:buNone/>
              <a:defRPr/>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High School Student</a:t>
            </a:r>
          </a:p>
          <a:p>
            <a:pPr>
              <a:buFont typeface="Wingdings 3" pitchFamily="18" charset="2"/>
              <a:buNone/>
              <a:defRPr/>
            </a:pPr>
            <a:endParaRPr lang="en-US" sz="800" dirty="0" smtClean="0">
              <a:solidFill>
                <a:srgbClr val="29025E"/>
              </a:solidFill>
              <a:latin typeface="Comic Sans MS" pitchFamily="66" charset="0"/>
            </a:endParaRPr>
          </a:p>
          <a:p>
            <a:pPr>
              <a:defRPr/>
            </a:pPr>
            <a:r>
              <a:rPr lang="en-US" sz="2000" dirty="0" smtClean="0">
                <a:solidFill>
                  <a:srgbClr val="29025E"/>
                </a:solidFill>
                <a:latin typeface="Comic Sans MS" pitchFamily="66" charset="0"/>
                <a:ea typeface="Arial Unicode MS" pitchFamily="34" charset="-128"/>
                <a:cs typeface="Arial Unicode MS" pitchFamily="34" charset="-128"/>
              </a:rPr>
              <a:t>“I think we learned more because the student teacher has different things that they want to teach you that maybe the regular teacher didn’t originally have in their curriculum.” </a:t>
            </a:r>
          </a:p>
          <a:p>
            <a:pPr>
              <a:buFont typeface="Wingdings 3" pitchFamily="18" charset="2"/>
              <a:buNone/>
              <a:defRPr/>
            </a:pPr>
            <a:r>
              <a:rPr lang="en-US" sz="800" dirty="0" smtClean="0">
                <a:solidFill>
                  <a:srgbClr val="29025E"/>
                </a:solidFill>
                <a:latin typeface="Comic Sans MS" pitchFamily="66" charset="0"/>
              </a:rPr>
              <a:t>							</a:t>
            </a:r>
          </a:p>
          <a:p>
            <a:pPr>
              <a:buFont typeface="Wingdings 3" pitchFamily="18" charset="2"/>
              <a:buNone/>
              <a:defRPr/>
            </a:pPr>
            <a:r>
              <a:rPr lang="en-US" sz="2000" dirty="0" smtClean="0">
                <a:solidFill>
                  <a:srgbClr val="29025E"/>
                </a:solidFill>
                <a:latin typeface="Comic Sans MS" pitchFamily="66" charset="0"/>
              </a:rPr>
              <a:t>							</a:t>
            </a:r>
            <a:r>
              <a:rPr lang="en-US" sz="1400" dirty="0" smtClean="0">
                <a:solidFill>
                  <a:srgbClr val="29025E"/>
                </a:solidFill>
                <a:latin typeface="Comic Sans MS" pitchFamily="66" charset="0"/>
              </a:rPr>
              <a:t>High School Student</a:t>
            </a:r>
          </a:p>
          <a:p>
            <a:pPr>
              <a:buFont typeface="Wingdings 3" pitchFamily="18" charset="2"/>
              <a:buNone/>
              <a:defRPr/>
            </a:pPr>
            <a:endParaRPr lang="en-US" sz="800" dirty="0" smtClean="0">
              <a:solidFill>
                <a:srgbClr val="29025E"/>
              </a:solidFill>
              <a:latin typeface="Comic Sans MS" pitchFamily="66" charset="0"/>
            </a:endParaRPr>
          </a:p>
          <a:p>
            <a:pPr>
              <a:defRPr/>
            </a:pPr>
            <a:r>
              <a:rPr lang="en-US" sz="2000" dirty="0" smtClean="0">
                <a:solidFill>
                  <a:srgbClr val="29025E"/>
                </a:solidFill>
                <a:latin typeface="Comic Sans MS" pitchFamily="66" charset="0"/>
                <a:ea typeface="Arial Unicode MS" pitchFamily="34" charset="-128"/>
                <a:cs typeface="Arial Unicode MS" pitchFamily="34" charset="-128"/>
              </a:rPr>
              <a:t>“They offered different techniques that they used so you could find out what worked for you the best.” 	</a:t>
            </a:r>
          </a:p>
          <a:p>
            <a:pPr>
              <a:buNone/>
              <a:defRPr/>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High School Student</a:t>
            </a:r>
          </a:p>
          <a:p>
            <a:pPr>
              <a:buFont typeface="Wingdings 3" pitchFamily="18" charset="2"/>
              <a:buNone/>
              <a:defRPr/>
            </a:pPr>
            <a:endParaRPr lang="en-US" sz="800" dirty="0" smtClean="0">
              <a:solidFill>
                <a:srgbClr val="29025E"/>
              </a:solidFill>
              <a:latin typeface="Comic Sans MS" pitchFamily="66" charset="0"/>
            </a:endParaRPr>
          </a:p>
          <a:p>
            <a:pPr>
              <a:defRPr/>
            </a:pPr>
            <a:r>
              <a:rPr lang="en-US" sz="2000" dirty="0" smtClean="0">
                <a:solidFill>
                  <a:srgbClr val="29025E"/>
                </a:solidFill>
                <a:latin typeface="Comic Sans MS" pitchFamily="66" charset="0"/>
                <a:ea typeface="Arial Unicode MS" pitchFamily="34" charset="-128"/>
                <a:cs typeface="Arial Unicode MS" pitchFamily="34" charset="-128"/>
              </a:rPr>
              <a:t>“They don’t seem as nervous. They don’t just stand there and go ‘uh, uh, uh’. With co-teaching they’re more active.”   </a:t>
            </a:r>
          </a:p>
          <a:p>
            <a:pPr>
              <a:buFont typeface="Wingdings 3" pitchFamily="18" charset="2"/>
              <a:buNone/>
              <a:defRPr/>
            </a:pPr>
            <a:r>
              <a:rPr lang="en-US" sz="2000" dirty="0" smtClean="0">
                <a:solidFill>
                  <a:srgbClr val="29025E"/>
                </a:solidFill>
                <a:latin typeface="Comic Sans MS" pitchFamily="66" charset="0"/>
                <a:ea typeface="Arial Unicode MS" pitchFamily="34" charset="-128"/>
                <a:cs typeface="Arial Unicode MS" pitchFamily="34" charset="-128"/>
              </a:rPr>
              <a:t>							</a:t>
            </a:r>
            <a:r>
              <a:rPr lang="en-US" sz="1400" dirty="0" smtClean="0">
                <a:solidFill>
                  <a:srgbClr val="29025E"/>
                </a:solidFill>
                <a:latin typeface="Comic Sans MS" pitchFamily="66" charset="0"/>
              </a:rPr>
              <a:t>High School Student</a:t>
            </a:r>
          </a:p>
          <a:p>
            <a:pPr>
              <a:buNone/>
              <a:defRPr/>
            </a:pPr>
            <a:endParaRPr lang="en-US" dirty="0" smtClean="0"/>
          </a:p>
        </p:txBody>
      </p:sp>
      <p:sp>
        <p:nvSpPr>
          <p:cNvPr id="59395" name="Title 2"/>
          <p:cNvSpPr>
            <a:spLocks noGrp="1"/>
          </p:cNvSpPr>
          <p:nvPr>
            <p:ph type="title"/>
          </p:nvPr>
        </p:nvSpPr>
        <p:spPr>
          <a:xfrm>
            <a:off x="457200" y="304800"/>
            <a:ext cx="8229600" cy="685800"/>
          </a:xfrm>
        </p:spPr>
        <p:txBody>
          <a:bodyPr/>
          <a:lstStyle/>
          <a:p>
            <a:pPr>
              <a:defRPr/>
            </a:pPr>
            <a:r>
              <a:rPr lang="en-US" dirty="0" smtClean="0">
                <a:solidFill>
                  <a:srgbClr val="000099"/>
                </a:solidFill>
                <a:latin typeface="Comic Sans MS" pitchFamily="66" charset="0"/>
              </a:rPr>
              <a:t>Thoughts from K-12 Students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0122671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9395"/>
                                        </p:tgtEl>
                                        <p:attrNameLst>
                                          <p:attrName>style.visibility</p:attrName>
                                        </p:attrNameLst>
                                      </p:cBhvr>
                                      <p:to>
                                        <p:strVal val="visible"/>
                                      </p:to>
                                    </p:set>
                                    <p:animEffect transition="in" filter="fade">
                                      <p:cBhvr>
                                        <p:cTn id="7" dur="800" decel="100000"/>
                                        <p:tgtEl>
                                          <p:spTgt spid="59395"/>
                                        </p:tgtEl>
                                      </p:cBhvr>
                                    </p:animEffect>
                                    <p:anim calcmode="lin" valueType="num">
                                      <p:cBhvr>
                                        <p:cTn id="8" dur="800" decel="100000" fill="hold"/>
                                        <p:tgtEl>
                                          <p:spTgt spid="59395"/>
                                        </p:tgtEl>
                                        <p:attrNameLst>
                                          <p:attrName>style.rotation</p:attrName>
                                        </p:attrNameLst>
                                      </p:cBhvr>
                                      <p:tavLst>
                                        <p:tav tm="0">
                                          <p:val>
                                            <p:fltVal val="-90"/>
                                          </p:val>
                                        </p:tav>
                                        <p:tav tm="100000">
                                          <p:val>
                                            <p:fltVal val="0"/>
                                          </p:val>
                                        </p:tav>
                                      </p:tavLst>
                                    </p:anim>
                                    <p:anim calcmode="lin" valueType="num">
                                      <p:cBhvr>
                                        <p:cTn id="9" dur="800" decel="100000" fill="hold"/>
                                        <p:tgtEl>
                                          <p:spTgt spid="59395"/>
                                        </p:tgtEl>
                                        <p:attrNameLst>
                                          <p:attrName>ppt_x</p:attrName>
                                        </p:attrNameLst>
                                      </p:cBhvr>
                                      <p:tavLst>
                                        <p:tav tm="0">
                                          <p:val>
                                            <p:strVal val="#ppt_x+0.4"/>
                                          </p:val>
                                        </p:tav>
                                        <p:tav tm="100000">
                                          <p:val>
                                            <p:strVal val="#ppt_x-0.05"/>
                                          </p:val>
                                        </p:tav>
                                      </p:tavLst>
                                    </p:anim>
                                    <p:anim calcmode="lin" valueType="num">
                                      <p:cBhvr>
                                        <p:cTn id="10" dur="800" decel="100000" fill="hold"/>
                                        <p:tgtEl>
                                          <p:spTgt spid="5939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939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939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fade">
                                      <p:cBhvr>
                                        <p:cTn id="16" dur="1600" decel="100000"/>
                                        <p:tgtEl>
                                          <p:spTgt spid="2">
                                            <p:txEl>
                                              <p:pRg st="0" end="0"/>
                                            </p:txEl>
                                          </p:spTgt>
                                        </p:tgtEl>
                                      </p:cBhvr>
                                    </p:animEffect>
                                    <p:anim calcmode="lin" valueType="num">
                                      <p:cBhvr>
                                        <p:cTn id="17" dur="1600" decel="100000" fill="hold"/>
                                        <p:tgtEl>
                                          <p:spTgt spid="2">
                                            <p:txEl>
                                              <p:pRg st="0" end="0"/>
                                            </p:txEl>
                                          </p:spTgt>
                                        </p:tgtEl>
                                        <p:attrNameLst>
                                          <p:attrName>style.rotation</p:attrName>
                                        </p:attrNameLst>
                                      </p:cBhvr>
                                      <p:tavLst>
                                        <p:tav tm="0">
                                          <p:val>
                                            <p:fltVal val="-90"/>
                                          </p:val>
                                        </p:tav>
                                        <p:tav tm="100000">
                                          <p:val>
                                            <p:fltVal val="0"/>
                                          </p:val>
                                        </p:tav>
                                      </p:tavLst>
                                    </p:anim>
                                    <p:anim calcmode="lin" valueType="num">
                                      <p:cBhvr>
                                        <p:cTn id="18" dur="1600" decel="100000" fill="hold"/>
                                        <p:tgtEl>
                                          <p:spTgt spid="2">
                                            <p:txEl>
                                              <p:pRg st="0" end="0"/>
                                            </p:txEl>
                                          </p:spTgt>
                                        </p:tgtEl>
                                        <p:attrNameLst>
                                          <p:attrName>ppt_x</p:attrName>
                                        </p:attrNameLst>
                                      </p:cBhvr>
                                      <p:tavLst>
                                        <p:tav tm="0">
                                          <p:val>
                                            <p:strVal val="#ppt_x+0.4"/>
                                          </p:val>
                                        </p:tav>
                                        <p:tav tm="100000">
                                          <p:val>
                                            <p:strVal val="#ppt_x-0.05"/>
                                          </p:val>
                                        </p:tav>
                                      </p:tavLst>
                                    </p:anim>
                                    <p:anim calcmode="lin" valueType="num">
                                      <p:cBhvr>
                                        <p:cTn id="19" dur="1600" decel="100000" fill="hold"/>
                                        <p:tgtEl>
                                          <p:spTgt spid="2">
                                            <p:txEl>
                                              <p:pRg st="0" end="0"/>
                                            </p:txEl>
                                          </p:spTgt>
                                        </p:tgtEl>
                                        <p:attrNameLst>
                                          <p:attrName>ppt_y</p:attrName>
                                        </p:attrNameLst>
                                      </p:cBhvr>
                                      <p:tavLst>
                                        <p:tav tm="0">
                                          <p:val>
                                            <p:strVal val="#ppt_y-0.4"/>
                                          </p:val>
                                        </p:tav>
                                        <p:tav tm="100000">
                                          <p:val>
                                            <p:strVal val="#ppt_y+0.1"/>
                                          </p:val>
                                        </p:tav>
                                      </p:tavLst>
                                    </p:anim>
                                    <p:anim calcmode="lin" valueType="num">
                                      <p:cBhvr>
                                        <p:cTn id="20" dur="400" accel="100000" fill="hold">
                                          <p:stCondLst>
                                            <p:cond delay="1600"/>
                                          </p:stCondLst>
                                        </p:cTn>
                                        <p:tgtEl>
                                          <p:spTgt spid="2">
                                            <p:txEl>
                                              <p:pRg st="0" end="0"/>
                                            </p:txEl>
                                          </p:spTgt>
                                        </p:tgtEl>
                                        <p:attrNameLst>
                                          <p:attrName>ppt_x</p:attrName>
                                        </p:attrNameLst>
                                      </p:cBhvr>
                                      <p:tavLst>
                                        <p:tav tm="0">
                                          <p:val>
                                            <p:strVal val="#ppt_x-0.05"/>
                                          </p:val>
                                        </p:tav>
                                        <p:tav tm="100000">
                                          <p:val>
                                            <p:strVal val="#ppt_x"/>
                                          </p:val>
                                        </p:tav>
                                      </p:tavLst>
                                    </p:anim>
                                    <p:anim calcmode="lin" valueType="num">
                                      <p:cBhvr>
                                        <p:cTn id="21" dur="400" accel="100000" fill="hold">
                                          <p:stCondLst>
                                            <p:cond delay="1600"/>
                                          </p:stCondLst>
                                        </p:cTn>
                                        <p:tgtEl>
                                          <p:spTgt spid="2">
                                            <p:txEl>
                                              <p:pRg st="0" end="0"/>
                                            </p:txEl>
                                          </p:spTgt>
                                        </p:tgtEl>
                                        <p:attrNameLst>
                                          <p:attrName>ppt_y</p:attrName>
                                        </p:attrNameLst>
                                      </p:cBhvr>
                                      <p:tavLst>
                                        <p:tav tm="0">
                                          <p:val>
                                            <p:strVal val="#ppt_y+0.1"/>
                                          </p:val>
                                        </p:tav>
                                        <p:tav tm="100000">
                                          <p:val>
                                            <p:strVal val="#ppt_y"/>
                                          </p:val>
                                        </p:tav>
                                      </p:tavLst>
                                    </p:anim>
                                  </p:childTnLst>
                                </p:cTn>
                              </p:par>
                            </p:childTnLst>
                          </p:cTn>
                        </p:par>
                        <p:par>
                          <p:cTn id="22" fill="hold">
                            <p:stCondLst>
                              <p:cond delay="3000"/>
                            </p:stCondLst>
                            <p:childTnLst>
                              <p:par>
                                <p:cTn id="23" presetID="30" presetClass="entr" presetSubtype="0" fill="hold" nodeType="after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fade">
                                      <p:cBhvr>
                                        <p:cTn id="25" dur="1600" decel="100000"/>
                                        <p:tgtEl>
                                          <p:spTgt spid="2">
                                            <p:txEl>
                                              <p:pRg st="1" end="1"/>
                                            </p:txEl>
                                          </p:spTgt>
                                        </p:tgtEl>
                                      </p:cBhvr>
                                    </p:animEffect>
                                    <p:anim calcmode="lin" valueType="num">
                                      <p:cBhvr>
                                        <p:cTn id="26" dur="1600" decel="100000" fill="hold"/>
                                        <p:tgtEl>
                                          <p:spTgt spid="2">
                                            <p:txEl>
                                              <p:pRg st="1" end="1"/>
                                            </p:txEl>
                                          </p:spTgt>
                                        </p:tgtEl>
                                        <p:attrNameLst>
                                          <p:attrName>style.rotation</p:attrName>
                                        </p:attrNameLst>
                                      </p:cBhvr>
                                      <p:tavLst>
                                        <p:tav tm="0">
                                          <p:val>
                                            <p:fltVal val="-90"/>
                                          </p:val>
                                        </p:tav>
                                        <p:tav tm="100000">
                                          <p:val>
                                            <p:fltVal val="0"/>
                                          </p:val>
                                        </p:tav>
                                      </p:tavLst>
                                    </p:anim>
                                    <p:anim calcmode="lin" valueType="num">
                                      <p:cBhvr>
                                        <p:cTn id="27" dur="1600" decel="100000" fill="hold"/>
                                        <p:tgtEl>
                                          <p:spTgt spid="2">
                                            <p:txEl>
                                              <p:pRg st="1" end="1"/>
                                            </p:txEl>
                                          </p:spTgt>
                                        </p:tgtEl>
                                        <p:attrNameLst>
                                          <p:attrName>ppt_x</p:attrName>
                                        </p:attrNameLst>
                                      </p:cBhvr>
                                      <p:tavLst>
                                        <p:tav tm="0">
                                          <p:val>
                                            <p:strVal val="#ppt_x+0.4"/>
                                          </p:val>
                                        </p:tav>
                                        <p:tav tm="100000">
                                          <p:val>
                                            <p:strVal val="#ppt_x-0.05"/>
                                          </p:val>
                                        </p:tav>
                                      </p:tavLst>
                                    </p:anim>
                                    <p:anim calcmode="lin" valueType="num">
                                      <p:cBhvr>
                                        <p:cTn id="28" dur="1600" decel="100000" fill="hold"/>
                                        <p:tgtEl>
                                          <p:spTgt spid="2">
                                            <p:txEl>
                                              <p:pRg st="1" end="1"/>
                                            </p:txEl>
                                          </p:spTgt>
                                        </p:tgtEl>
                                        <p:attrNameLst>
                                          <p:attrName>ppt_y</p:attrName>
                                        </p:attrNameLst>
                                      </p:cBhvr>
                                      <p:tavLst>
                                        <p:tav tm="0">
                                          <p:val>
                                            <p:strVal val="#ppt_y-0.4"/>
                                          </p:val>
                                        </p:tav>
                                        <p:tav tm="100000">
                                          <p:val>
                                            <p:strVal val="#ppt_y+0.1"/>
                                          </p:val>
                                        </p:tav>
                                      </p:tavLst>
                                    </p:anim>
                                    <p:anim calcmode="lin" valueType="num">
                                      <p:cBhvr>
                                        <p:cTn id="29" dur="400" accel="100000" fill="hold">
                                          <p:stCondLst>
                                            <p:cond delay="1600"/>
                                          </p:stCondLst>
                                        </p:cTn>
                                        <p:tgtEl>
                                          <p:spTgt spid="2">
                                            <p:txEl>
                                              <p:pRg st="1" end="1"/>
                                            </p:txEl>
                                          </p:spTgt>
                                        </p:tgtEl>
                                        <p:attrNameLst>
                                          <p:attrName>ppt_x</p:attrName>
                                        </p:attrNameLst>
                                      </p:cBhvr>
                                      <p:tavLst>
                                        <p:tav tm="0">
                                          <p:val>
                                            <p:strVal val="#ppt_x-0.05"/>
                                          </p:val>
                                        </p:tav>
                                        <p:tav tm="100000">
                                          <p:val>
                                            <p:strVal val="#ppt_x"/>
                                          </p:val>
                                        </p:tav>
                                      </p:tavLst>
                                    </p:anim>
                                    <p:anim calcmode="lin" valueType="num">
                                      <p:cBhvr>
                                        <p:cTn id="30" dur="400" accel="100000" fill="hold">
                                          <p:stCondLst>
                                            <p:cond delay="1600"/>
                                          </p:stCondLst>
                                        </p:cTn>
                                        <p:tgtEl>
                                          <p:spTgt spid="2">
                                            <p:txEl>
                                              <p:pRg st="1" end="1"/>
                                            </p:txEl>
                                          </p:spTgt>
                                        </p:tgtEl>
                                        <p:attrNameLst>
                                          <p:attrName>ppt_y</p:attrName>
                                        </p:attrNameLst>
                                      </p:cBhvr>
                                      <p:tavLst>
                                        <p:tav tm="0">
                                          <p:val>
                                            <p:strVal val="#ppt_y+0.1"/>
                                          </p:val>
                                        </p:tav>
                                        <p:tav tm="100000">
                                          <p:val>
                                            <p:strVal val="#ppt_y"/>
                                          </p:val>
                                        </p:tav>
                                      </p:tavLst>
                                    </p:anim>
                                  </p:childTnLst>
                                </p:cTn>
                              </p:par>
                            </p:childTnLst>
                          </p:cTn>
                        </p:par>
                        <p:par>
                          <p:cTn id="31" fill="hold">
                            <p:stCondLst>
                              <p:cond delay="5000"/>
                            </p:stCondLst>
                            <p:childTnLst>
                              <p:par>
                                <p:cTn id="32" presetID="30" presetClass="entr" presetSubtype="0" fill="hold" nodeType="after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Effect transition="in" filter="fade">
                                      <p:cBhvr>
                                        <p:cTn id="34" dur="1600" decel="100000"/>
                                        <p:tgtEl>
                                          <p:spTgt spid="2">
                                            <p:txEl>
                                              <p:pRg st="3" end="3"/>
                                            </p:txEl>
                                          </p:spTgt>
                                        </p:tgtEl>
                                      </p:cBhvr>
                                    </p:animEffect>
                                    <p:anim calcmode="lin" valueType="num">
                                      <p:cBhvr>
                                        <p:cTn id="35" dur="1600" decel="100000" fill="hold"/>
                                        <p:tgtEl>
                                          <p:spTgt spid="2">
                                            <p:txEl>
                                              <p:pRg st="3" end="3"/>
                                            </p:txEl>
                                          </p:spTgt>
                                        </p:tgtEl>
                                        <p:attrNameLst>
                                          <p:attrName>style.rotation</p:attrName>
                                        </p:attrNameLst>
                                      </p:cBhvr>
                                      <p:tavLst>
                                        <p:tav tm="0">
                                          <p:val>
                                            <p:fltVal val="-90"/>
                                          </p:val>
                                        </p:tav>
                                        <p:tav tm="100000">
                                          <p:val>
                                            <p:fltVal val="0"/>
                                          </p:val>
                                        </p:tav>
                                      </p:tavLst>
                                    </p:anim>
                                    <p:anim calcmode="lin" valueType="num">
                                      <p:cBhvr>
                                        <p:cTn id="36" dur="1600" decel="100000" fill="hold"/>
                                        <p:tgtEl>
                                          <p:spTgt spid="2">
                                            <p:txEl>
                                              <p:pRg st="3" end="3"/>
                                            </p:txEl>
                                          </p:spTgt>
                                        </p:tgtEl>
                                        <p:attrNameLst>
                                          <p:attrName>ppt_x</p:attrName>
                                        </p:attrNameLst>
                                      </p:cBhvr>
                                      <p:tavLst>
                                        <p:tav tm="0">
                                          <p:val>
                                            <p:strVal val="#ppt_x+0.4"/>
                                          </p:val>
                                        </p:tav>
                                        <p:tav tm="100000">
                                          <p:val>
                                            <p:strVal val="#ppt_x-0.05"/>
                                          </p:val>
                                        </p:tav>
                                      </p:tavLst>
                                    </p:anim>
                                    <p:anim calcmode="lin" valueType="num">
                                      <p:cBhvr>
                                        <p:cTn id="37" dur="1600" decel="100000" fill="hold"/>
                                        <p:tgtEl>
                                          <p:spTgt spid="2">
                                            <p:txEl>
                                              <p:pRg st="3" end="3"/>
                                            </p:txEl>
                                          </p:spTgt>
                                        </p:tgtEl>
                                        <p:attrNameLst>
                                          <p:attrName>ppt_y</p:attrName>
                                        </p:attrNameLst>
                                      </p:cBhvr>
                                      <p:tavLst>
                                        <p:tav tm="0">
                                          <p:val>
                                            <p:strVal val="#ppt_y-0.4"/>
                                          </p:val>
                                        </p:tav>
                                        <p:tav tm="100000">
                                          <p:val>
                                            <p:strVal val="#ppt_y+0.1"/>
                                          </p:val>
                                        </p:tav>
                                      </p:tavLst>
                                    </p:anim>
                                    <p:anim calcmode="lin" valueType="num">
                                      <p:cBhvr>
                                        <p:cTn id="38" dur="400" accel="100000" fill="hold">
                                          <p:stCondLst>
                                            <p:cond delay="1600"/>
                                          </p:stCondLst>
                                        </p:cTn>
                                        <p:tgtEl>
                                          <p:spTgt spid="2">
                                            <p:txEl>
                                              <p:pRg st="3" end="3"/>
                                            </p:txEl>
                                          </p:spTgt>
                                        </p:tgtEl>
                                        <p:attrNameLst>
                                          <p:attrName>ppt_x</p:attrName>
                                        </p:attrNameLst>
                                      </p:cBhvr>
                                      <p:tavLst>
                                        <p:tav tm="0">
                                          <p:val>
                                            <p:strVal val="#ppt_x-0.05"/>
                                          </p:val>
                                        </p:tav>
                                        <p:tav tm="100000">
                                          <p:val>
                                            <p:strVal val="#ppt_x"/>
                                          </p:val>
                                        </p:tav>
                                      </p:tavLst>
                                    </p:anim>
                                    <p:anim calcmode="lin" valueType="num">
                                      <p:cBhvr>
                                        <p:cTn id="39" dur="400" accel="100000" fill="hold">
                                          <p:stCondLst>
                                            <p:cond delay="1600"/>
                                          </p:stCondLst>
                                        </p:cTn>
                                        <p:tgtEl>
                                          <p:spTgt spid="2">
                                            <p:txEl>
                                              <p:pRg st="3" end="3"/>
                                            </p:txEl>
                                          </p:spTgt>
                                        </p:tgtEl>
                                        <p:attrNameLst>
                                          <p:attrName>ppt_y</p:attrName>
                                        </p:attrNameLst>
                                      </p:cBhvr>
                                      <p:tavLst>
                                        <p:tav tm="0">
                                          <p:val>
                                            <p:strVal val="#ppt_y+0.1"/>
                                          </p:val>
                                        </p:tav>
                                        <p:tav tm="100000">
                                          <p:val>
                                            <p:strVal val="#ppt_y"/>
                                          </p:val>
                                        </p:tav>
                                      </p:tavLst>
                                    </p:anim>
                                  </p:childTnLst>
                                </p:cTn>
                              </p:par>
                              <p:par>
                                <p:cTn id="40" presetID="30" presetClass="entr" presetSubtype="0" fill="hold" nodeType="withEffect">
                                  <p:stCondLst>
                                    <p:cond delay="0"/>
                                  </p:stCondLst>
                                  <p:childTnLst>
                                    <p:set>
                                      <p:cBhvr>
                                        <p:cTn id="41" dur="1" fill="hold">
                                          <p:stCondLst>
                                            <p:cond delay="0"/>
                                          </p:stCondLst>
                                        </p:cTn>
                                        <p:tgtEl>
                                          <p:spTgt spid="2">
                                            <p:txEl>
                                              <p:pRg st="4" end="4"/>
                                            </p:txEl>
                                          </p:spTgt>
                                        </p:tgtEl>
                                        <p:attrNameLst>
                                          <p:attrName>style.visibility</p:attrName>
                                        </p:attrNameLst>
                                      </p:cBhvr>
                                      <p:to>
                                        <p:strVal val="visible"/>
                                      </p:to>
                                    </p:set>
                                    <p:animEffect transition="in" filter="fade">
                                      <p:cBhvr>
                                        <p:cTn id="42" dur="1600" decel="100000"/>
                                        <p:tgtEl>
                                          <p:spTgt spid="2">
                                            <p:txEl>
                                              <p:pRg st="4" end="4"/>
                                            </p:txEl>
                                          </p:spTgt>
                                        </p:tgtEl>
                                      </p:cBhvr>
                                    </p:animEffect>
                                    <p:anim calcmode="lin" valueType="num">
                                      <p:cBhvr>
                                        <p:cTn id="43" dur="1600" decel="100000" fill="hold"/>
                                        <p:tgtEl>
                                          <p:spTgt spid="2">
                                            <p:txEl>
                                              <p:pRg st="4" end="4"/>
                                            </p:txEl>
                                          </p:spTgt>
                                        </p:tgtEl>
                                        <p:attrNameLst>
                                          <p:attrName>style.rotation</p:attrName>
                                        </p:attrNameLst>
                                      </p:cBhvr>
                                      <p:tavLst>
                                        <p:tav tm="0">
                                          <p:val>
                                            <p:fltVal val="-90"/>
                                          </p:val>
                                        </p:tav>
                                        <p:tav tm="100000">
                                          <p:val>
                                            <p:fltVal val="0"/>
                                          </p:val>
                                        </p:tav>
                                      </p:tavLst>
                                    </p:anim>
                                    <p:anim calcmode="lin" valueType="num">
                                      <p:cBhvr>
                                        <p:cTn id="44" dur="1600" decel="100000" fill="hold"/>
                                        <p:tgtEl>
                                          <p:spTgt spid="2">
                                            <p:txEl>
                                              <p:pRg st="4" end="4"/>
                                            </p:txEl>
                                          </p:spTgt>
                                        </p:tgtEl>
                                        <p:attrNameLst>
                                          <p:attrName>ppt_x</p:attrName>
                                        </p:attrNameLst>
                                      </p:cBhvr>
                                      <p:tavLst>
                                        <p:tav tm="0">
                                          <p:val>
                                            <p:strVal val="#ppt_x+0.4"/>
                                          </p:val>
                                        </p:tav>
                                        <p:tav tm="100000">
                                          <p:val>
                                            <p:strVal val="#ppt_x-0.05"/>
                                          </p:val>
                                        </p:tav>
                                      </p:tavLst>
                                    </p:anim>
                                    <p:anim calcmode="lin" valueType="num">
                                      <p:cBhvr>
                                        <p:cTn id="45" dur="1600" decel="100000" fill="hold"/>
                                        <p:tgtEl>
                                          <p:spTgt spid="2">
                                            <p:txEl>
                                              <p:pRg st="4" end="4"/>
                                            </p:txEl>
                                          </p:spTgt>
                                        </p:tgtEl>
                                        <p:attrNameLst>
                                          <p:attrName>ppt_y</p:attrName>
                                        </p:attrNameLst>
                                      </p:cBhvr>
                                      <p:tavLst>
                                        <p:tav tm="0">
                                          <p:val>
                                            <p:strVal val="#ppt_y-0.4"/>
                                          </p:val>
                                        </p:tav>
                                        <p:tav tm="100000">
                                          <p:val>
                                            <p:strVal val="#ppt_y+0.1"/>
                                          </p:val>
                                        </p:tav>
                                      </p:tavLst>
                                    </p:anim>
                                    <p:anim calcmode="lin" valueType="num">
                                      <p:cBhvr>
                                        <p:cTn id="46" dur="400" accel="100000" fill="hold">
                                          <p:stCondLst>
                                            <p:cond delay="1600"/>
                                          </p:stCondLst>
                                        </p:cTn>
                                        <p:tgtEl>
                                          <p:spTgt spid="2">
                                            <p:txEl>
                                              <p:pRg st="4" end="4"/>
                                            </p:txEl>
                                          </p:spTgt>
                                        </p:tgtEl>
                                        <p:attrNameLst>
                                          <p:attrName>ppt_x</p:attrName>
                                        </p:attrNameLst>
                                      </p:cBhvr>
                                      <p:tavLst>
                                        <p:tav tm="0">
                                          <p:val>
                                            <p:strVal val="#ppt_x-0.05"/>
                                          </p:val>
                                        </p:tav>
                                        <p:tav tm="100000">
                                          <p:val>
                                            <p:strVal val="#ppt_x"/>
                                          </p:val>
                                        </p:tav>
                                      </p:tavLst>
                                    </p:anim>
                                    <p:anim calcmode="lin" valueType="num">
                                      <p:cBhvr>
                                        <p:cTn id="47" dur="400" accel="100000" fill="hold">
                                          <p:stCondLst>
                                            <p:cond delay="1600"/>
                                          </p:stCondLst>
                                        </p:cTn>
                                        <p:tgtEl>
                                          <p:spTgt spid="2">
                                            <p:txEl>
                                              <p:pRg st="4" end="4"/>
                                            </p:txEl>
                                          </p:spTgt>
                                        </p:tgtEl>
                                        <p:attrNameLst>
                                          <p:attrName>ppt_y</p:attrName>
                                        </p:attrNameLst>
                                      </p:cBhvr>
                                      <p:tavLst>
                                        <p:tav tm="0">
                                          <p:val>
                                            <p:strVal val="#ppt_y+0.1"/>
                                          </p:val>
                                        </p:tav>
                                        <p:tav tm="100000">
                                          <p:val>
                                            <p:strVal val="#ppt_y"/>
                                          </p:val>
                                        </p:tav>
                                      </p:tavLst>
                                    </p:anim>
                                  </p:childTnLst>
                                </p:cTn>
                              </p:par>
                              <p:par>
                                <p:cTn id="48" presetID="30" presetClass="entr" presetSubtype="0" fill="hold" nodeType="withEffect">
                                  <p:stCondLst>
                                    <p:cond delay="0"/>
                                  </p:stCondLst>
                                  <p:childTnLst>
                                    <p:set>
                                      <p:cBhvr>
                                        <p:cTn id="49" dur="1" fill="hold">
                                          <p:stCondLst>
                                            <p:cond delay="0"/>
                                          </p:stCondLst>
                                        </p:cTn>
                                        <p:tgtEl>
                                          <p:spTgt spid="2">
                                            <p:txEl>
                                              <p:pRg st="5" end="5"/>
                                            </p:txEl>
                                          </p:spTgt>
                                        </p:tgtEl>
                                        <p:attrNameLst>
                                          <p:attrName>style.visibility</p:attrName>
                                        </p:attrNameLst>
                                      </p:cBhvr>
                                      <p:to>
                                        <p:strVal val="visible"/>
                                      </p:to>
                                    </p:set>
                                    <p:animEffect transition="in" filter="fade">
                                      <p:cBhvr>
                                        <p:cTn id="50" dur="1600" decel="100000"/>
                                        <p:tgtEl>
                                          <p:spTgt spid="2">
                                            <p:txEl>
                                              <p:pRg st="5" end="5"/>
                                            </p:txEl>
                                          </p:spTgt>
                                        </p:tgtEl>
                                      </p:cBhvr>
                                    </p:animEffect>
                                    <p:anim calcmode="lin" valueType="num">
                                      <p:cBhvr>
                                        <p:cTn id="51" dur="1600" decel="100000" fill="hold"/>
                                        <p:tgtEl>
                                          <p:spTgt spid="2">
                                            <p:txEl>
                                              <p:pRg st="5" end="5"/>
                                            </p:txEl>
                                          </p:spTgt>
                                        </p:tgtEl>
                                        <p:attrNameLst>
                                          <p:attrName>style.rotation</p:attrName>
                                        </p:attrNameLst>
                                      </p:cBhvr>
                                      <p:tavLst>
                                        <p:tav tm="0">
                                          <p:val>
                                            <p:fltVal val="-90"/>
                                          </p:val>
                                        </p:tav>
                                        <p:tav tm="100000">
                                          <p:val>
                                            <p:fltVal val="0"/>
                                          </p:val>
                                        </p:tav>
                                      </p:tavLst>
                                    </p:anim>
                                    <p:anim calcmode="lin" valueType="num">
                                      <p:cBhvr>
                                        <p:cTn id="52" dur="1600" decel="100000" fill="hold"/>
                                        <p:tgtEl>
                                          <p:spTgt spid="2">
                                            <p:txEl>
                                              <p:pRg st="5" end="5"/>
                                            </p:txEl>
                                          </p:spTgt>
                                        </p:tgtEl>
                                        <p:attrNameLst>
                                          <p:attrName>ppt_x</p:attrName>
                                        </p:attrNameLst>
                                      </p:cBhvr>
                                      <p:tavLst>
                                        <p:tav tm="0">
                                          <p:val>
                                            <p:strVal val="#ppt_x+0.4"/>
                                          </p:val>
                                        </p:tav>
                                        <p:tav tm="100000">
                                          <p:val>
                                            <p:strVal val="#ppt_x-0.05"/>
                                          </p:val>
                                        </p:tav>
                                      </p:tavLst>
                                    </p:anim>
                                    <p:anim calcmode="lin" valueType="num">
                                      <p:cBhvr>
                                        <p:cTn id="53" dur="1600" decel="100000" fill="hold"/>
                                        <p:tgtEl>
                                          <p:spTgt spid="2">
                                            <p:txEl>
                                              <p:pRg st="5" end="5"/>
                                            </p:txEl>
                                          </p:spTgt>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2">
                                            <p:txEl>
                                              <p:pRg st="5" end="5"/>
                                            </p:txEl>
                                          </p:spTgt>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2">
                                            <p:txEl>
                                              <p:pRg st="5" end="5"/>
                                            </p:txEl>
                                          </p:spTgt>
                                        </p:tgtEl>
                                        <p:attrNameLst>
                                          <p:attrName>ppt_y</p:attrName>
                                        </p:attrNameLst>
                                      </p:cBhvr>
                                      <p:tavLst>
                                        <p:tav tm="0">
                                          <p:val>
                                            <p:strVal val="#ppt_y+0.1"/>
                                          </p:val>
                                        </p:tav>
                                        <p:tav tm="100000">
                                          <p:val>
                                            <p:strVal val="#ppt_y"/>
                                          </p:val>
                                        </p:tav>
                                      </p:tavLst>
                                    </p:anim>
                                  </p:childTnLst>
                                </p:cTn>
                              </p:par>
                            </p:childTnLst>
                          </p:cTn>
                        </p:par>
                        <p:par>
                          <p:cTn id="56" fill="hold">
                            <p:stCondLst>
                              <p:cond delay="7000"/>
                            </p:stCondLst>
                            <p:childTnLst>
                              <p:par>
                                <p:cTn id="57" presetID="30" presetClass="entr" presetSubtype="0" fill="hold" nodeType="afterEffect">
                                  <p:stCondLst>
                                    <p:cond delay="0"/>
                                  </p:stCondLst>
                                  <p:childTnLst>
                                    <p:set>
                                      <p:cBhvr>
                                        <p:cTn id="58" dur="1" fill="hold">
                                          <p:stCondLst>
                                            <p:cond delay="0"/>
                                          </p:stCondLst>
                                        </p:cTn>
                                        <p:tgtEl>
                                          <p:spTgt spid="2">
                                            <p:txEl>
                                              <p:pRg st="7" end="7"/>
                                            </p:txEl>
                                          </p:spTgt>
                                        </p:tgtEl>
                                        <p:attrNameLst>
                                          <p:attrName>style.visibility</p:attrName>
                                        </p:attrNameLst>
                                      </p:cBhvr>
                                      <p:to>
                                        <p:strVal val="visible"/>
                                      </p:to>
                                    </p:set>
                                    <p:animEffect transition="in" filter="fade">
                                      <p:cBhvr>
                                        <p:cTn id="59" dur="1600" decel="100000"/>
                                        <p:tgtEl>
                                          <p:spTgt spid="2">
                                            <p:txEl>
                                              <p:pRg st="7" end="7"/>
                                            </p:txEl>
                                          </p:spTgt>
                                        </p:tgtEl>
                                      </p:cBhvr>
                                    </p:animEffect>
                                    <p:anim calcmode="lin" valueType="num">
                                      <p:cBhvr>
                                        <p:cTn id="60" dur="1600" decel="100000" fill="hold"/>
                                        <p:tgtEl>
                                          <p:spTgt spid="2">
                                            <p:txEl>
                                              <p:pRg st="7" end="7"/>
                                            </p:txEl>
                                          </p:spTgt>
                                        </p:tgtEl>
                                        <p:attrNameLst>
                                          <p:attrName>style.rotation</p:attrName>
                                        </p:attrNameLst>
                                      </p:cBhvr>
                                      <p:tavLst>
                                        <p:tav tm="0">
                                          <p:val>
                                            <p:fltVal val="-90"/>
                                          </p:val>
                                        </p:tav>
                                        <p:tav tm="100000">
                                          <p:val>
                                            <p:fltVal val="0"/>
                                          </p:val>
                                        </p:tav>
                                      </p:tavLst>
                                    </p:anim>
                                    <p:anim calcmode="lin" valueType="num">
                                      <p:cBhvr>
                                        <p:cTn id="61" dur="1600" decel="100000" fill="hold"/>
                                        <p:tgtEl>
                                          <p:spTgt spid="2">
                                            <p:txEl>
                                              <p:pRg st="7" end="7"/>
                                            </p:txEl>
                                          </p:spTgt>
                                        </p:tgtEl>
                                        <p:attrNameLst>
                                          <p:attrName>ppt_x</p:attrName>
                                        </p:attrNameLst>
                                      </p:cBhvr>
                                      <p:tavLst>
                                        <p:tav tm="0">
                                          <p:val>
                                            <p:strVal val="#ppt_x+0.4"/>
                                          </p:val>
                                        </p:tav>
                                        <p:tav tm="100000">
                                          <p:val>
                                            <p:strVal val="#ppt_x-0.05"/>
                                          </p:val>
                                        </p:tav>
                                      </p:tavLst>
                                    </p:anim>
                                    <p:anim calcmode="lin" valueType="num">
                                      <p:cBhvr>
                                        <p:cTn id="62" dur="1600" decel="100000" fill="hold"/>
                                        <p:tgtEl>
                                          <p:spTgt spid="2">
                                            <p:txEl>
                                              <p:pRg st="7" end="7"/>
                                            </p:txEl>
                                          </p:spTgt>
                                        </p:tgtEl>
                                        <p:attrNameLst>
                                          <p:attrName>ppt_y</p:attrName>
                                        </p:attrNameLst>
                                      </p:cBhvr>
                                      <p:tavLst>
                                        <p:tav tm="0">
                                          <p:val>
                                            <p:strVal val="#ppt_y-0.4"/>
                                          </p:val>
                                        </p:tav>
                                        <p:tav tm="100000">
                                          <p:val>
                                            <p:strVal val="#ppt_y+0.1"/>
                                          </p:val>
                                        </p:tav>
                                      </p:tavLst>
                                    </p:anim>
                                    <p:anim calcmode="lin" valueType="num">
                                      <p:cBhvr>
                                        <p:cTn id="63" dur="400" accel="100000" fill="hold">
                                          <p:stCondLst>
                                            <p:cond delay="1600"/>
                                          </p:stCondLst>
                                        </p:cTn>
                                        <p:tgtEl>
                                          <p:spTgt spid="2">
                                            <p:txEl>
                                              <p:pRg st="7" end="7"/>
                                            </p:txEl>
                                          </p:spTgt>
                                        </p:tgtEl>
                                        <p:attrNameLst>
                                          <p:attrName>ppt_x</p:attrName>
                                        </p:attrNameLst>
                                      </p:cBhvr>
                                      <p:tavLst>
                                        <p:tav tm="0">
                                          <p:val>
                                            <p:strVal val="#ppt_x-0.05"/>
                                          </p:val>
                                        </p:tav>
                                        <p:tav tm="100000">
                                          <p:val>
                                            <p:strVal val="#ppt_x"/>
                                          </p:val>
                                        </p:tav>
                                      </p:tavLst>
                                    </p:anim>
                                    <p:anim calcmode="lin" valueType="num">
                                      <p:cBhvr>
                                        <p:cTn id="64" dur="400" accel="100000" fill="hold">
                                          <p:stCondLst>
                                            <p:cond delay="1600"/>
                                          </p:stCondLst>
                                        </p:cTn>
                                        <p:tgtEl>
                                          <p:spTgt spid="2">
                                            <p:txEl>
                                              <p:pRg st="7" end="7"/>
                                            </p:txEl>
                                          </p:spTgt>
                                        </p:tgtEl>
                                        <p:attrNameLst>
                                          <p:attrName>ppt_y</p:attrName>
                                        </p:attrNameLst>
                                      </p:cBhvr>
                                      <p:tavLst>
                                        <p:tav tm="0">
                                          <p:val>
                                            <p:strVal val="#ppt_y+0.1"/>
                                          </p:val>
                                        </p:tav>
                                        <p:tav tm="100000">
                                          <p:val>
                                            <p:strVal val="#ppt_y"/>
                                          </p:val>
                                        </p:tav>
                                      </p:tavLst>
                                    </p:anim>
                                  </p:childTnLst>
                                </p:cTn>
                              </p:par>
                            </p:childTnLst>
                          </p:cTn>
                        </p:par>
                        <p:par>
                          <p:cTn id="65" fill="hold">
                            <p:stCondLst>
                              <p:cond delay="9000"/>
                            </p:stCondLst>
                            <p:childTnLst>
                              <p:par>
                                <p:cTn id="66" presetID="30" presetClass="entr" presetSubtype="0" fill="hold" nodeType="afterEffect">
                                  <p:stCondLst>
                                    <p:cond delay="0"/>
                                  </p:stCondLst>
                                  <p:childTnLst>
                                    <p:set>
                                      <p:cBhvr>
                                        <p:cTn id="67" dur="1" fill="hold">
                                          <p:stCondLst>
                                            <p:cond delay="0"/>
                                          </p:stCondLst>
                                        </p:cTn>
                                        <p:tgtEl>
                                          <p:spTgt spid="2">
                                            <p:txEl>
                                              <p:pRg st="8" end="8"/>
                                            </p:txEl>
                                          </p:spTgt>
                                        </p:tgtEl>
                                        <p:attrNameLst>
                                          <p:attrName>style.visibility</p:attrName>
                                        </p:attrNameLst>
                                      </p:cBhvr>
                                      <p:to>
                                        <p:strVal val="visible"/>
                                      </p:to>
                                    </p:set>
                                    <p:animEffect transition="in" filter="fade">
                                      <p:cBhvr>
                                        <p:cTn id="68" dur="1600" decel="100000"/>
                                        <p:tgtEl>
                                          <p:spTgt spid="2">
                                            <p:txEl>
                                              <p:pRg st="8" end="8"/>
                                            </p:txEl>
                                          </p:spTgt>
                                        </p:tgtEl>
                                      </p:cBhvr>
                                    </p:animEffect>
                                    <p:anim calcmode="lin" valueType="num">
                                      <p:cBhvr>
                                        <p:cTn id="69" dur="1600" decel="100000" fill="hold"/>
                                        <p:tgtEl>
                                          <p:spTgt spid="2">
                                            <p:txEl>
                                              <p:pRg st="8" end="8"/>
                                            </p:txEl>
                                          </p:spTgt>
                                        </p:tgtEl>
                                        <p:attrNameLst>
                                          <p:attrName>style.rotation</p:attrName>
                                        </p:attrNameLst>
                                      </p:cBhvr>
                                      <p:tavLst>
                                        <p:tav tm="0">
                                          <p:val>
                                            <p:fltVal val="-90"/>
                                          </p:val>
                                        </p:tav>
                                        <p:tav tm="100000">
                                          <p:val>
                                            <p:fltVal val="0"/>
                                          </p:val>
                                        </p:tav>
                                      </p:tavLst>
                                    </p:anim>
                                    <p:anim calcmode="lin" valueType="num">
                                      <p:cBhvr>
                                        <p:cTn id="70" dur="1600" decel="100000" fill="hold"/>
                                        <p:tgtEl>
                                          <p:spTgt spid="2">
                                            <p:txEl>
                                              <p:pRg st="8" end="8"/>
                                            </p:txEl>
                                          </p:spTgt>
                                        </p:tgtEl>
                                        <p:attrNameLst>
                                          <p:attrName>ppt_x</p:attrName>
                                        </p:attrNameLst>
                                      </p:cBhvr>
                                      <p:tavLst>
                                        <p:tav tm="0">
                                          <p:val>
                                            <p:strVal val="#ppt_x+0.4"/>
                                          </p:val>
                                        </p:tav>
                                        <p:tav tm="100000">
                                          <p:val>
                                            <p:strVal val="#ppt_x-0.05"/>
                                          </p:val>
                                        </p:tav>
                                      </p:tavLst>
                                    </p:anim>
                                    <p:anim calcmode="lin" valueType="num">
                                      <p:cBhvr>
                                        <p:cTn id="71" dur="1600" decel="100000" fill="hold"/>
                                        <p:tgtEl>
                                          <p:spTgt spid="2">
                                            <p:txEl>
                                              <p:pRg st="8" end="8"/>
                                            </p:txEl>
                                          </p:spTgt>
                                        </p:tgtEl>
                                        <p:attrNameLst>
                                          <p:attrName>ppt_y</p:attrName>
                                        </p:attrNameLst>
                                      </p:cBhvr>
                                      <p:tavLst>
                                        <p:tav tm="0">
                                          <p:val>
                                            <p:strVal val="#ppt_y-0.4"/>
                                          </p:val>
                                        </p:tav>
                                        <p:tav tm="100000">
                                          <p:val>
                                            <p:strVal val="#ppt_y+0.1"/>
                                          </p:val>
                                        </p:tav>
                                      </p:tavLst>
                                    </p:anim>
                                    <p:anim calcmode="lin" valueType="num">
                                      <p:cBhvr>
                                        <p:cTn id="72" dur="400" accel="100000" fill="hold">
                                          <p:stCondLst>
                                            <p:cond delay="1600"/>
                                          </p:stCondLst>
                                        </p:cTn>
                                        <p:tgtEl>
                                          <p:spTgt spid="2">
                                            <p:txEl>
                                              <p:pRg st="8" end="8"/>
                                            </p:txEl>
                                          </p:spTgt>
                                        </p:tgtEl>
                                        <p:attrNameLst>
                                          <p:attrName>ppt_x</p:attrName>
                                        </p:attrNameLst>
                                      </p:cBhvr>
                                      <p:tavLst>
                                        <p:tav tm="0">
                                          <p:val>
                                            <p:strVal val="#ppt_x-0.05"/>
                                          </p:val>
                                        </p:tav>
                                        <p:tav tm="100000">
                                          <p:val>
                                            <p:strVal val="#ppt_x"/>
                                          </p:val>
                                        </p:tav>
                                      </p:tavLst>
                                    </p:anim>
                                    <p:anim calcmode="lin" valueType="num">
                                      <p:cBhvr>
                                        <p:cTn id="73" dur="400" accel="100000" fill="hold">
                                          <p:stCondLst>
                                            <p:cond delay="1600"/>
                                          </p:stCondLst>
                                        </p:cTn>
                                        <p:tgtEl>
                                          <p:spTgt spid="2">
                                            <p:txEl>
                                              <p:pRg st="8" end="8"/>
                                            </p:txEl>
                                          </p:spTgt>
                                        </p:tgtEl>
                                        <p:attrNameLst>
                                          <p:attrName>ppt_y</p:attrName>
                                        </p:attrNameLst>
                                      </p:cBhvr>
                                      <p:tavLst>
                                        <p:tav tm="0">
                                          <p:val>
                                            <p:strVal val="#ppt_y+0.1"/>
                                          </p:val>
                                        </p:tav>
                                        <p:tav tm="100000">
                                          <p:val>
                                            <p:strVal val="#ppt_y"/>
                                          </p:val>
                                        </p:tav>
                                      </p:tavLst>
                                    </p:anim>
                                  </p:childTnLst>
                                </p:cTn>
                              </p:par>
                            </p:childTnLst>
                          </p:cTn>
                        </p:par>
                        <p:par>
                          <p:cTn id="74" fill="hold">
                            <p:stCondLst>
                              <p:cond delay="11000"/>
                            </p:stCondLst>
                            <p:childTnLst>
                              <p:par>
                                <p:cTn id="75" presetID="30" presetClass="entr" presetSubtype="0" fill="hold" nodeType="afterEffect">
                                  <p:stCondLst>
                                    <p:cond delay="0"/>
                                  </p:stCondLst>
                                  <p:childTnLst>
                                    <p:set>
                                      <p:cBhvr>
                                        <p:cTn id="76" dur="1" fill="hold">
                                          <p:stCondLst>
                                            <p:cond delay="0"/>
                                          </p:stCondLst>
                                        </p:cTn>
                                        <p:tgtEl>
                                          <p:spTgt spid="2">
                                            <p:txEl>
                                              <p:pRg st="10" end="10"/>
                                            </p:txEl>
                                          </p:spTgt>
                                        </p:tgtEl>
                                        <p:attrNameLst>
                                          <p:attrName>style.visibility</p:attrName>
                                        </p:attrNameLst>
                                      </p:cBhvr>
                                      <p:to>
                                        <p:strVal val="visible"/>
                                      </p:to>
                                    </p:set>
                                    <p:animEffect transition="in" filter="fade">
                                      <p:cBhvr>
                                        <p:cTn id="77" dur="1600" decel="100000"/>
                                        <p:tgtEl>
                                          <p:spTgt spid="2">
                                            <p:txEl>
                                              <p:pRg st="10" end="10"/>
                                            </p:txEl>
                                          </p:spTgt>
                                        </p:tgtEl>
                                      </p:cBhvr>
                                    </p:animEffect>
                                    <p:anim calcmode="lin" valueType="num">
                                      <p:cBhvr>
                                        <p:cTn id="78" dur="1600" decel="100000" fill="hold"/>
                                        <p:tgtEl>
                                          <p:spTgt spid="2">
                                            <p:txEl>
                                              <p:pRg st="10" end="10"/>
                                            </p:txEl>
                                          </p:spTgt>
                                        </p:tgtEl>
                                        <p:attrNameLst>
                                          <p:attrName>style.rotation</p:attrName>
                                        </p:attrNameLst>
                                      </p:cBhvr>
                                      <p:tavLst>
                                        <p:tav tm="0">
                                          <p:val>
                                            <p:fltVal val="-90"/>
                                          </p:val>
                                        </p:tav>
                                        <p:tav tm="100000">
                                          <p:val>
                                            <p:fltVal val="0"/>
                                          </p:val>
                                        </p:tav>
                                      </p:tavLst>
                                    </p:anim>
                                    <p:anim calcmode="lin" valueType="num">
                                      <p:cBhvr>
                                        <p:cTn id="79" dur="1600" decel="100000" fill="hold"/>
                                        <p:tgtEl>
                                          <p:spTgt spid="2">
                                            <p:txEl>
                                              <p:pRg st="10" end="10"/>
                                            </p:txEl>
                                          </p:spTgt>
                                        </p:tgtEl>
                                        <p:attrNameLst>
                                          <p:attrName>ppt_x</p:attrName>
                                        </p:attrNameLst>
                                      </p:cBhvr>
                                      <p:tavLst>
                                        <p:tav tm="0">
                                          <p:val>
                                            <p:strVal val="#ppt_x+0.4"/>
                                          </p:val>
                                        </p:tav>
                                        <p:tav tm="100000">
                                          <p:val>
                                            <p:strVal val="#ppt_x-0.05"/>
                                          </p:val>
                                        </p:tav>
                                      </p:tavLst>
                                    </p:anim>
                                    <p:anim calcmode="lin" valueType="num">
                                      <p:cBhvr>
                                        <p:cTn id="80" dur="1600" decel="100000" fill="hold"/>
                                        <p:tgtEl>
                                          <p:spTgt spid="2">
                                            <p:txEl>
                                              <p:pRg st="10" end="10"/>
                                            </p:txEl>
                                          </p:spTgt>
                                        </p:tgtEl>
                                        <p:attrNameLst>
                                          <p:attrName>ppt_y</p:attrName>
                                        </p:attrNameLst>
                                      </p:cBhvr>
                                      <p:tavLst>
                                        <p:tav tm="0">
                                          <p:val>
                                            <p:strVal val="#ppt_y-0.4"/>
                                          </p:val>
                                        </p:tav>
                                        <p:tav tm="100000">
                                          <p:val>
                                            <p:strVal val="#ppt_y+0.1"/>
                                          </p:val>
                                        </p:tav>
                                      </p:tavLst>
                                    </p:anim>
                                    <p:anim calcmode="lin" valueType="num">
                                      <p:cBhvr>
                                        <p:cTn id="81" dur="400" accel="100000" fill="hold">
                                          <p:stCondLst>
                                            <p:cond delay="1600"/>
                                          </p:stCondLst>
                                        </p:cTn>
                                        <p:tgtEl>
                                          <p:spTgt spid="2">
                                            <p:txEl>
                                              <p:pRg st="10" end="10"/>
                                            </p:txEl>
                                          </p:spTgt>
                                        </p:tgtEl>
                                        <p:attrNameLst>
                                          <p:attrName>ppt_x</p:attrName>
                                        </p:attrNameLst>
                                      </p:cBhvr>
                                      <p:tavLst>
                                        <p:tav tm="0">
                                          <p:val>
                                            <p:strVal val="#ppt_x-0.05"/>
                                          </p:val>
                                        </p:tav>
                                        <p:tav tm="100000">
                                          <p:val>
                                            <p:strVal val="#ppt_x"/>
                                          </p:val>
                                        </p:tav>
                                      </p:tavLst>
                                    </p:anim>
                                    <p:anim calcmode="lin" valueType="num">
                                      <p:cBhvr>
                                        <p:cTn id="82" dur="400" accel="100000" fill="hold">
                                          <p:stCondLst>
                                            <p:cond delay="1600"/>
                                          </p:stCondLst>
                                        </p:cTn>
                                        <p:tgtEl>
                                          <p:spTgt spid="2">
                                            <p:txEl>
                                              <p:pRg st="10" end="10"/>
                                            </p:txEl>
                                          </p:spTgt>
                                        </p:tgtEl>
                                        <p:attrNameLst>
                                          <p:attrName>ppt_y</p:attrName>
                                        </p:attrNameLst>
                                      </p:cBhvr>
                                      <p:tavLst>
                                        <p:tav tm="0">
                                          <p:val>
                                            <p:strVal val="#ppt_y+0.1"/>
                                          </p:val>
                                        </p:tav>
                                        <p:tav tm="100000">
                                          <p:val>
                                            <p:strVal val="#ppt_y"/>
                                          </p:val>
                                        </p:tav>
                                      </p:tavLst>
                                    </p:anim>
                                  </p:childTnLst>
                                </p:cTn>
                              </p:par>
                              <p:par>
                                <p:cTn id="83" presetID="30" presetClass="entr" presetSubtype="0" fill="hold" nodeType="withEffect">
                                  <p:stCondLst>
                                    <p:cond delay="0"/>
                                  </p:stCondLst>
                                  <p:childTnLst>
                                    <p:set>
                                      <p:cBhvr>
                                        <p:cTn id="84" dur="1" fill="hold">
                                          <p:stCondLst>
                                            <p:cond delay="0"/>
                                          </p:stCondLst>
                                        </p:cTn>
                                        <p:tgtEl>
                                          <p:spTgt spid="2">
                                            <p:txEl>
                                              <p:pRg st="11" end="11"/>
                                            </p:txEl>
                                          </p:spTgt>
                                        </p:tgtEl>
                                        <p:attrNameLst>
                                          <p:attrName>style.visibility</p:attrName>
                                        </p:attrNameLst>
                                      </p:cBhvr>
                                      <p:to>
                                        <p:strVal val="visible"/>
                                      </p:to>
                                    </p:set>
                                    <p:animEffect transition="in" filter="fade">
                                      <p:cBhvr>
                                        <p:cTn id="85" dur="1600" decel="100000"/>
                                        <p:tgtEl>
                                          <p:spTgt spid="2">
                                            <p:txEl>
                                              <p:pRg st="11" end="11"/>
                                            </p:txEl>
                                          </p:spTgt>
                                        </p:tgtEl>
                                      </p:cBhvr>
                                    </p:animEffect>
                                    <p:anim calcmode="lin" valueType="num">
                                      <p:cBhvr>
                                        <p:cTn id="86" dur="1600" decel="100000" fill="hold"/>
                                        <p:tgtEl>
                                          <p:spTgt spid="2">
                                            <p:txEl>
                                              <p:pRg st="11" end="11"/>
                                            </p:txEl>
                                          </p:spTgt>
                                        </p:tgtEl>
                                        <p:attrNameLst>
                                          <p:attrName>style.rotation</p:attrName>
                                        </p:attrNameLst>
                                      </p:cBhvr>
                                      <p:tavLst>
                                        <p:tav tm="0">
                                          <p:val>
                                            <p:fltVal val="-90"/>
                                          </p:val>
                                        </p:tav>
                                        <p:tav tm="100000">
                                          <p:val>
                                            <p:fltVal val="0"/>
                                          </p:val>
                                        </p:tav>
                                      </p:tavLst>
                                    </p:anim>
                                    <p:anim calcmode="lin" valueType="num">
                                      <p:cBhvr>
                                        <p:cTn id="87" dur="1600" decel="100000" fill="hold"/>
                                        <p:tgtEl>
                                          <p:spTgt spid="2">
                                            <p:txEl>
                                              <p:pRg st="11" end="11"/>
                                            </p:txEl>
                                          </p:spTgt>
                                        </p:tgtEl>
                                        <p:attrNameLst>
                                          <p:attrName>ppt_x</p:attrName>
                                        </p:attrNameLst>
                                      </p:cBhvr>
                                      <p:tavLst>
                                        <p:tav tm="0">
                                          <p:val>
                                            <p:strVal val="#ppt_x+0.4"/>
                                          </p:val>
                                        </p:tav>
                                        <p:tav tm="100000">
                                          <p:val>
                                            <p:strVal val="#ppt_x-0.05"/>
                                          </p:val>
                                        </p:tav>
                                      </p:tavLst>
                                    </p:anim>
                                    <p:anim calcmode="lin" valueType="num">
                                      <p:cBhvr>
                                        <p:cTn id="88" dur="1600" decel="100000" fill="hold"/>
                                        <p:tgtEl>
                                          <p:spTgt spid="2">
                                            <p:txEl>
                                              <p:pRg st="11" end="11"/>
                                            </p:txEl>
                                          </p:spTgt>
                                        </p:tgtEl>
                                        <p:attrNameLst>
                                          <p:attrName>ppt_y</p:attrName>
                                        </p:attrNameLst>
                                      </p:cBhvr>
                                      <p:tavLst>
                                        <p:tav tm="0">
                                          <p:val>
                                            <p:strVal val="#ppt_y-0.4"/>
                                          </p:val>
                                        </p:tav>
                                        <p:tav tm="100000">
                                          <p:val>
                                            <p:strVal val="#ppt_y+0.1"/>
                                          </p:val>
                                        </p:tav>
                                      </p:tavLst>
                                    </p:anim>
                                    <p:anim calcmode="lin" valueType="num">
                                      <p:cBhvr>
                                        <p:cTn id="89" dur="400" accel="100000" fill="hold">
                                          <p:stCondLst>
                                            <p:cond delay="1600"/>
                                          </p:stCondLst>
                                        </p:cTn>
                                        <p:tgtEl>
                                          <p:spTgt spid="2">
                                            <p:txEl>
                                              <p:pRg st="11" end="11"/>
                                            </p:txEl>
                                          </p:spTgt>
                                        </p:tgtEl>
                                        <p:attrNameLst>
                                          <p:attrName>ppt_x</p:attrName>
                                        </p:attrNameLst>
                                      </p:cBhvr>
                                      <p:tavLst>
                                        <p:tav tm="0">
                                          <p:val>
                                            <p:strVal val="#ppt_x-0.05"/>
                                          </p:val>
                                        </p:tav>
                                        <p:tav tm="100000">
                                          <p:val>
                                            <p:strVal val="#ppt_x"/>
                                          </p:val>
                                        </p:tav>
                                      </p:tavLst>
                                    </p:anim>
                                    <p:anim calcmode="lin" valueType="num">
                                      <p:cBhvr>
                                        <p:cTn id="90" dur="400" accel="100000" fill="hold">
                                          <p:stCondLst>
                                            <p:cond delay="1600"/>
                                          </p:stCondLst>
                                        </p:cTn>
                                        <p:tgtEl>
                                          <p:spTgt spid="2">
                                            <p:txEl>
                                              <p:pRg st="11" end="1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1" name="Rectangle 3"/>
          <p:cNvSpPr>
            <a:spLocks noGrp="1" noChangeArrowheads="1"/>
          </p:cNvSpPr>
          <p:nvPr>
            <p:ph type="title"/>
          </p:nvPr>
        </p:nvSpPr>
        <p:spPr>
          <a:xfrm>
            <a:off x="0" y="228600"/>
            <a:ext cx="9144000" cy="762000"/>
          </a:xfrm>
        </p:spPr>
        <p:txBody>
          <a:bodyPr/>
          <a:lstStyle/>
          <a:p>
            <a:pPr eaLnBrk="1" hangingPunct="1"/>
            <a:r>
              <a:rPr lang="en-US" sz="4000" dirty="0" smtClean="0">
                <a:solidFill>
                  <a:srgbClr val="000099"/>
                </a:solidFill>
                <a:latin typeface="Comic Sans MS" pitchFamily="66" charset="0"/>
              </a:rPr>
              <a:t>What SCSU is saying…</a:t>
            </a:r>
          </a:p>
        </p:txBody>
      </p:sp>
      <p:sp>
        <p:nvSpPr>
          <p:cNvPr id="503810" name="Rectangle 2"/>
          <p:cNvSpPr>
            <a:spLocks noGrp="1" noChangeArrowheads="1"/>
          </p:cNvSpPr>
          <p:nvPr>
            <p:ph sz="quarter" idx="1"/>
          </p:nvPr>
        </p:nvSpPr>
        <p:spPr>
          <a:xfrm>
            <a:off x="3276600" y="4953000"/>
            <a:ext cx="5334000" cy="1066800"/>
          </a:xfrm>
        </p:spPr>
        <p:txBody>
          <a:bodyPr/>
          <a:lstStyle/>
          <a:p>
            <a:pPr lvl="1" algn="r" eaLnBrk="1" hangingPunct="1">
              <a:buFont typeface="Wingdings" pitchFamily="2" charset="2"/>
              <a:buNone/>
              <a:defRPr/>
            </a:pPr>
            <a:r>
              <a:rPr lang="en-US" sz="1600" b="1" dirty="0" smtClean="0">
                <a:solidFill>
                  <a:srgbClr val="000099"/>
                </a:solidFill>
                <a:latin typeface="Comic Sans MS" pitchFamily="66" charset="0"/>
              </a:rPr>
              <a:t>Kathy Watson, Assistant Director,</a:t>
            </a:r>
          </a:p>
          <a:p>
            <a:pPr lvl="1" algn="r" eaLnBrk="1" hangingPunct="1">
              <a:buFont typeface="Wingdings" pitchFamily="2" charset="2"/>
              <a:buNone/>
              <a:defRPr/>
            </a:pPr>
            <a:r>
              <a:rPr lang="en-US" sz="1600" b="1" dirty="0" smtClean="0">
                <a:solidFill>
                  <a:srgbClr val="000099"/>
                </a:solidFill>
                <a:latin typeface="Comic Sans MS" pitchFamily="66" charset="0"/>
              </a:rPr>
              <a:t>Coordinator of Student Teaching Placements</a:t>
            </a:r>
          </a:p>
          <a:p>
            <a:pPr lvl="1" algn="r" eaLnBrk="1" hangingPunct="1">
              <a:buFont typeface="Wingdings" pitchFamily="2" charset="2"/>
              <a:buNone/>
              <a:defRPr/>
            </a:pPr>
            <a:r>
              <a:rPr lang="en-US" sz="1600" b="1" dirty="0" smtClean="0">
                <a:solidFill>
                  <a:srgbClr val="000099"/>
                </a:solidFill>
                <a:latin typeface="Comic Sans MS" pitchFamily="66" charset="0"/>
              </a:rPr>
              <a:t>Office of Clinical Experiences, SCSU</a:t>
            </a:r>
          </a:p>
        </p:txBody>
      </p:sp>
      <p:sp>
        <p:nvSpPr>
          <p:cNvPr id="503812" name="Rectangle 4"/>
          <p:cNvSpPr>
            <a:spLocks noChangeArrowheads="1"/>
          </p:cNvSpPr>
          <p:nvPr/>
        </p:nvSpPr>
        <p:spPr bwMode="auto">
          <a:xfrm>
            <a:off x="304800" y="1143000"/>
            <a:ext cx="8153400" cy="3292475"/>
          </a:xfrm>
          <a:prstGeom prst="rect">
            <a:avLst/>
          </a:prstGeom>
          <a:noFill/>
          <a:ln w="9525">
            <a:noFill/>
            <a:miter lim="800000"/>
            <a:headEnd/>
            <a:tailEnd/>
          </a:ln>
          <a:effectLst/>
        </p:spPr>
        <p:txBody>
          <a:bodyPr>
            <a:spAutoFit/>
          </a:bodyPr>
          <a:lstStyle/>
          <a:p>
            <a:pPr lvl="1" eaLnBrk="0" hangingPunct="0">
              <a:spcBef>
                <a:spcPct val="20000"/>
              </a:spcBef>
              <a:buClr>
                <a:srgbClr val="000099"/>
              </a:buClr>
              <a:buFont typeface="Wingdings" pitchFamily="2" charset="2"/>
              <a:buNone/>
              <a:defRPr/>
            </a:pPr>
            <a:endParaRPr lang="en-US" sz="4000" dirty="0">
              <a:latin typeface="+mn-lt"/>
              <a:cs typeface="+mn-cs"/>
            </a:endParaRPr>
          </a:p>
          <a:p>
            <a:pPr lvl="1" algn="ctr" eaLnBrk="0" hangingPunct="0">
              <a:spcBef>
                <a:spcPct val="20000"/>
              </a:spcBef>
              <a:buClr>
                <a:srgbClr val="000099"/>
              </a:buClr>
              <a:buFont typeface="Wingdings" pitchFamily="2" charset="2"/>
              <a:buNone/>
              <a:defRPr/>
            </a:pPr>
            <a:r>
              <a:rPr lang="en-US" sz="4000" dirty="0">
                <a:solidFill>
                  <a:srgbClr val="29025E"/>
                </a:solidFill>
                <a:cs typeface="+mn-cs"/>
              </a:rPr>
              <a:t>“The use of a co-teaching model of student teaching has made placing student teachers </a:t>
            </a:r>
            <a:r>
              <a:rPr lang="en-US" sz="4000" b="1" dirty="0">
                <a:solidFill>
                  <a:srgbClr val="29025E"/>
                </a:solidFill>
                <a:cs typeface="+mn-cs"/>
              </a:rPr>
              <a:t>SO</a:t>
            </a:r>
            <a:r>
              <a:rPr lang="en-US" sz="4000" i="1" dirty="0">
                <a:solidFill>
                  <a:srgbClr val="29025E"/>
                </a:solidFill>
                <a:cs typeface="+mn-cs"/>
              </a:rPr>
              <a:t> </a:t>
            </a:r>
            <a:r>
              <a:rPr lang="en-US" sz="4000" dirty="0">
                <a:solidFill>
                  <a:srgbClr val="29025E"/>
                </a:solidFill>
                <a:cs typeface="+mn-cs"/>
              </a:rPr>
              <a:t>much easier!”</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283388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3811"/>
                                        </p:tgtEl>
                                        <p:attrNameLst>
                                          <p:attrName>style.visibility</p:attrName>
                                        </p:attrNameLst>
                                      </p:cBhvr>
                                      <p:to>
                                        <p:strVal val="visible"/>
                                      </p:to>
                                    </p:set>
                                    <p:anim calcmode="lin" valueType="num">
                                      <p:cBhvr>
                                        <p:cTn id="7" dur="500" fill="hold"/>
                                        <p:tgtEl>
                                          <p:spTgt spid="503811"/>
                                        </p:tgtEl>
                                        <p:attrNameLst>
                                          <p:attrName>ppt_w</p:attrName>
                                        </p:attrNameLst>
                                      </p:cBhvr>
                                      <p:tavLst>
                                        <p:tav tm="0">
                                          <p:val>
                                            <p:fltVal val="0"/>
                                          </p:val>
                                        </p:tav>
                                        <p:tav tm="100000">
                                          <p:val>
                                            <p:strVal val="#ppt_w"/>
                                          </p:val>
                                        </p:tav>
                                      </p:tavLst>
                                    </p:anim>
                                    <p:anim calcmode="lin" valueType="num">
                                      <p:cBhvr>
                                        <p:cTn id="8" dur="500" fill="hold"/>
                                        <p:tgtEl>
                                          <p:spTgt spid="503811"/>
                                        </p:tgtEl>
                                        <p:attrNameLst>
                                          <p:attrName>ppt_h</p:attrName>
                                        </p:attrNameLst>
                                      </p:cBhvr>
                                      <p:tavLst>
                                        <p:tav tm="0">
                                          <p:val>
                                            <p:fltVal val="0"/>
                                          </p:val>
                                        </p:tav>
                                        <p:tav tm="100000">
                                          <p:val>
                                            <p:strVal val="#ppt_h"/>
                                          </p:val>
                                        </p:tav>
                                      </p:tavLst>
                                    </p:anim>
                                    <p:animEffect transition="in" filter="fade">
                                      <p:cBhvr>
                                        <p:cTn id="9" dur="500"/>
                                        <p:tgtEl>
                                          <p:spTgt spid="503811"/>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03810">
                                            <p:txEl>
                                              <p:pRg st="0" end="0"/>
                                            </p:txEl>
                                          </p:spTgt>
                                        </p:tgtEl>
                                        <p:attrNameLst>
                                          <p:attrName>style.visibility</p:attrName>
                                        </p:attrNameLst>
                                      </p:cBhvr>
                                      <p:to>
                                        <p:strVal val="visible"/>
                                      </p:to>
                                    </p:set>
                                    <p:animEffect transition="in" filter="fade">
                                      <p:cBhvr>
                                        <p:cTn id="13" dur="1000"/>
                                        <p:tgtEl>
                                          <p:spTgt spid="503810">
                                            <p:txEl>
                                              <p:pRg st="0" end="0"/>
                                            </p:txEl>
                                          </p:spTgt>
                                        </p:tgtEl>
                                      </p:cBhvr>
                                    </p:animEffect>
                                    <p:anim calcmode="lin" valueType="num">
                                      <p:cBhvr>
                                        <p:cTn id="14" dur="1000" fill="hold"/>
                                        <p:tgtEl>
                                          <p:spTgt spid="503810">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03810">
                                            <p:txEl>
                                              <p:pRg st="0" end="0"/>
                                            </p:txEl>
                                          </p:spTgt>
                                        </p:tgtEl>
                                        <p:attrNameLst>
                                          <p:attrName>ppt_y</p:attrName>
                                        </p:attrNameLst>
                                      </p:cBhvr>
                                      <p:tavLst>
                                        <p:tav tm="0">
                                          <p:val>
                                            <p:strVal val="#ppt_y+.1"/>
                                          </p:val>
                                        </p:tav>
                                        <p:tav tm="100000">
                                          <p:val>
                                            <p:strVal val="#ppt_y"/>
                                          </p:val>
                                        </p:tav>
                                      </p:tavLst>
                                    </p:anim>
                                  </p:childTnLst>
                                </p:cTn>
                              </p:par>
                              <p:par>
                                <p:cTn id="16" presetID="53" presetClass="entr" presetSubtype="0" fill="hold" nodeType="withEffect">
                                  <p:stCondLst>
                                    <p:cond delay="0"/>
                                  </p:stCondLst>
                                  <p:childTnLst>
                                    <p:set>
                                      <p:cBhvr>
                                        <p:cTn id="17" dur="1" fill="hold">
                                          <p:stCondLst>
                                            <p:cond delay="0"/>
                                          </p:stCondLst>
                                        </p:cTn>
                                        <p:tgtEl>
                                          <p:spTgt spid="503812">
                                            <p:txEl>
                                              <p:pRg st="1" end="1"/>
                                            </p:txEl>
                                          </p:spTgt>
                                        </p:tgtEl>
                                        <p:attrNameLst>
                                          <p:attrName>style.visibility</p:attrName>
                                        </p:attrNameLst>
                                      </p:cBhvr>
                                      <p:to>
                                        <p:strVal val="visible"/>
                                      </p:to>
                                    </p:set>
                                    <p:anim calcmode="lin" valueType="num">
                                      <p:cBhvr>
                                        <p:cTn id="18" dur="2000" fill="hold"/>
                                        <p:tgtEl>
                                          <p:spTgt spid="503812">
                                            <p:txEl>
                                              <p:pRg st="1" end="1"/>
                                            </p:txEl>
                                          </p:spTgt>
                                        </p:tgtEl>
                                        <p:attrNameLst>
                                          <p:attrName>ppt_w</p:attrName>
                                        </p:attrNameLst>
                                      </p:cBhvr>
                                      <p:tavLst>
                                        <p:tav tm="0">
                                          <p:val>
                                            <p:fltVal val="0"/>
                                          </p:val>
                                        </p:tav>
                                        <p:tav tm="100000">
                                          <p:val>
                                            <p:strVal val="#ppt_w"/>
                                          </p:val>
                                        </p:tav>
                                      </p:tavLst>
                                    </p:anim>
                                    <p:anim calcmode="lin" valueType="num">
                                      <p:cBhvr>
                                        <p:cTn id="19" dur="2000" fill="hold"/>
                                        <p:tgtEl>
                                          <p:spTgt spid="503812">
                                            <p:txEl>
                                              <p:pRg st="1" end="1"/>
                                            </p:txEl>
                                          </p:spTgt>
                                        </p:tgtEl>
                                        <p:attrNameLst>
                                          <p:attrName>ppt_h</p:attrName>
                                        </p:attrNameLst>
                                      </p:cBhvr>
                                      <p:tavLst>
                                        <p:tav tm="0">
                                          <p:val>
                                            <p:fltVal val="0"/>
                                          </p:val>
                                        </p:tav>
                                        <p:tav tm="100000">
                                          <p:val>
                                            <p:strVal val="#ppt_h"/>
                                          </p:val>
                                        </p:tav>
                                      </p:tavLst>
                                    </p:anim>
                                    <p:animEffect transition="in" filter="fade">
                                      <p:cBhvr>
                                        <p:cTn id="20" dur="2000"/>
                                        <p:tgtEl>
                                          <p:spTgt spid="503812">
                                            <p:txEl>
                                              <p:pRg st="1" end="1"/>
                                            </p:txEl>
                                          </p:spTgt>
                                        </p:tgtEl>
                                      </p:cBhvr>
                                    </p:animEffect>
                                  </p:childTnLst>
                                </p:cTn>
                              </p:par>
                              <p:par>
                                <p:cTn id="21" presetID="42" presetClass="entr" presetSubtype="0" fill="hold" grpId="0" nodeType="withEffect">
                                  <p:stCondLst>
                                    <p:cond delay="0"/>
                                  </p:stCondLst>
                                  <p:childTnLst>
                                    <p:set>
                                      <p:cBhvr>
                                        <p:cTn id="22" dur="1" fill="hold">
                                          <p:stCondLst>
                                            <p:cond delay="0"/>
                                          </p:stCondLst>
                                        </p:cTn>
                                        <p:tgtEl>
                                          <p:spTgt spid="503810">
                                            <p:txEl>
                                              <p:pRg st="1" end="1"/>
                                            </p:txEl>
                                          </p:spTgt>
                                        </p:tgtEl>
                                        <p:attrNameLst>
                                          <p:attrName>style.visibility</p:attrName>
                                        </p:attrNameLst>
                                      </p:cBhvr>
                                      <p:to>
                                        <p:strVal val="visible"/>
                                      </p:to>
                                    </p:set>
                                    <p:animEffect transition="in" filter="fade">
                                      <p:cBhvr>
                                        <p:cTn id="23" dur="1000"/>
                                        <p:tgtEl>
                                          <p:spTgt spid="503810">
                                            <p:txEl>
                                              <p:pRg st="1" end="1"/>
                                            </p:txEl>
                                          </p:spTgt>
                                        </p:tgtEl>
                                      </p:cBhvr>
                                    </p:animEffect>
                                    <p:anim calcmode="lin" valueType="num">
                                      <p:cBhvr>
                                        <p:cTn id="24" dur="1000" fill="hold"/>
                                        <p:tgtEl>
                                          <p:spTgt spid="503810">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503810">
                                            <p:txEl>
                                              <p:pRg st="1" end="1"/>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503810">
                                            <p:txEl>
                                              <p:pRg st="2" end="2"/>
                                            </p:txEl>
                                          </p:spTgt>
                                        </p:tgtEl>
                                        <p:attrNameLst>
                                          <p:attrName>style.visibility</p:attrName>
                                        </p:attrNameLst>
                                      </p:cBhvr>
                                      <p:to>
                                        <p:strVal val="visible"/>
                                      </p:to>
                                    </p:set>
                                    <p:animEffect transition="in" filter="fade">
                                      <p:cBhvr>
                                        <p:cTn id="28" dur="1000"/>
                                        <p:tgtEl>
                                          <p:spTgt spid="503810">
                                            <p:txEl>
                                              <p:pRg st="2" end="2"/>
                                            </p:txEl>
                                          </p:spTgt>
                                        </p:tgtEl>
                                      </p:cBhvr>
                                    </p:animEffect>
                                    <p:anim calcmode="lin" valueType="num">
                                      <p:cBhvr>
                                        <p:cTn id="29" dur="1000" fill="hold"/>
                                        <p:tgtEl>
                                          <p:spTgt spid="503810">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503810">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810" grpId="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Title 1"/>
          <p:cNvSpPr>
            <a:spLocks noGrp="1"/>
          </p:cNvSpPr>
          <p:nvPr>
            <p:ph type="title"/>
          </p:nvPr>
        </p:nvSpPr>
        <p:spPr>
          <a:xfrm>
            <a:off x="0" y="567061"/>
            <a:ext cx="9144000" cy="880739"/>
          </a:xfrm>
        </p:spPr>
        <p:txBody>
          <a:bodyPr>
            <a:normAutofit/>
          </a:bodyPr>
          <a:lstStyle/>
          <a:p>
            <a:pPr algn="ctr" eaLnBrk="1" fontAlgn="auto" hangingPunct="1">
              <a:spcAft>
                <a:spcPts val="0"/>
              </a:spcAft>
              <a:defRPr/>
            </a:pPr>
            <a:r>
              <a:rPr lang="en-US" b="1" dirty="0" smtClean="0">
                <a:solidFill>
                  <a:srgbClr val="0E015F"/>
                </a:solidFill>
                <a:effectLst>
                  <a:outerShdw blurRad="38100" dist="38100" dir="2700000" algn="tl">
                    <a:srgbClr val="000000">
                      <a:alpha val="43137"/>
                    </a:srgbClr>
                  </a:outerShdw>
                </a:effectLst>
                <a:latin typeface="Comic Sans MS" pitchFamily="66" charset="0"/>
              </a:rPr>
              <a:t>The Student Teaching Triad</a:t>
            </a:r>
            <a:endParaRPr lang="en-US" b="1" dirty="0" smtClean="0">
              <a:solidFill>
                <a:srgbClr val="0E015F"/>
              </a:solidFill>
              <a:effectLst>
                <a:outerShdw blurRad="38100" dist="38100" dir="2700000" algn="tl">
                  <a:srgbClr val="000000">
                    <a:alpha val="43137"/>
                  </a:srgbClr>
                </a:outerShdw>
              </a:effectLst>
            </a:endParaRPr>
          </a:p>
        </p:txBody>
      </p:sp>
      <p:sp>
        <p:nvSpPr>
          <p:cNvPr id="15365" name="Rectangle 5"/>
          <p:cNvSpPr>
            <a:spLocks noChangeArrowheads="1"/>
          </p:cNvSpPr>
          <p:nvPr/>
        </p:nvSpPr>
        <p:spPr bwMode="auto">
          <a:xfrm>
            <a:off x="6553200" y="3276600"/>
            <a:ext cx="1981200" cy="646331"/>
          </a:xfrm>
          <a:prstGeom prst="rect">
            <a:avLst/>
          </a:prstGeom>
          <a:noFill/>
          <a:ln w="9525">
            <a:noFill/>
            <a:miter lim="800000"/>
            <a:headEnd/>
            <a:tailEnd/>
          </a:ln>
        </p:spPr>
        <p:txBody>
          <a:bodyPr>
            <a:spAutoFit/>
          </a:bodyPr>
          <a:lstStyle/>
          <a:p>
            <a:pPr algn="ctr" eaLnBrk="0" hangingPunct="0">
              <a:defRPr/>
            </a:pPr>
            <a:r>
              <a:rPr lang="en-US" b="1" dirty="0">
                <a:solidFill>
                  <a:srgbClr val="0E015F"/>
                </a:solidFill>
                <a:cs typeface="Arial" pitchFamily="34" charset="0"/>
              </a:rPr>
              <a:t>University Supervisor</a:t>
            </a:r>
          </a:p>
        </p:txBody>
      </p:sp>
      <p:sp>
        <p:nvSpPr>
          <p:cNvPr id="15366" name="Rectangle 6"/>
          <p:cNvSpPr>
            <a:spLocks noChangeArrowheads="1"/>
          </p:cNvSpPr>
          <p:nvPr/>
        </p:nvSpPr>
        <p:spPr bwMode="auto">
          <a:xfrm>
            <a:off x="533400" y="3254514"/>
            <a:ext cx="2209800" cy="646331"/>
          </a:xfrm>
          <a:prstGeom prst="rect">
            <a:avLst/>
          </a:prstGeom>
          <a:noFill/>
          <a:ln w="9525">
            <a:noFill/>
            <a:miter lim="800000"/>
            <a:headEnd/>
            <a:tailEnd/>
          </a:ln>
        </p:spPr>
        <p:txBody>
          <a:bodyPr>
            <a:spAutoFit/>
          </a:bodyPr>
          <a:lstStyle/>
          <a:p>
            <a:pPr algn="ctr" eaLnBrk="0" hangingPunct="0">
              <a:defRPr/>
            </a:pPr>
            <a:r>
              <a:rPr lang="en-US" b="1" dirty="0">
                <a:solidFill>
                  <a:srgbClr val="0E015F"/>
                </a:solidFill>
                <a:cs typeface="Arial" pitchFamily="34" charset="0"/>
              </a:rPr>
              <a:t>Cooperating Teacher</a:t>
            </a:r>
          </a:p>
        </p:txBody>
      </p:sp>
      <p:sp>
        <p:nvSpPr>
          <p:cNvPr id="15367" name="Rectangle 7"/>
          <p:cNvSpPr>
            <a:spLocks noChangeArrowheads="1"/>
          </p:cNvSpPr>
          <p:nvPr/>
        </p:nvSpPr>
        <p:spPr bwMode="auto">
          <a:xfrm>
            <a:off x="3885411" y="1501914"/>
            <a:ext cx="1279516" cy="646331"/>
          </a:xfrm>
          <a:prstGeom prst="rect">
            <a:avLst/>
          </a:prstGeom>
          <a:noFill/>
          <a:ln w="9525">
            <a:noFill/>
            <a:miter lim="800000"/>
            <a:headEnd/>
            <a:tailEnd/>
          </a:ln>
        </p:spPr>
        <p:txBody>
          <a:bodyPr wrap="none">
            <a:spAutoFit/>
          </a:bodyPr>
          <a:lstStyle/>
          <a:p>
            <a:pPr algn="ctr" eaLnBrk="0" hangingPunct="0">
              <a:defRPr/>
            </a:pPr>
            <a:r>
              <a:rPr lang="en-US" b="1" dirty="0">
                <a:solidFill>
                  <a:srgbClr val="0E015F"/>
                </a:solidFill>
                <a:cs typeface="Arial" pitchFamily="34" charset="0"/>
              </a:rPr>
              <a:t>Teacher</a:t>
            </a:r>
          </a:p>
          <a:p>
            <a:pPr algn="ctr" eaLnBrk="0" hangingPunct="0">
              <a:defRPr/>
            </a:pPr>
            <a:r>
              <a:rPr lang="en-US" b="1" dirty="0">
                <a:solidFill>
                  <a:srgbClr val="0E015F"/>
                </a:solidFill>
                <a:cs typeface="Arial" pitchFamily="34" charset="0"/>
              </a:rPr>
              <a:t>Candidate</a:t>
            </a:r>
          </a:p>
        </p:txBody>
      </p:sp>
      <p:sp>
        <p:nvSpPr>
          <p:cNvPr id="16391" name="Rectangle 8"/>
          <p:cNvSpPr>
            <a:spLocks noChangeArrowheads="1"/>
          </p:cNvSpPr>
          <p:nvPr/>
        </p:nvSpPr>
        <p:spPr bwMode="auto">
          <a:xfrm>
            <a:off x="0" y="5410200"/>
            <a:ext cx="9144000" cy="707886"/>
          </a:xfrm>
          <a:prstGeom prst="rect">
            <a:avLst/>
          </a:prstGeom>
          <a:noFill/>
          <a:ln w="9525">
            <a:noFill/>
            <a:miter lim="800000"/>
            <a:headEnd/>
            <a:tailEnd/>
          </a:ln>
        </p:spPr>
        <p:txBody>
          <a:bodyPr>
            <a:spAutoFit/>
          </a:bodyPr>
          <a:lstStyle/>
          <a:p>
            <a:pPr algn="ctr" eaLnBrk="0" hangingPunct="0">
              <a:defRPr/>
            </a:pPr>
            <a:r>
              <a:rPr lang="en-US" sz="4000" b="1" dirty="0">
                <a:solidFill>
                  <a:srgbClr val="0E015F"/>
                </a:solidFill>
                <a:effectLst>
                  <a:outerShdw blurRad="38100" dist="38100" dir="2700000" algn="tl">
                    <a:srgbClr val="000000">
                      <a:alpha val="43137"/>
                    </a:srgbClr>
                  </a:outerShdw>
                </a:effectLst>
                <a:cs typeface="Arial" pitchFamily="34" charset="0"/>
              </a:rPr>
              <a:t>What role does each person play?</a:t>
            </a:r>
          </a:p>
        </p:txBody>
      </p:sp>
      <p:sp>
        <p:nvSpPr>
          <p:cNvPr id="26" name="Oval 25"/>
          <p:cNvSpPr/>
          <p:nvPr/>
        </p:nvSpPr>
        <p:spPr>
          <a:xfrm>
            <a:off x="3200400" y="2396929"/>
            <a:ext cx="2819400" cy="2960659"/>
          </a:xfrm>
          <a:prstGeom prst="ellipse">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pic>
        <p:nvPicPr>
          <p:cNvPr id="1026" name="Picture 2" descr="C:\Users\twheck\Desktop\animation factory\clipart\moving arrows.gif"/>
          <p:cNvPicPr>
            <a:picLocks noChangeAspect="1" noChangeArrowheads="1" noCrop="1"/>
          </p:cNvPicPr>
          <p:nvPr/>
        </p:nvPicPr>
        <p:blipFill>
          <a:blip r:embed="rId3" cstate="print"/>
          <a:srcRect/>
          <a:stretch>
            <a:fillRect/>
          </a:stretch>
        </p:blipFill>
        <p:spPr bwMode="auto">
          <a:xfrm>
            <a:off x="3657600" y="2890373"/>
            <a:ext cx="1981200" cy="2121518"/>
          </a:xfrm>
          <a:prstGeom prst="rect">
            <a:avLst/>
          </a:prstGeom>
          <a:noFill/>
          <a:ln w="9525">
            <a:noFill/>
            <a:miter lim="800000"/>
            <a:headEnd/>
            <a:tailEnd/>
          </a:ln>
        </p:spPr>
      </p:pic>
      <p:sp>
        <p:nvSpPr>
          <p:cNvPr id="27" name="TextBox 26"/>
          <p:cNvSpPr txBox="1"/>
          <p:nvPr/>
        </p:nvSpPr>
        <p:spPr>
          <a:xfrm>
            <a:off x="3276600" y="4600211"/>
            <a:ext cx="2743200" cy="400110"/>
          </a:xfrm>
          <a:prstGeom prst="rect">
            <a:avLst/>
          </a:prstGeom>
          <a:solidFill>
            <a:schemeClr val="accent1">
              <a:lumMod val="40000"/>
              <a:lumOff val="60000"/>
            </a:schemeClr>
          </a:solidFill>
        </p:spPr>
        <p:txBody>
          <a:bodyPr>
            <a:spAutoFit/>
          </a:bodyPr>
          <a:lstStyle/>
          <a:p>
            <a:pPr algn="ctr">
              <a:defRPr/>
            </a:pPr>
            <a:r>
              <a:rPr lang="en-US" dirty="0">
                <a:cs typeface="Arial" pitchFamily="34" charset="0"/>
              </a:rPr>
              <a:t>Communication</a:t>
            </a:r>
          </a:p>
        </p:txBody>
      </p:sp>
      <p:sp>
        <p:nvSpPr>
          <p:cNvPr id="11"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p:cTn id="7" dur="2000" fill="hold"/>
                                        <p:tgtEl>
                                          <p:spTgt spid="24579"/>
                                        </p:tgtEl>
                                        <p:attrNameLst>
                                          <p:attrName>ppt_w</p:attrName>
                                        </p:attrNameLst>
                                      </p:cBhvr>
                                      <p:tavLst>
                                        <p:tav tm="0">
                                          <p:val>
                                            <p:fltVal val="0"/>
                                          </p:val>
                                        </p:tav>
                                        <p:tav tm="100000">
                                          <p:val>
                                            <p:strVal val="#ppt_w"/>
                                          </p:val>
                                        </p:tav>
                                      </p:tavLst>
                                    </p:anim>
                                    <p:anim calcmode="lin" valueType="num">
                                      <p:cBhvr>
                                        <p:cTn id="8" dur="2000" fill="hold"/>
                                        <p:tgtEl>
                                          <p:spTgt spid="24579"/>
                                        </p:tgtEl>
                                        <p:attrNameLst>
                                          <p:attrName>ppt_h</p:attrName>
                                        </p:attrNameLst>
                                      </p:cBhvr>
                                      <p:tavLst>
                                        <p:tav tm="0">
                                          <p:val>
                                            <p:fltVal val="0"/>
                                          </p:val>
                                        </p:tav>
                                        <p:tav tm="100000">
                                          <p:val>
                                            <p:strVal val="#ppt_h"/>
                                          </p:val>
                                        </p:tav>
                                      </p:tavLst>
                                    </p:anim>
                                    <p:anim calcmode="lin" valueType="num">
                                      <p:cBhvr>
                                        <p:cTn id="9" dur="2000" fill="hold"/>
                                        <p:tgtEl>
                                          <p:spTgt spid="24579"/>
                                        </p:tgtEl>
                                        <p:attrNameLst>
                                          <p:attrName>ppt_x</p:attrName>
                                        </p:attrNameLst>
                                      </p:cBhvr>
                                      <p:tavLst>
                                        <p:tav tm="0" fmla="#ppt_x+(cos(-2*pi*(1-$))*-#ppt_x-sin(-2*pi*(1-$))*(1-#ppt_y))*(1-$)">
                                          <p:val>
                                            <p:fltVal val="0"/>
                                          </p:val>
                                        </p:tav>
                                        <p:tav tm="100000">
                                          <p:val>
                                            <p:fltVal val="1"/>
                                          </p:val>
                                        </p:tav>
                                      </p:tavLst>
                                    </p:anim>
                                    <p:anim calcmode="lin" valueType="num">
                                      <p:cBhvr>
                                        <p:cTn id="10" dur="2000" fill="hold"/>
                                        <p:tgtEl>
                                          <p:spTgt spid="2457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2000"/>
                            </p:stCondLst>
                            <p:childTnLst>
                              <p:par>
                                <p:cTn id="12" presetID="47" presetClass="entr" presetSubtype="0" fill="hold" grpId="0" nodeType="afterEffect">
                                  <p:stCondLst>
                                    <p:cond delay="0"/>
                                  </p:stCondLst>
                                  <p:childTnLst>
                                    <p:set>
                                      <p:cBhvr>
                                        <p:cTn id="13" dur="1" fill="hold">
                                          <p:stCondLst>
                                            <p:cond delay="0"/>
                                          </p:stCondLst>
                                        </p:cTn>
                                        <p:tgtEl>
                                          <p:spTgt spid="15367"/>
                                        </p:tgtEl>
                                        <p:attrNameLst>
                                          <p:attrName>style.visibility</p:attrName>
                                        </p:attrNameLst>
                                      </p:cBhvr>
                                      <p:to>
                                        <p:strVal val="visible"/>
                                      </p:to>
                                    </p:set>
                                    <p:animEffect transition="in" filter="fade">
                                      <p:cBhvr>
                                        <p:cTn id="14" dur="1000"/>
                                        <p:tgtEl>
                                          <p:spTgt spid="15367"/>
                                        </p:tgtEl>
                                      </p:cBhvr>
                                    </p:animEffect>
                                    <p:anim calcmode="lin" valueType="num">
                                      <p:cBhvr>
                                        <p:cTn id="15" dur="1000" fill="hold"/>
                                        <p:tgtEl>
                                          <p:spTgt spid="15367"/>
                                        </p:tgtEl>
                                        <p:attrNameLst>
                                          <p:attrName>ppt_x</p:attrName>
                                        </p:attrNameLst>
                                      </p:cBhvr>
                                      <p:tavLst>
                                        <p:tav tm="0">
                                          <p:val>
                                            <p:strVal val="#ppt_x"/>
                                          </p:val>
                                        </p:tav>
                                        <p:tav tm="100000">
                                          <p:val>
                                            <p:strVal val="#ppt_x"/>
                                          </p:val>
                                        </p:tav>
                                      </p:tavLst>
                                    </p:anim>
                                    <p:anim calcmode="lin" valueType="num">
                                      <p:cBhvr>
                                        <p:cTn id="16" dur="1000" fill="hold"/>
                                        <p:tgtEl>
                                          <p:spTgt spid="15367"/>
                                        </p:tgtEl>
                                        <p:attrNameLst>
                                          <p:attrName>ppt_y</p:attrName>
                                        </p:attrNameLst>
                                      </p:cBhvr>
                                      <p:tavLst>
                                        <p:tav tm="0">
                                          <p:val>
                                            <p:strVal val="#ppt_y-.1"/>
                                          </p:val>
                                        </p:tav>
                                        <p:tav tm="100000">
                                          <p:val>
                                            <p:strVal val="#ppt_y"/>
                                          </p:val>
                                        </p:tav>
                                      </p:tavLst>
                                    </p:anim>
                                  </p:childTnLst>
                                </p:cTn>
                              </p:par>
                            </p:childTnLst>
                          </p:cTn>
                        </p:par>
                        <p:par>
                          <p:cTn id="17" fill="hold">
                            <p:stCondLst>
                              <p:cond delay="3000"/>
                            </p:stCondLst>
                            <p:childTnLst>
                              <p:par>
                                <p:cTn id="18" presetID="2" presetClass="entr" presetSubtype="8" fill="hold" grpId="0" nodeType="afterEffect">
                                  <p:stCondLst>
                                    <p:cond delay="0"/>
                                  </p:stCondLst>
                                  <p:childTnLst>
                                    <p:set>
                                      <p:cBhvr>
                                        <p:cTn id="19" dur="1" fill="hold">
                                          <p:stCondLst>
                                            <p:cond delay="0"/>
                                          </p:stCondLst>
                                        </p:cTn>
                                        <p:tgtEl>
                                          <p:spTgt spid="15365"/>
                                        </p:tgtEl>
                                        <p:attrNameLst>
                                          <p:attrName>style.visibility</p:attrName>
                                        </p:attrNameLst>
                                      </p:cBhvr>
                                      <p:to>
                                        <p:strVal val="visible"/>
                                      </p:to>
                                    </p:set>
                                    <p:anim calcmode="lin" valueType="num">
                                      <p:cBhvr additive="base">
                                        <p:cTn id="20" dur="1000" fill="hold"/>
                                        <p:tgtEl>
                                          <p:spTgt spid="15365"/>
                                        </p:tgtEl>
                                        <p:attrNameLst>
                                          <p:attrName>ppt_x</p:attrName>
                                        </p:attrNameLst>
                                      </p:cBhvr>
                                      <p:tavLst>
                                        <p:tav tm="0">
                                          <p:val>
                                            <p:strVal val="0-#ppt_w/2"/>
                                          </p:val>
                                        </p:tav>
                                        <p:tav tm="100000">
                                          <p:val>
                                            <p:strVal val="#ppt_x"/>
                                          </p:val>
                                        </p:tav>
                                      </p:tavLst>
                                    </p:anim>
                                    <p:anim calcmode="lin" valueType="num">
                                      <p:cBhvr additive="base">
                                        <p:cTn id="21" dur="1000" fill="hold"/>
                                        <p:tgtEl>
                                          <p:spTgt spid="15365"/>
                                        </p:tgtEl>
                                        <p:attrNameLst>
                                          <p:attrName>ppt_y</p:attrName>
                                        </p:attrNameLst>
                                      </p:cBhvr>
                                      <p:tavLst>
                                        <p:tav tm="0">
                                          <p:val>
                                            <p:strVal val="#ppt_y"/>
                                          </p:val>
                                        </p:tav>
                                        <p:tav tm="100000">
                                          <p:val>
                                            <p:strVal val="#ppt_y"/>
                                          </p:val>
                                        </p:tav>
                                      </p:tavLst>
                                    </p:anim>
                                  </p:childTnLst>
                                </p:cTn>
                              </p:par>
                            </p:childTnLst>
                          </p:cTn>
                        </p:par>
                        <p:par>
                          <p:cTn id="22" fill="hold">
                            <p:stCondLst>
                              <p:cond delay="4000"/>
                            </p:stCondLst>
                            <p:childTnLst>
                              <p:par>
                                <p:cTn id="23" presetID="2" presetClass="entr" presetSubtype="2" fill="hold" grpId="0" nodeType="afterEffect">
                                  <p:stCondLst>
                                    <p:cond delay="0"/>
                                  </p:stCondLst>
                                  <p:childTnLst>
                                    <p:set>
                                      <p:cBhvr>
                                        <p:cTn id="24" dur="1" fill="hold">
                                          <p:stCondLst>
                                            <p:cond delay="0"/>
                                          </p:stCondLst>
                                        </p:cTn>
                                        <p:tgtEl>
                                          <p:spTgt spid="15366"/>
                                        </p:tgtEl>
                                        <p:attrNameLst>
                                          <p:attrName>style.visibility</p:attrName>
                                        </p:attrNameLst>
                                      </p:cBhvr>
                                      <p:to>
                                        <p:strVal val="visible"/>
                                      </p:to>
                                    </p:set>
                                    <p:anim calcmode="lin" valueType="num">
                                      <p:cBhvr additive="base">
                                        <p:cTn id="25" dur="1000" fill="hold"/>
                                        <p:tgtEl>
                                          <p:spTgt spid="15366"/>
                                        </p:tgtEl>
                                        <p:attrNameLst>
                                          <p:attrName>ppt_x</p:attrName>
                                        </p:attrNameLst>
                                      </p:cBhvr>
                                      <p:tavLst>
                                        <p:tav tm="0">
                                          <p:val>
                                            <p:strVal val="1+#ppt_w/2"/>
                                          </p:val>
                                        </p:tav>
                                        <p:tav tm="100000">
                                          <p:val>
                                            <p:strVal val="#ppt_x"/>
                                          </p:val>
                                        </p:tav>
                                      </p:tavLst>
                                    </p:anim>
                                    <p:anim calcmode="lin" valueType="num">
                                      <p:cBhvr additive="base">
                                        <p:cTn id="26" dur="1000" fill="hold"/>
                                        <p:tgtEl>
                                          <p:spTgt spid="15366"/>
                                        </p:tgtEl>
                                        <p:attrNameLst>
                                          <p:attrName>ppt_y</p:attrName>
                                        </p:attrNameLst>
                                      </p:cBhvr>
                                      <p:tavLst>
                                        <p:tav tm="0">
                                          <p:val>
                                            <p:strVal val="#ppt_y"/>
                                          </p:val>
                                        </p:tav>
                                        <p:tav tm="100000">
                                          <p:val>
                                            <p:strVal val="#ppt_y"/>
                                          </p:val>
                                        </p:tav>
                                      </p:tavLst>
                                    </p:anim>
                                  </p:childTnLst>
                                </p:cTn>
                              </p:par>
                            </p:childTnLst>
                          </p:cTn>
                        </p:par>
                        <p:par>
                          <p:cTn id="27" fill="hold">
                            <p:stCondLst>
                              <p:cond delay="5000"/>
                            </p:stCondLst>
                            <p:childTnLst>
                              <p:par>
                                <p:cTn id="28" presetID="15" presetClass="entr" presetSubtype="0" fill="hold" nodeType="afterEffect">
                                  <p:stCondLst>
                                    <p:cond delay="0"/>
                                  </p:stCondLst>
                                  <p:childTnLst>
                                    <p:set>
                                      <p:cBhvr>
                                        <p:cTn id="29" dur="1" fill="hold">
                                          <p:stCondLst>
                                            <p:cond delay="0"/>
                                          </p:stCondLst>
                                        </p:cTn>
                                        <p:tgtEl>
                                          <p:spTgt spid="1026"/>
                                        </p:tgtEl>
                                        <p:attrNameLst>
                                          <p:attrName>style.visibility</p:attrName>
                                        </p:attrNameLst>
                                      </p:cBhvr>
                                      <p:to>
                                        <p:strVal val="visible"/>
                                      </p:to>
                                    </p:set>
                                    <p:anim calcmode="lin" valueType="num">
                                      <p:cBhvr>
                                        <p:cTn id="30" dur="3000" fill="hold"/>
                                        <p:tgtEl>
                                          <p:spTgt spid="1026"/>
                                        </p:tgtEl>
                                        <p:attrNameLst>
                                          <p:attrName>ppt_w</p:attrName>
                                        </p:attrNameLst>
                                      </p:cBhvr>
                                      <p:tavLst>
                                        <p:tav tm="0">
                                          <p:val>
                                            <p:fltVal val="0"/>
                                          </p:val>
                                        </p:tav>
                                        <p:tav tm="100000">
                                          <p:val>
                                            <p:strVal val="#ppt_w"/>
                                          </p:val>
                                        </p:tav>
                                      </p:tavLst>
                                    </p:anim>
                                    <p:anim calcmode="lin" valueType="num">
                                      <p:cBhvr>
                                        <p:cTn id="31" dur="3000" fill="hold"/>
                                        <p:tgtEl>
                                          <p:spTgt spid="1026"/>
                                        </p:tgtEl>
                                        <p:attrNameLst>
                                          <p:attrName>ppt_h</p:attrName>
                                        </p:attrNameLst>
                                      </p:cBhvr>
                                      <p:tavLst>
                                        <p:tav tm="0">
                                          <p:val>
                                            <p:fltVal val="0"/>
                                          </p:val>
                                        </p:tav>
                                        <p:tav tm="100000">
                                          <p:val>
                                            <p:strVal val="#ppt_h"/>
                                          </p:val>
                                        </p:tav>
                                      </p:tavLst>
                                    </p:anim>
                                    <p:anim calcmode="lin" valueType="num">
                                      <p:cBhvr>
                                        <p:cTn id="32" dur="3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33" dur="3000" fill="hold"/>
                                        <p:tgtEl>
                                          <p:spTgt spid="1026"/>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3000" fill="hold"/>
                                        <p:tgtEl>
                                          <p:spTgt spid="26"/>
                                        </p:tgtEl>
                                        <p:attrNameLst>
                                          <p:attrName>ppt_w</p:attrName>
                                        </p:attrNameLst>
                                      </p:cBhvr>
                                      <p:tavLst>
                                        <p:tav tm="0">
                                          <p:val>
                                            <p:fltVal val="0"/>
                                          </p:val>
                                        </p:tav>
                                        <p:tav tm="100000">
                                          <p:val>
                                            <p:strVal val="#ppt_w"/>
                                          </p:val>
                                        </p:tav>
                                      </p:tavLst>
                                    </p:anim>
                                    <p:anim calcmode="lin" valueType="num">
                                      <p:cBhvr>
                                        <p:cTn id="37" dur="3000" fill="hold"/>
                                        <p:tgtEl>
                                          <p:spTgt spid="26"/>
                                        </p:tgtEl>
                                        <p:attrNameLst>
                                          <p:attrName>ppt_h</p:attrName>
                                        </p:attrNameLst>
                                      </p:cBhvr>
                                      <p:tavLst>
                                        <p:tav tm="0">
                                          <p:val>
                                            <p:fltVal val="0"/>
                                          </p:val>
                                        </p:tav>
                                        <p:tav tm="100000">
                                          <p:val>
                                            <p:strVal val="#ppt_h"/>
                                          </p:val>
                                        </p:tav>
                                      </p:tavLst>
                                    </p:anim>
                                    <p:anim calcmode="lin" valueType="num">
                                      <p:cBhvr>
                                        <p:cTn id="38" dur="3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9" dur="3000" fill="hold"/>
                                        <p:tgtEl>
                                          <p:spTgt spid="26"/>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3000" fill="hold"/>
                                        <p:tgtEl>
                                          <p:spTgt spid="27"/>
                                        </p:tgtEl>
                                        <p:attrNameLst>
                                          <p:attrName>ppt_w</p:attrName>
                                        </p:attrNameLst>
                                      </p:cBhvr>
                                      <p:tavLst>
                                        <p:tav tm="0">
                                          <p:val>
                                            <p:fltVal val="0"/>
                                          </p:val>
                                        </p:tav>
                                        <p:tav tm="100000">
                                          <p:val>
                                            <p:strVal val="#ppt_w"/>
                                          </p:val>
                                        </p:tav>
                                      </p:tavLst>
                                    </p:anim>
                                    <p:anim calcmode="lin" valueType="num">
                                      <p:cBhvr>
                                        <p:cTn id="43" dur="3000" fill="hold"/>
                                        <p:tgtEl>
                                          <p:spTgt spid="27"/>
                                        </p:tgtEl>
                                        <p:attrNameLst>
                                          <p:attrName>ppt_h</p:attrName>
                                        </p:attrNameLst>
                                      </p:cBhvr>
                                      <p:tavLst>
                                        <p:tav tm="0">
                                          <p:val>
                                            <p:fltVal val="0"/>
                                          </p:val>
                                        </p:tav>
                                        <p:tav tm="100000">
                                          <p:val>
                                            <p:strVal val="#ppt_h"/>
                                          </p:val>
                                        </p:tav>
                                      </p:tavLst>
                                    </p:anim>
                                    <p:anim calcmode="lin" valueType="num">
                                      <p:cBhvr>
                                        <p:cTn id="44" dur="3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5" dur="3000" fill="hold"/>
                                        <p:tgtEl>
                                          <p:spTgt spid="27"/>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8000"/>
                            </p:stCondLst>
                            <p:childTnLst>
                              <p:par>
                                <p:cTn id="47" presetID="15" presetClass="entr" presetSubtype="0" fill="hold" nodeType="afterEffect">
                                  <p:stCondLst>
                                    <p:cond delay="0"/>
                                  </p:stCondLst>
                                  <p:childTnLst>
                                    <p:set>
                                      <p:cBhvr>
                                        <p:cTn id="48" dur="1" fill="hold">
                                          <p:stCondLst>
                                            <p:cond delay="0"/>
                                          </p:stCondLst>
                                        </p:cTn>
                                        <p:tgtEl>
                                          <p:spTgt spid="16391">
                                            <p:txEl>
                                              <p:pRg st="0" end="0"/>
                                            </p:txEl>
                                          </p:spTgt>
                                        </p:tgtEl>
                                        <p:attrNameLst>
                                          <p:attrName>style.visibility</p:attrName>
                                        </p:attrNameLst>
                                      </p:cBhvr>
                                      <p:to>
                                        <p:strVal val="visible"/>
                                      </p:to>
                                    </p:set>
                                    <p:anim calcmode="lin" valueType="num">
                                      <p:cBhvr>
                                        <p:cTn id="49" dur="3000" fill="hold"/>
                                        <p:tgtEl>
                                          <p:spTgt spid="16391">
                                            <p:txEl>
                                              <p:pRg st="0" end="0"/>
                                            </p:txEl>
                                          </p:spTgt>
                                        </p:tgtEl>
                                        <p:attrNameLst>
                                          <p:attrName>ppt_w</p:attrName>
                                        </p:attrNameLst>
                                      </p:cBhvr>
                                      <p:tavLst>
                                        <p:tav tm="0">
                                          <p:val>
                                            <p:fltVal val="0"/>
                                          </p:val>
                                        </p:tav>
                                        <p:tav tm="100000">
                                          <p:val>
                                            <p:strVal val="#ppt_w"/>
                                          </p:val>
                                        </p:tav>
                                      </p:tavLst>
                                    </p:anim>
                                    <p:anim calcmode="lin" valueType="num">
                                      <p:cBhvr>
                                        <p:cTn id="50" dur="3000" fill="hold"/>
                                        <p:tgtEl>
                                          <p:spTgt spid="16391">
                                            <p:txEl>
                                              <p:pRg st="0" end="0"/>
                                            </p:txEl>
                                          </p:spTgt>
                                        </p:tgtEl>
                                        <p:attrNameLst>
                                          <p:attrName>ppt_h</p:attrName>
                                        </p:attrNameLst>
                                      </p:cBhvr>
                                      <p:tavLst>
                                        <p:tav tm="0">
                                          <p:val>
                                            <p:fltVal val="0"/>
                                          </p:val>
                                        </p:tav>
                                        <p:tav tm="100000">
                                          <p:val>
                                            <p:strVal val="#ppt_h"/>
                                          </p:val>
                                        </p:tav>
                                      </p:tavLst>
                                    </p:anim>
                                    <p:anim calcmode="lin" valueType="num">
                                      <p:cBhvr>
                                        <p:cTn id="51" dur="3000" fill="hold"/>
                                        <p:tgtEl>
                                          <p:spTgt spid="1639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2" dur="3000" fill="hold"/>
                                        <p:tgtEl>
                                          <p:spTgt spid="1639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15365" grpId="0"/>
      <p:bldP spid="15366" grpId="0"/>
      <p:bldP spid="15367" grpId="0"/>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a:xfrm>
            <a:off x="1600200" y="228600"/>
            <a:ext cx="5943600" cy="685800"/>
          </a:xfrm>
        </p:spPr>
        <p:txBody>
          <a:bodyPr/>
          <a:lstStyle/>
          <a:p>
            <a:pPr eaLnBrk="1" hangingPunct="1"/>
            <a:r>
              <a:rPr lang="en-US" dirty="0" smtClean="0">
                <a:solidFill>
                  <a:srgbClr val="0E015F"/>
                </a:solidFill>
                <a:latin typeface="Comic Sans MS" pitchFamily="66" charset="0"/>
              </a:rPr>
              <a:t>The Cooperating Teacher</a:t>
            </a:r>
          </a:p>
        </p:txBody>
      </p:sp>
      <p:sp>
        <p:nvSpPr>
          <p:cNvPr id="612355" name="Rectangle 3"/>
          <p:cNvSpPr>
            <a:spLocks noGrp="1" noChangeArrowheads="1"/>
          </p:cNvSpPr>
          <p:nvPr>
            <p:ph type="body" idx="1"/>
          </p:nvPr>
        </p:nvSpPr>
        <p:spPr>
          <a:xfrm>
            <a:off x="533400" y="1219200"/>
            <a:ext cx="8305800" cy="4953000"/>
          </a:xfrm>
        </p:spPr>
        <p:txBody>
          <a:bodyPr/>
          <a:lstStyle/>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Help the teacher candidate feel comfortable and welcome</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Review school policies and procedures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Encourage teacher candidate to get involved in school activities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Share materials and ideas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Assist the candidate in developing standards based lessons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Observe and provide constructive feedback</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Know and implement the co-teaching strategies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Mentor and guide the teacher candidate</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Model effective teaching strategies and professional behavior</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Be flexible; allow the teacher candidate to try new ideas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Communicate expectations</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Be understanding and patient</a:t>
            </a:r>
          </a:p>
          <a:p>
            <a:pPr marL="274320" indent="-274320" eaLnBrk="1" fontAlgn="auto" hangingPunct="1">
              <a:spcAft>
                <a:spcPts val="0"/>
              </a:spcAft>
              <a:buClr>
                <a:srgbClr val="0066FF"/>
              </a:buClr>
              <a:buFont typeface="Wingdings" pitchFamily="2" charset="2"/>
              <a:buChar char="ü"/>
              <a:defRPr/>
            </a:pPr>
            <a:r>
              <a:rPr lang="en-US" sz="2000" dirty="0" smtClean="0">
                <a:solidFill>
                  <a:srgbClr val="0E015F"/>
                </a:solidFill>
                <a:latin typeface="Comic Sans MS" pitchFamily="66" charset="0"/>
              </a:rPr>
              <a:t>Maintain consistency and accountability</a:t>
            </a:r>
          </a:p>
          <a:p>
            <a:pPr eaLnBrk="1" hangingPunct="1"/>
            <a:endParaRPr lang="en-US" sz="1900" dirty="0" smtClean="0">
              <a:latin typeface="Comic Sans MS" pitchFamily="66" charset="0"/>
            </a:endParaRPr>
          </a:p>
          <a:p>
            <a:pPr eaLnBrk="1" hangingPunct="1">
              <a:buFontTx/>
              <a:buNone/>
            </a:pPr>
            <a:r>
              <a:rPr lang="en-US" sz="1900" dirty="0" smtClean="0">
                <a:latin typeface="Comic Sans MS" pitchFamily="66" charset="0"/>
              </a:rPr>
              <a:t>	</a:t>
            </a:r>
          </a:p>
        </p:txBody>
      </p:sp>
      <p:pic>
        <p:nvPicPr>
          <p:cNvPr id="117764" name="Picture 5" descr="MCj03515970000[1]"/>
          <p:cNvPicPr>
            <a:picLocks noChangeAspect="1" noChangeArrowheads="1"/>
          </p:cNvPicPr>
          <p:nvPr/>
        </p:nvPicPr>
        <p:blipFill>
          <a:blip r:embed="rId2" cstate="print"/>
          <a:srcRect/>
          <a:stretch>
            <a:fillRect/>
          </a:stretch>
        </p:blipFill>
        <p:spPr bwMode="auto">
          <a:xfrm>
            <a:off x="7467600" y="4800600"/>
            <a:ext cx="1157497" cy="823913"/>
          </a:xfrm>
          <a:prstGeom prst="rect">
            <a:avLst/>
          </a:prstGeom>
          <a:noFill/>
          <a:ln w="9525">
            <a:noFill/>
            <a:miter lim="800000"/>
            <a:headEnd/>
            <a:tailEnd/>
          </a:ln>
        </p:spPr>
      </p:pic>
      <p:pic>
        <p:nvPicPr>
          <p:cNvPr id="117765" name="Picture 6" descr="MCj03515970000[1]"/>
          <p:cNvPicPr>
            <a:picLocks noChangeAspect="1" noChangeArrowheads="1"/>
          </p:cNvPicPr>
          <p:nvPr/>
        </p:nvPicPr>
        <p:blipFill>
          <a:blip r:embed="rId3" cstate="print"/>
          <a:srcRect/>
          <a:stretch>
            <a:fillRect/>
          </a:stretch>
        </p:blipFill>
        <p:spPr bwMode="auto">
          <a:xfrm rot="-10198517">
            <a:off x="483236" y="147774"/>
            <a:ext cx="983926" cy="700364"/>
          </a:xfrm>
          <a:prstGeom prst="rect">
            <a:avLst/>
          </a:prstGeom>
          <a:noFill/>
          <a:ln w="9525">
            <a:noFill/>
            <a:miter lim="800000"/>
            <a:headEnd/>
            <a:tailEnd/>
          </a:ln>
        </p:spPr>
      </p:pic>
      <p:pic>
        <p:nvPicPr>
          <p:cNvPr id="117766" name="Picture 7" descr="MCj03515970000[1]"/>
          <p:cNvPicPr>
            <a:picLocks noChangeAspect="1" noChangeArrowheads="1"/>
          </p:cNvPicPr>
          <p:nvPr/>
        </p:nvPicPr>
        <p:blipFill>
          <a:blip r:embed="rId4" cstate="print"/>
          <a:srcRect/>
          <a:stretch>
            <a:fillRect/>
          </a:stretch>
        </p:blipFill>
        <p:spPr bwMode="auto">
          <a:xfrm rot="3183424">
            <a:off x="89022" y="6015888"/>
            <a:ext cx="1047802" cy="745832"/>
          </a:xfrm>
          <a:prstGeom prst="rect">
            <a:avLst/>
          </a:prstGeom>
          <a:noFill/>
          <a:ln w="9525">
            <a:noFill/>
            <a:miter lim="800000"/>
            <a:headEnd/>
            <a:tailEnd/>
          </a:ln>
        </p:spPr>
      </p:pic>
      <p:pic>
        <p:nvPicPr>
          <p:cNvPr id="117767" name="Picture 8" descr="MCj03515970000[1]"/>
          <p:cNvPicPr>
            <a:picLocks noChangeAspect="1" noChangeArrowheads="1"/>
          </p:cNvPicPr>
          <p:nvPr/>
        </p:nvPicPr>
        <p:blipFill>
          <a:blip r:embed="rId5" cstate="print"/>
          <a:srcRect/>
          <a:stretch>
            <a:fillRect/>
          </a:stretch>
        </p:blipFill>
        <p:spPr bwMode="auto">
          <a:xfrm>
            <a:off x="7772400" y="162719"/>
            <a:ext cx="1143000" cy="813594"/>
          </a:xfrm>
          <a:prstGeom prst="rect">
            <a:avLst/>
          </a:prstGeom>
          <a:noFill/>
          <a:ln w="9525">
            <a:noFill/>
            <a:miter lim="800000"/>
            <a:headEnd/>
            <a:tailEnd/>
          </a:ln>
        </p:spPr>
      </p:pic>
      <p:sp>
        <p:nvSpPr>
          <p:cNvPr id="9"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562079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12354"/>
                                        </p:tgtEl>
                                        <p:attrNameLst>
                                          <p:attrName>style.visibility</p:attrName>
                                        </p:attrNameLst>
                                      </p:cBhvr>
                                      <p:to>
                                        <p:strVal val="visible"/>
                                      </p:to>
                                    </p:set>
                                    <p:animScale>
                                      <p:cBhvr>
                                        <p:cTn id="7" dur="1000" decel="50000" fill="hold">
                                          <p:stCondLst>
                                            <p:cond delay="0"/>
                                          </p:stCondLst>
                                        </p:cTn>
                                        <p:tgtEl>
                                          <p:spTgt spid="6123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12354"/>
                                        </p:tgtEl>
                                        <p:attrNameLst>
                                          <p:attrName>ppt_x</p:attrName>
                                          <p:attrName>ppt_y</p:attrName>
                                        </p:attrNameLst>
                                      </p:cBhvr>
                                    </p:animMotion>
                                    <p:animEffect transition="in" filter="fade">
                                      <p:cBhvr>
                                        <p:cTn id="9" dur="1000"/>
                                        <p:tgtEl>
                                          <p:spTgt spid="61235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612355">
                                            <p:txEl>
                                              <p:pRg st="0" end="0"/>
                                            </p:txEl>
                                          </p:spTgt>
                                        </p:tgtEl>
                                        <p:attrNameLst>
                                          <p:attrName>style.visibility</p:attrName>
                                        </p:attrNameLst>
                                      </p:cBhvr>
                                      <p:to>
                                        <p:strVal val="visible"/>
                                      </p:to>
                                    </p:set>
                                    <p:animScale>
                                      <p:cBhvr>
                                        <p:cTn id="13" dur="1000" decel="50000" fill="hold">
                                          <p:stCondLst>
                                            <p:cond delay="0"/>
                                          </p:stCondLst>
                                        </p:cTn>
                                        <p:tgtEl>
                                          <p:spTgt spid="61235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12355">
                                            <p:txEl>
                                              <p:pRg st="0" end="0"/>
                                            </p:txEl>
                                          </p:spTgt>
                                        </p:tgtEl>
                                        <p:attrNameLst>
                                          <p:attrName>ppt_x</p:attrName>
                                          <p:attrName>ppt_y</p:attrName>
                                        </p:attrNameLst>
                                      </p:cBhvr>
                                    </p:animMotion>
                                    <p:animEffect transition="in" filter="fade">
                                      <p:cBhvr>
                                        <p:cTn id="15" dur="1000"/>
                                        <p:tgtEl>
                                          <p:spTgt spid="612355">
                                            <p:txEl>
                                              <p:pRg st="0" end="0"/>
                                            </p:txEl>
                                          </p:spTgt>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612355">
                                            <p:txEl>
                                              <p:pRg st="1" end="1"/>
                                            </p:txEl>
                                          </p:spTgt>
                                        </p:tgtEl>
                                        <p:attrNameLst>
                                          <p:attrName>style.visibility</p:attrName>
                                        </p:attrNameLst>
                                      </p:cBhvr>
                                      <p:to>
                                        <p:strVal val="visible"/>
                                      </p:to>
                                    </p:set>
                                    <p:animScale>
                                      <p:cBhvr>
                                        <p:cTn id="19" dur="1000" decel="50000" fill="hold">
                                          <p:stCondLst>
                                            <p:cond delay="0"/>
                                          </p:stCondLst>
                                        </p:cTn>
                                        <p:tgtEl>
                                          <p:spTgt spid="61235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612355">
                                            <p:txEl>
                                              <p:pRg st="1" end="1"/>
                                            </p:txEl>
                                          </p:spTgt>
                                        </p:tgtEl>
                                        <p:attrNameLst>
                                          <p:attrName>ppt_x</p:attrName>
                                          <p:attrName>ppt_y</p:attrName>
                                        </p:attrNameLst>
                                      </p:cBhvr>
                                    </p:animMotion>
                                    <p:animEffect transition="in" filter="fade">
                                      <p:cBhvr>
                                        <p:cTn id="21" dur="1000"/>
                                        <p:tgtEl>
                                          <p:spTgt spid="612355">
                                            <p:txEl>
                                              <p:pRg st="1" end="1"/>
                                            </p:txEl>
                                          </p:spTgt>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612355">
                                            <p:txEl>
                                              <p:pRg st="2" end="2"/>
                                            </p:txEl>
                                          </p:spTgt>
                                        </p:tgtEl>
                                        <p:attrNameLst>
                                          <p:attrName>style.visibility</p:attrName>
                                        </p:attrNameLst>
                                      </p:cBhvr>
                                      <p:to>
                                        <p:strVal val="visible"/>
                                      </p:to>
                                    </p:set>
                                    <p:animScale>
                                      <p:cBhvr>
                                        <p:cTn id="25" dur="1000" decel="50000" fill="hold">
                                          <p:stCondLst>
                                            <p:cond delay="0"/>
                                          </p:stCondLst>
                                        </p:cTn>
                                        <p:tgtEl>
                                          <p:spTgt spid="61235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12355">
                                            <p:txEl>
                                              <p:pRg st="2" end="2"/>
                                            </p:txEl>
                                          </p:spTgt>
                                        </p:tgtEl>
                                        <p:attrNameLst>
                                          <p:attrName>ppt_x</p:attrName>
                                          <p:attrName>ppt_y</p:attrName>
                                        </p:attrNameLst>
                                      </p:cBhvr>
                                    </p:animMotion>
                                    <p:animEffect transition="in" filter="fade">
                                      <p:cBhvr>
                                        <p:cTn id="27" dur="1000"/>
                                        <p:tgtEl>
                                          <p:spTgt spid="612355">
                                            <p:txEl>
                                              <p:pRg st="2" end="2"/>
                                            </p:txEl>
                                          </p:spTgt>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612355">
                                            <p:txEl>
                                              <p:pRg st="3" end="3"/>
                                            </p:txEl>
                                          </p:spTgt>
                                        </p:tgtEl>
                                        <p:attrNameLst>
                                          <p:attrName>style.visibility</p:attrName>
                                        </p:attrNameLst>
                                      </p:cBhvr>
                                      <p:to>
                                        <p:strVal val="visible"/>
                                      </p:to>
                                    </p:set>
                                    <p:animScale>
                                      <p:cBhvr>
                                        <p:cTn id="31" dur="1000" decel="50000" fill="hold">
                                          <p:stCondLst>
                                            <p:cond delay="0"/>
                                          </p:stCondLst>
                                        </p:cTn>
                                        <p:tgtEl>
                                          <p:spTgt spid="61235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612355">
                                            <p:txEl>
                                              <p:pRg st="3" end="3"/>
                                            </p:txEl>
                                          </p:spTgt>
                                        </p:tgtEl>
                                        <p:attrNameLst>
                                          <p:attrName>ppt_x</p:attrName>
                                          <p:attrName>ppt_y</p:attrName>
                                        </p:attrNameLst>
                                      </p:cBhvr>
                                    </p:animMotion>
                                    <p:animEffect transition="in" filter="fade">
                                      <p:cBhvr>
                                        <p:cTn id="33" dur="1000"/>
                                        <p:tgtEl>
                                          <p:spTgt spid="612355">
                                            <p:txEl>
                                              <p:pRg st="3" end="3"/>
                                            </p:txEl>
                                          </p:spTgt>
                                        </p:tgtEl>
                                      </p:cBhvr>
                                    </p:animEffect>
                                  </p:childTnLst>
                                </p:cTn>
                              </p:par>
                            </p:childTnLst>
                          </p:cTn>
                        </p:par>
                        <p:par>
                          <p:cTn id="34" fill="hold">
                            <p:stCondLst>
                              <p:cond delay="5000"/>
                            </p:stCondLst>
                            <p:childTnLst>
                              <p:par>
                                <p:cTn id="35" presetID="52" presetClass="entr" presetSubtype="0" fill="hold" nodeType="afterEffect">
                                  <p:stCondLst>
                                    <p:cond delay="0"/>
                                  </p:stCondLst>
                                  <p:childTnLst>
                                    <p:set>
                                      <p:cBhvr>
                                        <p:cTn id="36" dur="1" fill="hold">
                                          <p:stCondLst>
                                            <p:cond delay="0"/>
                                          </p:stCondLst>
                                        </p:cTn>
                                        <p:tgtEl>
                                          <p:spTgt spid="612355">
                                            <p:txEl>
                                              <p:pRg st="4" end="4"/>
                                            </p:txEl>
                                          </p:spTgt>
                                        </p:tgtEl>
                                        <p:attrNameLst>
                                          <p:attrName>style.visibility</p:attrName>
                                        </p:attrNameLst>
                                      </p:cBhvr>
                                      <p:to>
                                        <p:strVal val="visible"/>
                                      </p:to>
                                    </p:set>
                                    <p:animScale>
                                      <p:cBhvr>
                                        <p:cTn id="37" dur="1000" decel="50000" fill="hold">
                                          <p:stCondLst>
                                            <p:cond delay="0"/>
                                          </p:stCondLst>
                                        </p:cTn>
                                        <p:tgtEl>
                                          <p:spTgt spid="61235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2355">
                                            <p:txEl>
                                              <p:pRg st="4" end="4"/>
                                            </p:txEl>
                                          </p:spTgt>
                                        </p:tgtEl>
                                        <p:attrNameLst>
                                          <p:attrName>ppt_x</p:attrName>
                                          <p:attrName>ppt_y</p:attrName>
                                        </p:attrNameLst>
                                      </p:cBhvr>
                                    </p:animMotion>
                                    <p:animEffect transition="in" filter="fade">
                                      <p:cBhvr>
                                        <p:cTn id="39" dur="1000"/>
                                        <p:tgtEl>
                                          <p:spTgt spid="612355">
                                            <p:txEl>
                                              <p:pRg st="4" end="4"/>
                                            </p:txEl>
                                          </p:spTgt>
                                        </p:tgtEl>
                                      </p:cBhvr>
                                    </p:animEffect>
                                  </p:childTnLst>
                                </p:cTn>
                              </p:par>
                            </p:childTnLst>
                          </p:cTn>
                        </p:par>
                        <p:par>
                          <p:cTn id="40" fill="hold">
                            <p:stCondLst>
                              <p:cond delay="6000"/>
                            </p:stCondLst>
                            <p:childTnLst>
                              <p:par>
                                <p:cTn id="41" presetID="52" presetClass="entr" presetSubtype="0" fill="hold" nodeType="afterEffect">
                                  <p:stCondLst>
                                    <p:cond delay="0"/>
                                  </p:stCondLst>
                                  <p:childTnLst>
                                    <p:set>
                                      <p:cBhvr>
                                        <p:cTn id="42" dur="1" fill="hold">
                                          <p:stCondLst>
                                            <p:cond delay="0"/>
                                          </p:stCondLst>
                                        </p:cTn>
                                        <p:tgtEl>
                                          <p:spTgt spid="612355">
                                            <p:txEl>
                                              <p:pRg st="5" end="5"/>
                                            </p:txEl>
                                          </p:spTgt>
                                        </p:tgtEl>
                                        <p:attrNameLst>
                                          <p:attrName>style.visibility</p:attrName>
                                        </p:attrNameLst>
                                      </p:cBhvr>
                                      <p:to>
                                        <p:strVal val="visible"/>
                                      </p:to>
                                    </p:set>
                                    <p:animScale>
                                      <p:cBhvr>
                                        <p:cTn id="43" dur="1000" decel="50000" fill="hold">
                                          <p:stCondLst>
                                            <p:cond delay="0"/>
                                          </p:stCondLst>
                                        </p:cTn>
                                        <p:tgtEl>
                                          <p:spTgt spid="612355">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612355">
                                            <p:txEl>
                                              <p:pRg st="5" end="5"/>
                                            </p:txEl>
                                          </p:spTgt>
                                        </p:tgtEl>
                                        <p:attrNameLst>
                                          <p:attrName>ppt_x</p:attrName>
                                          <p:attrName>ppt_y</p:attrName>
                                        </p:attrNameLst>
                                      </p:cBhvr>
                                    </p:animMotion>
                                    <p:animEffect transition="in" filter="fade">
                                      <p:cBhvr>
                                        <p:cTn id="45" dur="1000"/>
                                        <p:tgtEl>
                                          <p:spTgt spid="612355">
                                            <p:txEl>
                                              <p:pRg st="5" end="5"/>
                                            </p:txEl>
                                          </p:spTgt>
                                        </p:tgtEl>
                                      </p:cBhvr>
                                    </p:animEffect>
                                  </p:childTnLst>
                                </p:cTn>
                              </p:par>
                            </p:childTnLst>
                          </p:cTn>
                        </p:par>
                        <p:par>
                          <p:cTn id="46" fill="hold">
                            <p:stCondLst>
                              <p:cond delay="7000"/>
                            </p:stCondLst>
                            <p:childTnLst>
                              <p:par>
                                <p:cTn id="47" presetID="52" presetClass="entr" presetSubtype="0" fill="hold" nodeType="afterEffect">
                                  <p:stCondLst>
                                    <p:cond delay="0"/>
                                  </p:stCondLst>
                                  <p:childTnLst>
                                    <p:set>
                                      <p:cBhvr>
                                        <p:cTn id="48" dur="1" fill="hold">
                                          <p:stCondLst>
                                            <p:cond delay="0"/>
                                          </p:stCondLst>
                                        </p:cTn>
                                        <p:tgtEl>
                                          <p:spTgt spid="612355">
                                            <p:txEl>
                                              <p:pRg st="6" end="6"/>
                                            </p:txEl>
                                          </p:spTgt>
                                        </p:tgtEl>
                                        <p:attrNameLst>
                                          <p:attrName>style.visibility</p:attrName>
                                        </p:attrNameLst>
                                      </p:cBhvr>
                                      <p:to>
                                        <p:strVal val="visible"/>
                                      </p:to>
                                    </p:set>
                                    <p:animScale>
                                      <p:cBhvr>
                                        <p:cTn id="49" dur="1000" decel="50000" fill="hold">
                                          <p:stCondLst>
                                            <p:cond delay="0"/>
                                          </p:stCondLst>
                                        </p:cTn>
                                        <p:tgtEl>
                                          <p:spTgt spid="612355">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612355">
                                            <p:txEl>
                                              <p:pRg st="6" end="6"/>
                                            </p:txEl>
                                          </p:spTgt>
                                        </p:tgtEl>
                                        <p:attrNameLst>
                                          <p:attrName>ppt_x</p:attrName>
                                          <p:attrName>ppt_y</p:attrName>
                                        </p:attrNameLst>
                                      </p:cBhvr>
                                    </p:animMotion>
                                    <p:animEffect transition="in" filter="fade">
                                      <p:cBhvr>
                                        <p:cTn id="51" dur="1000"/>
                                        <p:tgtEl>
                                          <p:spTgt spid="612355">
                                            <p:txEl>
                                              <p:pRg st="6" end="6"/>
                                            </p:txEl>
                                          </p:spTgt>
                                        </p:tgtEl>
                                      </p:cBhvr>
                                    </p:animEffect>
                                  </p:childTnLst>
                                </p:cTn>
                              </p:par>
                            </p:childTnLst>
                          </p:cTn>
                        </p:par>
                        <p:par>
                          <p:cTn id="52" fill="hold">
                            <p:stCondLst>
                              <p:cond delay="8000"/>
                            </p:stCondLst>
                            <p:childTnLst>
                              <p:par>
                                <p:cTn id="53" presetID="52" presetClass="entr" presetSubtype="0" fill="hold" nodeType="afterEffect">
                                  <p:stCondLst>
                                    <p:cond delay="0"/>
                                  </p:stCondLst>
                                  <p:childTnLst>
                                    <p:set>
                                      <p:cBhvr>
                                        <p:cTn id="54" dur="1" fill="hold">
                                          <p:stCondLst>
                                            <p:cond delay="0"/>
                                          </p:stCondLst>
                                        </p:cTn>
                                        <p:tgtEl>
                                          <p:spTgt spid="612355">
                                            <p:txEl>
                                              <p:pRg st="7" end="7"/>
                                            </p:txEl>
                                          </p:spTgt>
                                        </p:tgtEl>
                                        <p:attrNameLst>
                                          <p:attrName>style.visibility</p:attrName>
                                        </p:attrNameLst>
                                      </p:cBhvr>
                                      <p:to>
                                        <p:strVal val="visible"/>
                                      </p:to>
                                    </p:set>
                                    <p:animScale>
                                      <p:cBhvr>
                                        <p:cTn id="55" dur="1000" decel="50000" fill="hold">
                                          <p:stCondLst>
                                            <p:cond delay="0"/>
                                          </p:stCondLst>
                                        </p:cTn>
                                        <p:tgtEl>
                                          <p:spTgt spid="612355">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612355">
                                            <p:txEl>
                                              <p:pRg st="7" end="7"/>
                                            </p:txEl>
                                          </p:spTgt>
                                        </p:tgtEl>
                                        <p:attrNameLst>
                                          <p:attrName>ppt_x</p:attrName>
                                          <p:attrName>ppt_y</p:attrName>
                                        </p:attrNameLst>
                                      </p:cBhvr>
                                    </p:animMotion>
                                    <p:animEffect transition="in" filter="fade">
                                      <p:cBhvr>
                                        <p:cTn id="57" dur="1000"/>
                                        <p:tgtEl>
                                          <p:spTgt spid="612355">
                                            <p:txEl>
                                              <p:pRg st="7" end="7"/>
                                            </p:txEl>
                                          </p:spTgt>
                                        </p:tgtEl>
                                      </p:cBhvr>
                                    </p:animEffect>
                                  </p:childTnLst>
                                </p:cTn>
                              </p:par>
                            </p:childTnLst>
                          </p:cTn>
                        </p:par>
                        <p:par>
                          <p:cTn id="58" fill="hold">
                            <p:stCondLst>
                              <p:cond delay="9000"/>
                            </p:stCondLst>
                            <p:childTnLst>
                              <p:par>
                                <p:cTn id="59" presetID="52" presetClass="entr" presetSubtype="0" fill="hold" nodeType="afterEffect">
                                  <p:stCondLst>
                                    <p:cond delay="0"/>
                                  </p:stCondLst>
                                  <p:childTnLst>
                                    <p:set>
                                      <p:cBhvr>
                                        <p:cTn id="60" dur="1" fill="hold">
                                          <p:stCondLst>
                                            <p:cond delay="0"/>
                                          </p:stCondLst>
                                        </p:cTn>
                                        <p:tgtEl>
                                          <p:spTgt spid="612355">
                                            <p:txEl>
                                              <p:pRg st="8" end="8"/>
                                            </p:txEl>
                                          </p:spTgt>
                                        </p:tgtEl>
                                        <p:attrNameLst>
                                          <p:attrName>style.visibility</p:attrName>
                                        </p:attrNameLst>
                                      </p:cBhvr>
                                      <p:to>
                                        <p:strVal val="visible"/>
                                      </p:to>
                                    </p:set>
                                    <p:animScale>
                                      <p:cBhvr>
                                        <p:cTn id="61" dur="1000" decel="50000" fill="hold">
                                          <p:stCondLst>
                                            <p:cond delay="0"/>
                                          </p:stCondLst>
                                        </p:cTn>
                                        <p:tgtEl>
                                          <p:spTgt spid="612355">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612355">
                                            <p:txEl>
                                              <p:pRg st="8" end="8"/>
                                            </p:txEl>
                                          </p:spTgt>
                                        </p:tgtEl>
                                        <p:attrNameLst>
                                          <p:attrName>ppt_x</p:attrName>
                                          <p:attrName>ppt_y</p:attrName>
                                        </p:attrNameLst>
                                      </p:cBhvr>
                                    </p:animMotion>
                                    <p:animEffect transition="in" filter="fade">
                                      <p:cBhvr>
                                        <p:cTn id="63" dur="1000"/>
                                        <p:tgtEl>
                                          <p:spTgt spid="612355">
                                            <p:txEl>
                                              <p:pRg st="8" end="8"/>
                                            </p:txEl>
                                          </p:spTgt>
                                        </p:tgtEl>
                                      </p:cBhvr>
                                    </p:animEffect>
                                  </p:childTnLst>
                                </p:cTn>
                              </p:par>
                            </p:childTnLst>
                          </p:cTn>
                        </p:par>
                        <p:par>
                          <p:cTn id="64" fill="hold">
                            <p:stCondLst>
                              <p:cond delay="10000"/>
                            </p:stCondLst>
                            <p:childTnLst>
                              <p:par>
                                <p:cTn id="65" presetID="52" presetClass="entr" presetSubtype="0" fill="hold" nodeType="afterEffect">
                                  <p:stCondLst>
                                    <p:cond delay="0"/>
                                  </p:stCondLst>
                                  <p:childTnLst>
                                    <p:set>
                                      <p:cBhvr>
                                        <p:cTn id="66" dur="1" fill="hold">
                                          <p:stCondLst>
                                            <p:cond delay="0"/>
                                          </p:stCondLst>
                                        </p:cTn>
                                        <p:tgtEl>
                                          <p:spTgt spid="612355">
                                            <p:txEl>
                                              <p:pRg st="9" end="9"/>
                                            </p:txEl>
                                          </p:spTgt>
                                        </p:tgtEl>
                                        <p:attrNameLst>
                                          <p:attrName>style.visibility</p:attrName>
                                        </p:attrNameLst>
                                      </p:cBhvr>
                                      <p:to>
                                        <p:strVal val="visible"/>
                                      </p:to>
                                    </p:set>
                                    <p:animScale>
                                      <p:cBhvr>
                                        <p:cTn id="67" dur="1000" decel="50000" fill="hold">
                                          <p:stCondLst>
                                            <p:cond delay="0"/>
                                          </p:stCondLst>
                                        </p:cTn>
                                        <p:tgtEl>
                                          <p:spTgt spid="612355">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612355">
                                            <p:txEl>
                                              <p:pRg st="9" end="9"/>
                                            </p:txEl>
                                          </p:spTgt>
                                        </p:tgtEl>
                                        <p:attrNameLst>
                                          <p:attrName>ppt_x</p:attrName>
                                          <p:attrName>ppt_y</p:attrName>
                                        </p:attrNameLst>
                                      </p:cBhvr>
                                    </p:animMotion>
                                    <p:animEffect transition="in" filter="fade">
                                      <p:cBhvr>
                                        <p:cTn id="69" dur="1000"/>
                                        <p:tgtEl>
                                          <p:spTgt spid="612355">
                                            <p:txEl>
                                              <p:pRg st="9" end="9"/>
                                            </p:txEl>
                                          </p:spTgt>
                                        </p:tgtEl>
                                      </p:cBhvr>
                                    </p:animEffect>
                                  </p:childTnLst>
                                </p:cTn>
                              </p:par>
                            </p:childTnLst>
                          </p:cTn>
                        </p:par>
                        <p:par>
                          <p:cTn id="70" fill="hold">
                            <p:stCondLst>
                              <p:cond delay="11000"/>
                            </p:stCondLst>
                            <p:childTnLst>
                              <p:par>
                                <p:cTn id="71" presetID="52" presetClass="entr" presetSubtype="0" fill="hold" nodeType="afterEffect">
                                  <p:stCondLst>
                                    <p:cond delay="0"/>
                                  </p:stCondLst>
                                  <p:childTnLst>
                                    <p:set>
                                      <p:cBhvr>
                                        <p:cTn id="72" dur="1" fill="hold">
                                          <p:stCondLst>
                                            <p:cond delay="0"/>
                                          </p:stCondLst>
                                        </p:cTn>
                                        <p:tgtEl>
                                          <p:spTgt spid="612355">
                                            <p:txEl>
                                              <p:pRg st="10" end="10"/>
                                            </p:txEl>
                                          </p:spTgt>
                                        </p:tgtEl>
                                        <p:attrNameLst>
                                          <p:attrName>style.visibility</p:attrName>
                                        </p:attrNameLst>
                                      </p:cBhvr>
                                      <p:to>
                                        <p:strVal val="visible"/>
                                      </p:to>
                                    </p:set>
                                    <p:animScale>
                                      <p:cBhvr>
                                        <p:cTn id="73" dur="1000" decel="50000" fill="hold">
                                          <p:stCondLst>
                                            <p:cond delay="0"/>
                                          </p:stCondLst>
                                        </p:cTn>
                                        <p:tgtEl>
                                          <p:spTgt spid="612355">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612355">
                                            <p:txEl>
                                              <p:pRg st="10" end="10"/>
                                            </p:txEl>
                                          </p:spTgt>
                                        </p:tgtEl>
                                        <p:attrNameLst>
                                          <p:attrName>ppt_x</p:attrName>
                                          <p:attrName>ppt_y</p:attrName>
                                        </p:attrNameLst>
                                      </p:cBhvr>
                                    </p:animMotion>
                                    <p:animEffect transition="in" filter="fade">
                                      <p:cBhvr>
                                        <p:cTn id="75" dur="1000"/>
                                        <p:tgtEl>
                                          <p:spTgt spid="612355">
                                            <p:txEl>
                                              <p:pRg st="10" end="10"/>
                                            </p:txEl>
                                          </p:spTgt>
                                        </p:tgtEl>
                                      </p:cBhvr>
                                    </p:animEffect>
                                  </p:childTnLst>
                                </p:cTn>
                              </p:par>
                            </p:childTnLst>
                          </p:cTn>
                        </p:par>
                        <p:par>
                          <p:cTn id="76" fill="hold">
                            <p:stCondLst>
                              <p:cond delay="12000"/>
                            </p:stCondLst>
                            <p:childTnLst>
                              <p:par>
                                <p:cTn id="77" presetID="52" presetClass="entr" presetSubtype="0" fill="hold" nodeType="afterEffect">
                                  <p:stCondLst>
                                    <p:cond delay="0"/>
                                  </p:stCondLst>
                                  <p:childTnLst>
                                    <p:set>
                                      <p:cBhvr>
                                        <p:cTn id="78" dur="1" fill="hold">
                                          <p:stCondLst>
                                            <p:cond delay="0"/>
                                          </p:stCondLst>
                                        </p:cTn>
                                        <p:tgtEl>
                                          <p:spTgt spid="612355">
                                            <p:txEl>
                                              <p:pRg st="11" end="11"/>
                                            </p:txEl>
                                          </p:spTgt>
                                        </p:tgtEl>
                                        <p:attrNameLst>
                                          <p:attrName>style.visibility</p:attrName>
                                        </p:attrNameLst>
                                      </p:cBhvr>
                                      <p:to>
                                        <p:strVal val="visible"/>
                                      </p:to>
                                    </p:set>
                                    <p:animScale>
                                      <p:cBhvr>
                                        <p:cTn id="79" dur="1000" decel="50000" fill="hold">
                                          <p:stCondLst>
                                            <p:cond delay="0"/>
                                          </p:stCondLst>
                                        </p:cTn>
                                        <p:tgtEl>
                                          <p:spTgt spid="612355">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612355">
                                            <p:txEl>
                                              <p:pRg st="11" end="11"/>
                                            </p:txEl>
                                          </p:spTgt>
                                        </p:tgtEl>
                                        <p:attrNameLst>
                                          <p:attrName>ppt_x</p:attrName>
                                          <p:attrName>ppt_y</p:attrName>
                                        </p:attrNameLst>
                                      </p:cBhvr>
                                    </p:animMotion>
                                    <p:animEffect transition="in" filter="fade">
                                      <p:cBhvr>
                                        <p:cTn id="81" dur="1000"/>
                                        <p:tgtEl>
                                          <p:spTgt spid="612355">
                                            <p:txEl>
                                              <p:pRg st="11" end="11"/>
                                            </p:txEl>
                                          </p:spTgt>
                                        </p:tgtEl>
                                      </p:cBhvr>
                                    </p:animEffect>
                                  </p:childTnLst>
                                </p:cTn>
                              </p:par>
                            </p:childTnLst>
                          </p:cTn>
                        </p:par>
                        <p:par>
                          <p:cTn id="82" fill="hold">
                            <p:stCondLst>
                              <p:cond delay="13000"/>
                            </p:stCondLst>
                            <p:childTnLst>
                              <p:par>
                                <p:cTn id="83" presetID="52" presetClass="entr" presetSubtype="0" fill="hold" nodeType="afterEffect">
                                  <p:stCondLst>
                                    <p:cond delay="0"/>
                                  </p:stCondLst>
                                  <p:childTnLst>
                                    <p:set>
                                      <p:cBhvr>
                                        <p:cTn id="84" dur="1" fill="hold">
                                          <p:stCondLst>
                                            <p:cond delay="0"/>
                                          </p:stCondLst>
                                        </p:cTn>
                                        <p:tgtEl>
                                          <p:spTgt spid="612355">
                                            <p:txEl>
                                              <p:pRg st="12" end="12"/>
                                            </p:txEl>
                                          </p:spTgt>
                                        </p:tgtEl>
                                        <p:attrNameLst>
                                          <p:attrName>style.visibility</p:attrName>
                                        </p:attrNameLst>
                                      </p:cBhvr>
                                      <p:to>
                                        <p:strVal val="visible"/>
                                      </p:to>
                                    </p:set>
                                    <p:animScale>
                                      <p:cBhvr>
                                        <p:cTn id="85" dur="1000" decel="50000" fill="hold">
                                          <p:stCondLst>
                                            <p:cond delay="0"/>
                                          </p:stCondLst>
                                        </p:cTn>
                                        <p:tgtEl>
                                          <p:spTgt spid="612355">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6" dur="1000" decel="50000" fill="hold">
                                          <p:stCondLst>
                                            <p:cond delay="0"/>
                                          </p:stCondLst>
                                        </p:cTn>
                                        <p:tgtEl>
                                          <p:spTgt spid="612355">
                                            <p:txEl>
                                              <p:pRg st="12" end="12"/>
                                            </p:txEl>
                                          </p:spTgt>
                                        </p:tgtEl>
                                        <p:attrNameLst>
                                          <p:attrName>ppt_x</p:attrName>
                                          <p:attrName>ppt_y</p:attrName>
                                        </p:attrNameLst>
                                      </p:cBhvr>
                                    </p:animMotion>
                                    <p:animEffect transition="in" filter="fade">
                                      <p:cBhvr>
                                        <p:cTn id="87" dur="1000"/>
                                        <p:tgtEl>
                                          <p:spTgt spid="61235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35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rrowheads="1"/>
          </p:cNvSpPr>
          <p:nvPr>
            <p:ph type="title"/>
          </p:nvPr>
        </p:nvSpPr>
        <p:spPr>
          <a:xfrm>
            <a:off x="990600" y="381000"/>
            <a:ext cx="6553200" cy="609600"/>
          </a:xfrm>
        </p:spPr>
        <p:txBody>
          <a:bodyPr/>
          <a:lstStyle/>
          <a:p>
            <a:pPr eaLnBrk="1" hangingPunct="1"/>
            <a:r>
              <a:rPr lang="en-US" dirty="0" smtClean="0">
                <a:solidFill>
                  <a:srgbClr val="0E015F"/>
                </a:solidFill>
                <a:latin typeface="Comic Sans MS" pitchFamily="66" charset="0"/>
              </a:rPr>
              <a:t>The University Supervisor</a:t>
            </a:r>
          </a:p>
        </p:txBody>
      </p:sp>
      <p:sp>
        <p:nvSpPr>
          <p:cNvPr id="613379" name="Rectangle 3"/>
          <p:cNvSpPr>
            <a:spLocks noGrp="1" noChangeArrowheads="1"/>
          </p:cNvSpPr>
          <p:nvPr>
            <p:ph type="body" idx="1"/>
          </p:nvPr>
        </p:nvSpPr>
        <p:spPr>
          <a:xfrm>
            <a:off x="457200" y="1295400"/>
            <a:ext cx="8305800" cy="5280498"/>
          </a:xfrm>
        </p:spPr>
        <p:txBody>
          <a:bodyPr/>
          <a:lstStyle/>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Provide a systematic and consistent presence during the student teaching experience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Provide program information to the cooperating teacher and teacher candidate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Observe and provide feedback on a regular basis</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Act as a confidant for both the cooperating teacher and teacher candidate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an advocate for the teacher candidate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Help the team build good communication and facilitate positive interactions</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Set clear expectations; be honest about a student’s performance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Handle the difficult situations that might come up</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Schedule three-way conferences at the beginning and end of the experience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knowledgeable in and supportive of the use of co-teaching strategies</a:t>
            </a:r>
          </a:p>
          <a:p>
            <a:pPr eaLnBrk="1" hangingPunct="1">
              <a:buFont typeface="Wingdings" pitchFamily="2" charset="2"/>
              <a:buChar char="ü"/>
            </a:pPr>
            <a:endParaRPr lang="en-US" sz="1700" dirty="0" smtClean="0">
              <a:latin typeface="Comic Sans MS" pitchFamily="66" charset="0"/>
            </a:endParaRPr>
          </a:p>
        </p:txBody>
      </p:sp>
      <p:pic>
        <p:nvPicPr>
          <p:cNvPr id="119811" name="Picture 4" descr="MCj03515970000[1]"/>
          <p:cNvPicPr>
            <a:picLocks noChangeAspect="1" noChangeArrowheads="1"/>
          </p:cNvPicPr>
          <p:nvPr/>
        </p:nvPicPr>
        <p:blipFill>
          <a:blip r:embed="rId2" cstate="print"/>
          <a:srcRect/>
          <a:stretch>
            <a:fillRect/>
          </a:stretch>
        </p:blipFill>
        <p:spPr bwMode="auto">
          <a:xfrm rot="3239179">
            <a:off x="7882553" y="3438704"/>
            <a:ext cx="1165988" cy="829956"/>
          </a:xfrm>
          <a:prstGeom prst="rect">
            <a:avLst/>
          </a:prstGeom>
          <a:noFill/>
          <a:ln w="9525">
            <a:noFill/>
            <a:miter lim="800000"/>
            <a:headEnd/>
            <a:tailEnd/>
          </a:ln>
        </p:spPr>
      </p:pic>
      <p:pic>
        <p:nvPicPr>
          <p:cNvPr id="119813" name="Picture 6" descr="MCj03515970000[1]"/>
          <p:cNvPicPr>
            <a:picLocks noChangeAspect="1" noChangeArrowheads="1"/>
          </p:cNvPicPr>
          <p:nvPr/>
        </p:nvPicPr>
        <p:blipFill>
          <a:blip r:embed="rId3" cstate="print"/>
          <a:srcRect/>
          <a:stretch>
            <a:fillRect/>
          </a:stretch>
        </p:blipFill>
        <p:spPr bwMode="auto">
          <a:xfrm rot="-8769859">
            <a:off x="147557" y="5905010"/>
            <a:ext cx="1036523" cy="737803"/>
          </a:xfrm>
          <a:prstGeom prst="rect">
            <a:avLst/>
          </a:prstGeom>
          <a:noFill/>
          <a:ln w="9525">
            <a:noFill/>
            <a:miter lim="800000"/>
            <a:headEnd/>
            <a:tailEnd/>
          </a:ln>
        </p:spPr>
      </p:pic>
      <p:pic>
        <p:nvPicPr>
          <p:cNvPr id="119814" name="Picture 7" descr="MCj03515970000[1]"/>
          <p:cNvPicPr>
            <a:picLocks noChangeAspect="1" noChangeArrowheads="1"/>
          </p:cNvPicPr>
          <p:nvPr/>
        </p:nvPicPr>
        <p:blipFill>
          <a:blip r:embed="rId4" cstate="print"/>
          <a:srcRect/>
          <a:stretch>
            <a:fillRect/>
          </a:stretch>
        </p:blipFill>
        <p:spPr bwMode="auto">
          <a:xfrm rot="3247519">
            <a:off x="118394" y="159681"/>
            <a:ext cx="1086937" cy="773688"/>
          </a:xfrm>
          <a:prstGeom prst="rect">
            <a:avLst/>
          </a:prstGeom>
          <a:noFill/>
          <a:ln w="9525">
            <a:noFill/>
            <a:miter lim="800000"/>
            <a:headEnd/>
            <a:tailEnd/>
          </a:ln>
        </p:spPr>
      </p:pic>
      <p:pic>
        <p:nvPicPr>
          <p:cNvPr id="119815" name="Picture 8" descr="MCj03515970000[1]"/>
          <p:cNvPicPr>
            <a:picLocks noChangeAspect="1" noChangeArrowheads="1"/>
          </p:cNvPicPr>
          <p:nvPr/>
        </p:nvPicPr>
        <p:blipFill>
          <a:blip r:embed="rId5" cstate="print"/>
          <a:srcRect/>
          <a:stretch>
            <a:fillRect/>
          </a:stretch>
        </p:blipFill>
        <p:spPr bwMode="auto">
          <a:xfrm>
            <a:off x="7768682" y="228601"/>
            <a:ext cx="1070517" cy="762000"/>
          </a:xfrm>
          <a:prstGeom prst="rect">
            <a:avLst/>
          </a:prstGeom>
          <a:noFill/>
          <a:ln w="9525">
            <a:noFill/>
            <a:miter lim="800000"/>
            <a:headEnd/>
            <a:tailEnd/>
          </a:ln>
        </p:spPr>
      </p:pic>
      <p:sp>
        <p:nvSpPr>
          <p:cNvPr id="9"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893782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613378"/>
                                        </p:tgtEl>
                                        <p:attrNameLst>
                                          <p:attrName>style.visibility</p:attrName>
                                        </p:attrNameLst>
                                      </p:cBhvr>
                                      <p:to>
                                        <p:strVal val="visible"/>
                                      </p:to>
                                    </p:set>
                                    <p:anim calcmode="lin" valueType="num">
                                      <p:cBhvr>
                                        <p:cTn id="7" dur="1000" fill="hold"/>
                                        <p:tgtEl>
                                          <p:spTgt spid="613378"/>
                                        </p:tgtEl>
                                        <p:attrNameLst>
                                          <p:attrName>ppt_w</p:attrName>
                                        </p:attrNameLst>
                                      </p:cBhvr>
                                      <p:tavLst>
                                        <p:tav tm="0">
                                          <p:val>
                                            <p:strVal val="#ppt_w*0.05"/>
                                          </p:val>
                                        </p:tav>
                                        <p:tav tm="100000">
                                          <p:val>
                                            <p:strVal val="#ppt_w"/>
                                          </p:val>
                                        </p:tav>
                                      </p:tavLst>
                                    </p:anim>
                                    <p:anim calcmode="lin" valueType="num">
                                      <p:cBhvr>
                                        <p:cTn id="8" dur="1000" fill="hold"/>
                                        <p:tgtEl>
                                          <p:spTgt spid="613378"/>
                                        </p:tgtEl>
                                        <p:attrNameLst>
                                          <p:attrName>ppt_h</p:attrName>
                                        </p:attrNameLst>
                                      </p:cBhvr>
                                      <p:tavLst>
                                        <p:tav tm="0">
                                          <p:val>
                                            <p:strVal val="#ppt_h"/>
                                          </p:val>
                                        </p:tav>
                                        <p:tav tm="100000">
                                          <p:val>
                                            <p:strVal val="#ppt_h"/>
                                          </p:val>
                                        </p:tav>
                                      </p:tavLst>
                                    </p:anim>
                                    <p:anim calcmode="lin" valueType="num">
                                      <p:cBhvr>
                                        <p:cTn id="9" dur="1000" fill="hold"/>
                                        <p:tgtEl>
                                          <p:spTgt spid="613378"/>
                                        </p:tgtEl>
                                        <p:attrNameLst>
                                          <p:attrName>ppt_x</p:attrName>
                                        </p:attrNameLst>
                                      </p:cBhvr>
                                      <p:tavLst>
                                        <p:tav tm="0">
                                          <p:val>
                                            <p:strVal val="#ppt_x-.2"/>
                                          </p:val>
                                        </p:tav>
                                        <p:tav tm="100000">
                                          <p:val>
                                            <p:strVal val="#ppt_x"/>
                                          </p:val>
                                        </p:tav>
                                      </p:tavLst>
                                    </p:anim>
                                    <p:anim calcmode="lin" valueType="num">
                                      <p:cBhvr>
                                        <p:cTn id="10" dur="1000" fill="hold"/>
                                        <p:tgtEl>
                                          <p:spTgt spid="613378"/>
                                        </p:tgtEl>
                                        <p:attrNameLst>
                                          <p:attrName>ppt_y</p:attrName>
                                        </p:attrNameLst>
                                      </p:cBhvr>
                                      <p:tavLst>
                                        <p:tav tm="0">
                                          <p:val>
                                            <p:strVal val="#ppt_y"/>
                                          </p:val>
                                        </p:tav>
                                        <p:tav tm="100000">
                                          <p:val>
                                            <p:strVal val="#ppt_y"/>
                                          </p:val>
                                        </p:tav>
                                      </p:tavLst>
                                    </p:anim>
                                    <p:animEffect transition="in" filter="fade">
                                      <p:cBhvr>
                                        <p:cTn id="11" dur="1000"/>
                                        <p:tgtEl>
                                          <p:spTgt spid="613378"/>
                                        </p:tgtEl>
                                      </p:cBhvr>
                                    </p:animEffect>
                                  </p:childTnLst>
                                </p:cTn>
                              </p:par>
                            </p:childTnLst>
                          </p:cTn>
                        </p:par>
                        <p:par>
                          <p:cTn id="12" fill="hold">
                            <p:stCondLst>
                              <p:cond delay="1000"/>
                            </p:stCondLst>
                            <p:childTnLst>
                              <p:par>
                                <p:cTn id="13" presetID="54" presetClass="entr" presetSubtype="0" accel="100000" fill="hold" grpId="0" nodeType="afterEffect">
                                  <p:stCondLst>
                                    <p:cond delay="0"/>
                                  </p:stCondLst>
                                  <p:childTnLst>
                                    <p:set>
                                      <p:cBhvr>
                                        <p:cTn id="14" dur="1" fill="hold">
                                          <p:stCondLst>
                                            <p:cond delay="0"/>
                                          </p:stCondLst>
                                        </p:cTn>
                                        <p:tgtEl>
                                          <p:spTgt spid="613379">
                                            <p:txEl>
                                              <p:pRg st="0" end="0"/>
                                            </p:txEl>
                                          </p:spTgt>
                                        </p:tgtEl>
                                        <p:attrNameLst>
                                          <p:attrName>style.visibility</p:attrName>
                                        </p:attrNameLst>
                                      </p:cBhvr>
                                      <p:to>
                                        <p:strVal val="visible"/>
                                      </p:to>
                                    </p:set>
                                    <p:anim calcmode="lin" valueType="num">
                                      <p:cBhvr>
                                        <p:cTn id="15" dur="2000" fill="hold"/>
                                        <p:tgtEl>
                                          <p:spTgt spid="613379">
                                            <p:txEl>
                                              <p:pRg st="0" end="0"/>
                                            </p:txEl>
                                          </p:spTgt>
                                        </p:tgtEl>
                                        <p:attrNameLst>
                                          <p:attrName>ppt_w</p:attrName>
                                        </p:attrNameLst>
                                      </p:cBhvr>
                                      <p:tavLst>
                                        <p:tav tm="0">
                                          <p:val>
                                            <p:strVal val="#ppt_w*0.05"/>
                                          </p:val>
                                        </p:tav>
                                        <p:tav tm="100000">
                                          <p:val>
                                            <p:strVal val="#ppt_w"/>
                                          </p:val>
                                        </p:tav>
                                      </p:tavLst>
                                    </p:anim>
                                    <p:anim calcmode="lin" valueType="num">
                                      <p:cBhvr>
                                        <p:cTn id="16" dur="2000" fill="hold"/>
                                        <p:tgtEl>
                                          <p:spTgt spid="613379">
                                            <p:txEl>
                                              <p:pRg st="0" end="0"/>
                                            </p:txEl>
                                          </p:spTgt>
                                        </p:tgtEl>
                                        <p:attrNameLst>
                                          <p:attrName>ppt_h</p:attrName>
                                        </p:attrNameLst>
                                      </p:cBhvr>
                                      <p:tavLst>
                                        <p:tav tm="0">
                                          <p:val>
                                            <p:strVal val="#ppt_h"/>
                                          </p:val>
                                        </p:tav>
                                        <p:tav tm="100000">
                                          <p:val>
                                            <p:strVal val="#ppt_h"/>
                                          </p:val>
                                        </p:tav>
                                      </p:tavLst>
                                    </p:anim>
                                    <p:anim calcmode="lin" valueType="num">
                                      <p:cBhvr>
                                        <p:cTn id="17" dur="2000" fill="hold"/>
                                        <p:tgtEl>
                                          <p:spTgt spid="613379">
                                            <p:txEl>
                                              <p:pRg st="0" end="0"/>
                                            </p:txEl>
                                          </p:spTgt>
                                        </p:tgtEl>
                                        <p:attrNameLst>
                                          <p:attrName>ppt_x</p:attrName>
                                        </p:attrNameLst>
                                      </p:cBhvr>
                                      <p:tavLst>
                                        <p:tav tm="0">
                                          <p:val>
                                            <p:strVal val="#ppt_x-.2"/>
                                          </p:val>
                                        </p:tav>
                                        <p:tav tm="100000">
                                          <p:val>
                                            <p:strVal val="#ppt_x"/>
                                          </p:val>
                                        </p:tav>
                                      </p:tavLst>
                                    </p:anim>
                                    <p:anim calcmode="lin" valueType="num">
                                      <p:cBhvr>
                                        <p:cTn id="18" dur="2000" fill="hold"/>
                                        <p:tgtEl>
                                          <p:spTgt spid="613379">
                                            <p:txEl>
                                              <p:pRg st="0" end="0"/>
                                            </p:txEl>
                                          </p:spTgt>
                                        </p:tgtEl>
                                        <p:attrNameLst>
                                          <p:attrName>ppt_y</p:attrName>
                                        </p:attrNameLst>
                                      </p:cBhvr>
                                      <p:tavLst>
                                        <p:tav tm="0">
                                          <p:val>
                                            <p:strVal val="#ppt_y"/>
                                          </p:val>
                                        </p:tav>
                                        <p:tav tm="100000">
                                          <p:val>
                                            <p:strVal val="#ppt_y"/>
                                          </p:val>
                                        </p:tav>
                                      </p:tavLst>
                                    </p:anim>
                                    <p:animEffect transition="in" filter="fade">
                                      <p:cBhvr>
                                        <p:cTn id="19" dur="2000"/>
                                        <p:tgtEl>
                                          <p:spTgt spid="613379">
                                            <p:txEl>
                                              <p:pRg st="0" end="0"/>
                                            </p:txEl>
                                          </p:spTgt>
                                        </p:tgtEl>
                                      </p:cBhvr>
                                    </p:animEffect>
                                  </p:childTnLst>
                                </p:cTn>
                              </p:par>
                            </p:childTnLst>
                          </p:cTn>
                        </p:par>
                        <p:par>
                          <p:cTn id="20" fill="hold">
                            <p:stCondLst>
                              <p:cond delay="3000"/>
                            </p:stCondLst>
                            <p:childTnLst>
                              <p:par>
                                <p:cTn id="21" presetID="54" presetClass="entr" presetSubtype="0" accel="100000" fill="hold" grpId="0" nodeType="afterEffect">
                                  <p:stCondLst>
                                    <p:cond delay="0"/>
                                  </p:stCondLst>
                                  <p:childTnLst>
                                    <p:set>
                                      <p:cBhvr>
                                        <p:cTn id="22" dur="1" fill="hold">
                                          <p:stCondLst>
                                            <p:cond delay="0"/>
                                          </p:stCondLst>
                                        </p:cTn>
                                        <p:tgtEl>
                                          <p:spTgt spid="613379">
                                            <p:txEl>
                                              <p:pRg st="1" end="1"/>
                                            </p:txEl>
                                          </p:spTgt>
                                        </p:tgtEl>
                                        <p:attrNameLst>
                                          <p:attrName>style.visibility</p:attrName>
                                        </p:attrNameLst>
                                      </p:cBhvr>
                                      <p:to>
                                        <p:strVal val="visible"/>
                                      </p:to>
                                    </p:set>
                                    <p:anim calcmode="lin" valueType="num">
                                      <p:cBhvr>
                                        <p:cTn id="23" dur="2000" fill="hold"/>
                                        <p:tgtEl>
                                          <p:spTgt spid="613379">
                                            <p:txEl>
                                              <p:pRg st="1" end="1"/>
                                            </p:txEl>
                                          </p:spTgt>
                                        </p:tgtEl>
                                        <p:attrNameLst>
                                          <p:attrName>ppt_w</p:attrName>
                                        </p:attrNameLst>
                                      </p:cBhvr>
                                      <p:tavLst>
                                        <p:tav tm="0">
                                          <p:val>
                                            <p:strVal val="#ppt_w*0.05"/>
                                          </p:val>
                                        </p:tav>
                                        <p:tav tm="100000">
                                          <p:val>
                                            <p:strVal val="#ppt_w"/>
                                          </p:val>
                                        </p:tav>
                                      </p:tavLst>
                                    </p:anim>
                                    <p:anim calcmode="lin" valueType="num">
                                      <p:cBhvr>
                                        <p:cTn id="24" dur="2000" fill="hold"/>
                                        <p:tgtEl>
                                          <p:spTgt spid="613379">
                                            <p:txEl>
                                              <p:pRg st="1" end="1"/>
                                            </p:txEl>
                                          </p:spTgt>
                                        </p:tgtEl>
                                        <p:attrNameLst>
                                          <p:attrName>ppt_h</p:attrName>
                                        </p:attrNameLst>
                                      </p:cBhvr>
                                      <p:tavLst>
                                        <p:tav tm="0">
                                          <p:val>
                                            <p:strVal val="#ppt_h"/>
                                          </p:val>
                                        </p:tav>
                                        <p:tav tm="100000">
                                          <p:val>
                                            <p:strVal val="#ppt_h"/>
                                          </p:val>
                                        </p:tav>
                                      </p:tavLst>
                                    </p:anim>
                                    <p:anim calcmode="lin" valueType="num">
                                      <p:cBhvr>
                                        <p:cTn id="25" dur="2000" fill="hold"/>
                                        <p:tgtEl>
                                          <p:spTgt spid="613379">
                                            <p:txEl>
                                              <p:pRg st="1" end="1"/>
                                            </p:txEl>
                                          </p:spTgt>
                                        </p:tgtEl>
                                        <p:attrNameLst>
                                          <p:attrName>ppt_x</p:attrName>
                                        </p:attrNameLst>
                                      </p:cBhvr>
                                      <p:tavLst>
                                        <p:tav tm="0">
                                          <p:val>
                                            <p:strVal val="#ppt_x-.2"/>
                                          </p:val>
                                        </p:tav>
                                        <p:tav tm="100000">
                                          <p:val>
                                            <p:strVal val="#ppt_x"/>
                                          </p:val>
                                        </p:tav>
                                      </p:tavLst>
                                    </p:anim>
                                    <p:anim calcmode="lin" valueType="num">
                                      <p:cBhvr>
                                        <p:cTn id="26" dur="2000" fill="hold"/>
                                        <p:tgtEl>
                                          <p:spTgt spid="613379">
                                            <p:txEl>
                                              <p:pRg st="1" end="1"/>
                                            </p:txEl>
                                          </p:spTgt>
                                        </p:tgtEl>
                                        <p:attrNameLst>
                                          <p:attrName>ppt_y</p:attrName>
                                        </p:attrNameLst>
                                      </p:cBhvr>
                                      <p:tavLst>
                                        <p:tav tm="0">
                                          <p:val>
                                            <p:strVal val="#ppt_y"/>
                                          </p:val>
                                        </p:tav>
                                        <p:tav tm="100000">
                                          <p:val>
                                            <p:strVal val="#ppt_y"/>
                                          </p:val>
                                        </p:tav>
                                      </p:tavLst>
                                    </p:anim>
                                    <p:animEffect transition="in" filter="fade">
                                      <p:cBhvr>
                                        <p:cTn id="27" dur="2000"/>
                                        <p:tgtEl>
                                          <p:spTgt spid="613379">
                                            <p:txEl>
                                              <p:pRg st="1" end="1"/>
                                            </p:txEl>
                                          </p:spTgt>
                                        </p:tgtEl>
                                      </p:cBhvr>
                                    </p:animEffect>
                                  </p:childTnLst>
                                </p:cTn>
                              </p:par>
                            </p:childTnLst>
                          </p:cTn>
                        </p:par>
                        <p:par>
                          <p:cTn id="28" fill="hold">
                            <p:stCondLst>
                              <p:cond delay="5000"/>
                            </p:stCondLst>
                            <p:childTnLst>
                              <p:par>
                                <p:cTn id="29" presetID="54" presetClass="entr" presetSubtype="0" accel="100000" fill="hold" grpId="0" nodeType="afterEffect">
                                  <p:stCondLst>
                                    <p:cond delay="0"/>
                                  </p:stCondLst>
                                  <p:childTnLst>
                                    <p:set>
                                      <p:cBhvr>
                                        <p:cTn id="30" dur="1" fill="hold">
                                          <p:stCondLst>
                                            <p:cond delay="0"/>
                                          </p:stCondLst>
                                        </p:cTn>
                                        <p:tgtEl>
                                          <p:spTgt spid="613379">
                                            <p:txEl>
                                              <p:pRg st="2" end="2"/>
                                            </p:txEl>
                                          </p:spTgt>
                                        </p:tgtEl>
                                        <p:attrNameLst>
                                          <p:attrName>style.visibility</p:attrName>
                                        </p:attrNameLst>
                                      </p:cBhvr>
                                      <p:to>
                                        <p:strVal val="visible"/>
                                      </p:to>
                                    </p:set>
                                    <p:anim calcmode="lin" valueType="num">
                                      <p:cBhvr>
                                        <p:cTn id="31" dur="2000" fill="hold"/>
                                        <p:tgtEl>
                                          <p:spTgt spid="613379">
                                            <p:txEl>
                                              <p:pRg st="2" end="2"/>
                                            </p:txEl>
                                          </p:spTgt>
                                        </p:tgtEl>
                                        <p:attrNameLst>
                                          <p:attrName>ppt_w</p:attrName>
                                        </p:attrNameLst>
                                      </p:cBhvr>
                                      <p:tavLst>
                                        <p:tav tm="0">
                                          <p:val>
                                            <p:strVal val="#ppt_w*0.05"/>
                                          </p:val>
                                        </p:tav>
                                        <p:tav tm="100000">
                                          <p:val>
                                            <p:strVal val="#ppt_w"/>
                                          </p:val>
                                        </p:tav>
                                      </p:tavLst>
                                    </p:anim>
                                    <p:anim calcmode="lin" valueType="num">
                                      <p:cBhvr>
                                        <p:cTn id="32" dur="2000" fill="hold"/>
                                        <p:tgtEl>
                                          <p:spTgt spid="613379">
                                            <p:txEl>
                                              <p:pRg st="2" end="2"/>
                                            </p:txEl>
                                          </p:spTgt>
                                        </p:tgtEl>
                                        <p:attrNameLst>
                                          <p:attrName>ppt_h</p:attrName>
                                        </p:attrNameLst>
                                      </p:cBhvr>
                                      <p:tavLst>
                                        <p:tav tm="0">
                                          <p:val>
                                            <p:strVal val="#ppt_h"/>
                                          </p:val>
                                        </p:tav>
                                        <p:tav tm="100000">
                                          <p:val>
                                            <p:strVal val="#ppt_h"/>
                                          </p:val>
                                        </p:tav>
                                      </p:tavLst>
                                    </p:anim>
                                    <p:anim calcmode="lin" valueType="num">
                                      <p:cBhvr>
                                        <p:cTn id="33" dur="2000" fill="hold"/>
                                        <p:tgtEl>
                                          <p:spTgt spid="613379">
                                            <p:txEl>
                                              <p:pRg st="2" end="2"/>
                                            </p:txEl>
                                          </p:spTgt>
                                        </p:tgtEl>
                                        <p:attrNameLst>
                                          <p:attrName>ppt_x</p:attrName>
                                        </p:attrNameLst>
                                      </p:cBhvr>
                                      <p:tavLst>
                                        <p:tav tm="0">
                                          <p:val>
                                            <p:strVal val="#ppt_x-.2"/>
                                          </p:val>
                                        </p:tav>
                                        <p:tav tm="100000">
                                          <p:val>
                                            <p:strVal val="#ppt_x"/>
                                          </p:val>
                                        </p:tav>
                                      </p:tavLst>
                                    </p:anim>
                                    <p:anim calcmode="lin" valueType="num">
                                      <p:cBhvr>
                                        <p:cTn id="34" dur="2000" fill="hold"/>
                                        <p:tgtEl>
                                          <p:spTgt spid="613379">
                                            <p:txEl>
                                              <p:pRg st="2" end="2"/>
                                            </p:txEl>
                                          </p:spTgt>
                                        </p:tgtEl>
                                        <p:attrNameLst>
                                          <p:attrName>ppt_y</p:attrName>
                                        </p:attrNameLst>
                                      </p:cBhvr>
                                      <p:tavLst>
                                        <p:tav tm="0">
                                          <p:val>
                                            <p:strVal val="#ppt_y"/>
                                          </p:val>
                                        </p:tav>
                                        <p:tav tm="100000">
                                          <p:val>
                                            <p:strVal val="#ppt_y"/>
                                          </p:val>
                                        </p:tav>
                                      </p:tavLst>
                                    </p:anim>
                                    <p:animEffect transition="in" filter="fade">
                                      <p:cBhvr>
                                        <p:cTn id="35" dur="2000"/>
                                        <p:tgtEl>
                                          <p:spTgt spid="613379">
                                            <p:txEl>
                                              <p:pRg st="2" end="2"/>
                                            </p:txEl>
                                          </p:spTgt>
                                        </p:tgtEl>
                                      </p:cBhvr>
                                    </p:animEffect>
                                  </p:childTnLst>
                                </p:cTn>
                              </p:par>
                            </p:childTnLst>
                          </p:cTn>
                        </p:par>
                        <p:par>
                          <p:cTn id="36" fill="hold">
                            <p:stCondLst>
                              <p:cond delay="7000"/>
                            </p:stCondLst>
                            <p:childTnLst>
                              <p:par>
                                <p:cTn id="37" presetID="54" presetClass="entr" presetSubtype="0" accel="100000" fill="hold" grpId="0" nodeType="afterEffect">
                                  <p:stCondLst>
                                    <p:cond delay="0"/>
                                  </p:stCondLst>
                                  <p:childTnLst>
                                    <p:set>
                                      <p:cBhvr>
                                        <p:cTn id="38" dur="1" fill="hold">
                                          <p:stCondLst>
                                            <p:cond delay="0"/>
                                          </p:stCondLst>
                                        </p:cTn>
                                        <p:tgtEl>
                                          <p:spTgt spid="613379">
                                            <p:txEl>
                                              <p:pRg st="3" end="3"/>
                                            </p:txEl>
                                          </p:spTgt>
                                        </p:tgtEl>
                                        <p:attrNameLst>
                                          <p:attrName>style.visibility</p:attrName>
                                        </p:attrNameLst>
                                      </p:cBhvr>
                                      <p:to>
                                        <p:strVal val="visible"/>
                                      </p:to>
                                    </p:set>
                                    <p:anim calcmode="lin" valueType="num">
                                      <p:cBhvr>
                                        <p:cTn id="39" dur="2000" fill="hold"/>
                                        <p:tgtEl>
                                          <p:spTgt spid="613379">
                                            <p:txEl>
                                              <p:pRg st="3" end="3"/>
                                            </p:txEl>
                                          </p:spTgt>
                                        </p:tgtEl>
                                        <p:attrNameLst>
                                          <p:attrName>ppt_w</p:attrName>
                                        </p:attrNameLst>
                                      </p:cBhvr>
                                      <p:tavLst>
                                        <p:tav tm="0">
                                          <p:val>
                                            <p:strVal val="#ppt_w*0.05"/>
                                          </p:val>
                                        </p:tav>
                                        <p:tav tm="100000">
                                          <p:val>
                                            <p:strVal val="#ppt_w"/>
                                          </p:val>
                                        </p:tav>
                                      </p:tavLst>
                                    </p:anim>
                                    <p:anim calcmode="lin" valueType="num">
                                      <p:cBhvr>
                                        <p:cTn id="40" dur="2000" fill="hold"/>
                                        <p:tgtEl>
                                          <p:spTgt spid="613379">
                                            <p:txEl>
                                              <p:pRg st="3" end="3"/>
                                            </p:txEl>
                                          </p:spTgt>
                                        </p:tgtEl>
                                        <p:attrNameLst>
                                          <p:attrName>ppt_h</p:attrName>
                                        </p:attrNameLst>
                                      </p:cBhvr>
                                      <p:tavLst>
                                        <p:tav tm="0">
                                          <p:val>
                                            <p:strVal val="#ppt_h"/>
                                          </p:val>
                                        </p:tav>
                                        <p:tav tm="100000">
                                          <p:val>
                                            <p:strVal val="#ppt_h"/>
                                          </p:val>
                                        </p:tav>
                                      </p:tavLst>
                                    </p:anim>
                                    <p:anim calcmode="lin" valueType="num">
                                      <p:cBhvr>
                                        <p:cTn id="41" dur="2000" fill="hold"/>
                                        <p:tgtEl>
                                          <p:spTgt spid="613379">
                                            <p:txEl>
                                              <p:pRg st="3" end="3"/>
                                            </p:txEl>
                                          </p:spTgt>
                                        </p:tgtEl>
                                        <p:attrNameLst>
                                          <p:attrName>ppt_x</p:attrName>
                                        </p:attrNameLst>
                                      </p:cBhvr>
                                      <p:tavLst>
                                        <p:tav tm="0">
                                          <p:val>
                                            <p:strVal val="#ppt_x-.2"/>
                                          </p:val>
                                        </p:tav>
                                        <p:tav tm="100000">
                                          <p:val>
                                            <p:strVal val="#ppt_x"/>
                                          </p:val>
                                        </p:tav>
                                      </p:tavLst>
                                    </p:anim>
                                    <p:anim calcmode="lin" valueType="num">
                                      <p:cBhvr>
                                        <p:cTn id="42" dur="2000" fill="hold"/>
                                        <p:tgtEl>
                                          <p:spTgt spid="613379">
                                            <p:txEl>
                                              <p:pRg st="3" end="3"/>
                                            </p:txEl>
                                          </p:spTgt>
                                        </p:tgtEl>
                                        <p:attrNameLst>
                                          <p:attrName>ppt_y</p:attrName>
                                        </p:attrNameLst>
                                      </p:cBhvr>
                                      <p:tavLst>
                                        <p:tav tm="0">
                                          <p:val>
                                            <p:strVal val="#ppt_y"/>
                                          </p:val>
                                        </p:tav>
                                        <p:tav tm="100000">
                                          <p:val>
                                            <p:strVal val="#ppt_y"/>
                                          </p:val>
                                        </p:tav>
                                      </p:tavLst>
                                    </p:anim>
                                    <p:animEffect transition="in" filter="fade">
                                      <p:cBhvr>
                                        <p:cTn id="43" dur="2000"/>
                                        <p:tgtEl>
                                          <p:spTgt spid="613379">
                                            <p:txEl>
                                              <p:pRg st="3" end="3"/>
                                            </p:txEl>
                                          </p:spTgt>
                                        </p:tgtEl>
                                      </p:cBhvr>
                                    </p:animEffect>
                                  </p:childTnLst>
                                </p:cTn>
                              </p:par>
                            </p:childTnLst>
                          </p:cTn>
                        </p:par>
                        <p:par>
                          <p:cTn id="44" fill="hold">
                            <p:stCondLst>
                              <p:cond delay="9000"/>
                            </p:stCondLst>
                            <p:childTnLst>
                              <p:par>
                                <p:cTn id="45" presetID="54" presetClass="entr" presetSubtype="0" accel="100000" fill="hold" grpId="0" nodeType="afterEffect">
                                  <p:stCondLst>
                                    <p:cond delay="0"/>
                                  </p:stCondLst>
                                  <p:childTnLst>
                                    <p:set>
                                      <p:cBhvr>
                                        <p:cTn id="46" dur="1" fill="hold">
                                          <p:stCondLst>
                                            <p:cond delay="0"/>
                                          </p:stCondLst>
                                        </p:cTn>
                                        <p:tgtEl>
                                          <p:spTgt spid="613379">
                                            <p:txEl>
                                              <p:pRg st="4" end="4"/>
                                            </p:txEl>
                                          </p:spTgt>
                                        </p:tgtEl>
                                        <p:attrNameLst>
                                          <p:attrName>style.visibility</p:attrName>
                                        </p:attrNameLst>
                                      </p:cBhvr>
                                      <p:to>
                                        <p:strVal val="visible"/>
                                      </p:to>
                                    </p:set>
                                    <p:anim calcmode="lin" valueType="num">
                                      <p:cBhvr>
                                        <p:cTn id="47" dur="2000" fill="hold"/>
                                        <p:tgtEl>
                                          <p:spTgt spid="613379">
                                            <p:txEl>
                                              <p:pRg st="4" end="4"/>
                                            </p:txEl>
                                          </p:spTgt>
                                        </p:tgtEl>
                                        <p:attrNameLst>
                                          <p:attrName>ppt_w</p:attrName>
                                        </p:attrNameLst>
                                      </p:cBhvr>
                                      <p:tavLst>
                                        <p:tav tm="0">
                                          <p:val>
                                            <p:strVal val="#ppt_w*0.05"/>
                                          </p:val>
                                        </p:tav>
                                        <p:tav tm="100000">
                                          <p:val>
                                            <p:strVal val="#ppt_w"/>
                                          </p:val>
                                        </p:tav>
                                      </p:tavLst>
                                    </p:anim>
                                    <p:anim calcmode="lin" valueType="num">
                                      <p:cBhvr>
                                        <p:cTn id="48" dur="2000" fill="hold"/>
                                        <p:tgtEl>
                                          <p:spTgt spid="613379">
                                            <p:txEl>
                                              <p:pRg st="4" end="4"/>
                                            </p:txEl>
                                          </p:spTgt>
                                        </p:tgtEl>
                                        <p:attrNameLst>
                                          <p:attrName>ppt_h</p:attrName>
                                        </p:attrNameLst>
                                      </p:cBhvr>
                                      <p:tavLst>
                                        <p:tav tm="0">
                                          <p:val>
                                            <p:strVal val="#ppt_h"/>
                                          </p:val>
                                        </p:tav>
                                        <p:tav tm="100000">
                                          <p:val>
                                            <p:strVal val="#ppt_h"/>
                                          </p:val>
                                        </p:tav>
                                      </p:tavLst>
                                    </p:anim>
                                    <p:anim calcmode="lin" valueType="num">
                                      <p:cBhvr>
                                        <p:cTn id="49" dur="2000" fill="hold"/>
                                        <p:tgtEl>
                                          <p:spTgt spid="613379">
                                            <p:txEl>
                                              <p:pRg st="4" end="4"/>
                                            </p:txEl>
                                          </p:spTgt>
                                        </p:tgtEl>
                                        <p:attrNameLst>
                                          <p:attrName>ppt_x</p:attrName>
                                        </p:attrNameLst>
                                      </p:cBhvr>
                                      <p:tavLst>
                                        <p:tav tm="0">
                                          <p:val>
                                            <p:strVal val="#ppt_x-.2"/>
                                          </p:val>
                                        </p:tav>
                                        <p:tav tm="100000">
                                          <p:val>
                                            <p:strVal val="#ppt_x"/>
                                          </p:val>
                                        </p:tav>
                                      </p:tavLst>
                                    </p:anim>
                                    <p:anim calcmode="lin" valueType="num">
                                      <p:cBhvr>
                                        <p:cTn id="50" dur="2000" fill="hold"/>
                                        <p:tgtEl>
                                          <p:spTgt spid="613379">
                                            <p:txEl>
                                              <p:pRg st="4" end="4"/>
                                            </p:txEl>
                                          </p:spTgt>
                                        </p:tgtEl>
                                        <p:attrNameLst>
                                          <p:attrName>ppt_y</p:attrName>
                                        </p:attrNameLst>
                                      </p:cBhvr>
                                      <p:tavLst>
                                        <p:tav tm="0">
                                          <p:val>
                                            <p:strVal val="#ppt_y"/>
                                          </p:val>
                                        </p:tav>
                                        <p:tav tm="100000">
                                          <p:val>
                                            <p:strVal val="#ppt_y"/>
                                          </p:val>
                                        </p:tav>
                                      </p:tavLst>
                                    </p:anim>
                                    <p:animEffect transition="in" filter="fade">
                                      <p:cBhvr>
                                        <p:cTn id="51" dur="2000"/>
                                        <p:tgtEl>
                                          <p:spTgt spid="613379">
                                            <p:txEl>
                                              <p:pRg st="4" end="4"/>
                                            </p:txEl>
                                          </p:spTgt>
                                        </p:tgtEl>
                                      </p:cBhvr>
                                    </p:animEffect>
                                  </p:childTnLst>
                                </p:cTn>
                              </p:par>
                            </p:childTnLst>
                          </p:cTn>
                        </p:par>
                        <p:par>
                          <p:cTn id="52" fill="hold">
                            <p:stCondLst>
                              <p:cond delay="11000"/>
                            </p:stCondLst>
                            <p:childTnLst>
                              <p:par>
                                <p:cTn id="53" presetID="54" presetClass="entr" presetSubtype="0" accel="100000" fill="hold" grpId="0" nodeType="afterEffect">
                                  <p:stCondLst>
                                    <p:cond delay="0"/>
                                  </p:stCondLst>
                                  <p:childTnLst>
                                    <p:set>
                                      <p:cBhvr>
                                        <p:cTn id="54" dur="1" fill="hold">
                                          <p:stCondLst>
                                            <p:cond delay="0"/>
                                          </p:stCondLst>
                                        </p:cTn>
                                        <p:tgtEl>
                                          <p:spTgt spid="613379">
                                            <p:txEl>
                                              <p:pRg st="5" end="5"/>
                                            </p:txEl>
                                          </p:spTgt>
                                        </p:tgtEl>
                                        <p:attrNameLst>
                                          <p:attrName>style.visibility</p:attrName>
                                        </p:attrNameLst>
                                      </p:cBhvr>
                                      <p:to>
                                        <p:strVal val="visible"/>
                                      </p:to>
                                    </p:set>
                                    <p:anim calcmode="lin" valueType="num">
                                      <p:cBhvr>
                                        <p:cTn id="55" dur="2000" fill="hold"/>
                                        <p:tgtEl>
                                          <p:spTgt spid="613379">
                                            <p:txEl>
                                              <p:pRg st="5" end="5"/>
                                            </p:txEl>
                                          </p:spTgt>
                                        </p:tgtEl>
                                        <p:attrNameLst>
                                          <p:attrName>ppt_w</p:attrName>
                                        </p:attrNameLst>
                                      </p:cBhvr>
                                      <p:tavLst>
                                        <p:tav tm="0">
                                          <p:val>
                                            <p:strVal val="#ppt_w*0.05"/>
                                          </p:val>
                                        </p:tav>
                                        <p:tav tm="100000">
                                          <p:val>
                                            <p:strVal val="#ppt_w"/>
                                          </p:val>
                                        </p:tav>
                                      </p:tavLst>
                                    </p:anim>
                                    <p:anim calcmode="lin" valueType="num">
                                      <p:cBhvr>
                                        <p:cTn id="56" dur="2000" fill="hold"/>
                                        <p:tgtEl>
                                          <p:spTgt spid="613379">
                                            <p:txEl>
                                              <p:pRg st="5" end="5"/>
                                            </p:txEl>
                                          </p:spTgt>
                                        </p:tgtEl>
                                        <p:attrNameLst>
                                          <p:attrName>ppt_h</p:attrName>
                                        </p:attrNameLst>
                                      </p:cBhvr>
                                      <p:tavLst>
                                        <p:tav tm="0">
                                          <p:val>
                                            <p:strVal val="#ppt_h"/>
                                          </p:val>
                                        </p:tav>
                                        <p:tav tm="100000">
                                          <p:val>
                                            <p:strVal val="#ppt_h"/>
                                          </p:val>
                                        </p:tav>
                                      </p:tavLst>
                                    </p:anim>
                                    <p:anim calcmode="lin" valueType="num">
                                      <p:cBhvr>
                                        <p:cTn id="57" dur="2000" fill="hold"/>
                                        <p:tgtEl>
                                          <p:spTgt spid="613379">
                                            <p:txEl>
                                              <p:pRg st="5" end="5"/>
                                            </p:txEl>
                                          </p:spTgt>
                                        </p:tgtEl>
                                        <p:attrNameLst>
                                          <p:attrName>ppt_x</p:attrName>
                                        </p:attrNameLst>
                                      </p:cBhvr>
                                      <p:tavLst>
                                        <p:tav tm="0">
                                          <p:val>
                                            <p:strVal val="#ppt_x-.2"/>
                                          </p:val>
                                        </p:tav>
                                        <p:tav tm="100000">
                                          <p:val>
                                            <p:strVal val="#ppt_x"/>
                                          </p:val>
                                        </p:tav>
                                      </p:tavLst>
                                    </p:anim>
                                    <p:anim calcmode="lin" valueType="num">
                                      <p:cBhvr>
                                        <p:cTn id="58" dur="2000" fill="hold"/>
                                        <p:tgtEl>
                                          <p:spTgt spid="613379">
                                            <p:txEl>
                                              <p:pRg st="5" end="5"/>
                                            </p:txEl>
                                          </p:spTgt>
                                        </p:tgtEl>
                                        <p:attrNameLst>
                                          <p:attrName>ppt_y</p:attrName>
                                        </p:attrNameLst>
                                      </p:cBhvr>
                                      <p:tavLst>
                                        <p:tav tm="0">
                                          <p:val>
                                            <p:strVal val="#ppt_y"/>
                                          </p:val>
                                        </p:tav>
                                        <p:tav tm="100000">
                                          <p:val>
                                            <p:strVal val="#ppt_y"/>
                                          </p:val>
                                        </p:tav>
                                      </p:tavLst>
                                    </p:anim>
                                    <p:animEffect transition="in" filter="fade">
                                      <p:cBhvr>
                                        <p:cTn id="59" dur="2000"/>
                                        <p:tgtEl>
                                          <p:spTgt spid="613379">
                                            <p:txEl>
                                              <p:pRg st="5" end="5"/>
                                            </p:txEl>
                                          </p:spTgt>
                                        </p:tgtEl>
                                      </p:cBhvr>
                                    </p:animEffect>
                                  </p:childTnLst>
                                </p:cTn>
                              </p:par>
                            </p:childTnLst>
                          </p:cTn>
                        </p:par>
                        <p:par>
                          <p:cTn id="60" fill="hold">
                            <p:stCondLst>
                              <p:cond delay="13000"/>
                            </p:stCondLst>
                            <p:childTnLst>
                              <p:par>
                                <p:cTn id="61" presetID="54" presetClass="entr" presetSubtype="0" accel="100000" fill="hold" grpId="0" nodeType="afterEffect">
                                  <p:stCondLst>
                                    <p:cond delay="0"/>
                                  </p:stCondLst>
                                  <p:childTnLst>
                                    <p:set>
                                      <p:cBhvr>
                                        <p:cTn id="62" dur="1" fill="hold">
                                          <p:stCondLst>
                                            <p:cond delay="0"/>
                                          </p:stCondLst>
                                        </p:cTn>
                                        <p:tgtEl>
                                          <p:spTgt spid="613379">
                                            <p:txEl>
                                              <p:pRg st="6" end="6"/>
                                            </p:txEl>
                                          </p:spTgt>
                                        </p:tgtEl>
                                        <p:attrNameLst>
                                          <p:attrName>style.visibility</p:attrName>
                                        </p:attrNameLst>
                                      </p:cBhvr>
                                      <p:to>
                                        <p:strVal val="visible"/>
                                      </p:to>
                                    </p:set>
                                    <p:anim calcmode="lin" valueType="num">
                                      <p:cBhvr>
                                        <p:cTn id="63" dur="2000" fill="hold"/>
                                        <p:tgtEl>
                                          <p:spTgt spid="613379">
                                            <p:txEl>
                                              <p:pRg st="6" end="6"/>
                                            </p:txEl>
                                          </p:spTgt>
                                        </p:tgtEl>
                                        <p:attrNameLst>
                                          <p:attrName>ppt_w</p:attrName>
                                        </p:attrNameLst>
                                      </p:cBhvr>
                                      <p:tavLst>
                                        <p:tav tm="0">
                                          <p:val>
                                            <p:strVal val="#ppt_w*0.05"/>
                                          </p:val>
                                        </p:tav>
                                        <p:tav tm="100000">
                                          <p:val>
                                            <p:strVal val="#ppt_w"/>
                                          </p:val>
                                        </p:tav>
                                      </p:tavLst>
                                    </p:anim>
                                    <p:anim calcmode="lin" valueType="num">
                                      <p:cBhvr>
                                        <p:cTn id="64" dur="2000" fill="hold"/>
                                        <p:tgtEl>
                                          <p:spTgt spid="613379">
                                            <p:txEl>
                                              <p:pRg st="6" end="6"/>
                                            </p:txEl>
                                          </p:spTgt>
                                        </p:tgtEl>
                                        <p:attrNameLst>
                                          <p:attrName>ppt_h</p:attrName>
                                        </p:attrNameLst>
                                      </p:cBhvr>
                                      <p:tavLst>
                                        <p:tav tm="0">
                                          <p:val>
                                            <p:strVal val="#ppt_h"/>
                                          </p:val>
                                        </p:tav>
                                        <p:tav tm="100000">
                                          <p:val>
                                            <p:strVal val="#ppt_h"/>
                                          </p:val>
                                        </p:tav>
                                      </p:tavLst>
                                    </p:anim>
                                    <p:anim calcmode="lin" valueType="num">
                                      <p:cBhvr>
                                        <p:cTn id="65" dur="2000" fill="hold"/>
                                        <p:tgtEl>
                                          <p:spTgt spid="613379">
                                            <p:txEl>
                                              <p:pRg st="6" end="6"/>
                                            </p:txEl>
                                          </p:spTgt>
                                        </p:tgtEl>
                                        <p:attrNameLst>
                                          <p:attrName>ppt_x</p:attrName>
                                        </p:attrNameLst>
                                      </p:cBhvr>
                                      <p:tavLst>
                                        <p:tav tm="0">
                                          <p:val>
                                            <p:strVal val="#ppt_x-.2"/>
                                          </p:val>
                                        </p:tav>
                                        <p:tav tm="100000">
                                          <p:val>
                                            <p:strVal val="#ppt_x"/>
                                          </p:val>
                                        </p:tav>
                                      </p:tavLst>
                                    </p:anim>
                                    <p:anim calcmode="lin" valueType="num">
                                      <p:cBhvr>
                                        <p:cTn id="66" dur="2000" fill="hold"/>
                                        <p:tgtEl>
                                          <p:spTgt spid="613379">
                                            <p:txEl>
                                              <p:pRg st="6" end="6"/>
                                            </p:txEl>
                                          </p:spTgt>
                                        </p:tgtEl>
                                        <p:attrNameLst>
                                          <p:attrName>ppt_y</p:attrName>
                                        </p:attrNameLst>
                                      </p:cBhvr>
                                      <p:tavLst>
                                        <p:tav tm="0">
                                          <p:val>
                                            <p:strVal val="#ppt_y"/>
                                          </p:val>
                                        </p:tav>
                                        <p:tav tm="100000">
                                          <p:val>
                                            <p:strVal val="#ppt_y"/>
                                          </p:val>
                                        </p:tav>
                                      </p:tavLst>
                                    </p:anim>
                                    <p:animEffect transition="in" filter="fade">
                                      <p:cBhvr>
                                        <p:cTn id="67" dur="2000"/>
                                        <p:tgtEl>
                                          <p:spTgt spid="613379">
                                            <p:txEl>
                                              <p:pRg st="6" end="6"/>
                                            </p:txEl>
                                          </p:spTgt>
                                        </p:tgtEl>
                                      </p:cBhvr>
                                    </p:animEffect>
                                  </p:childTnLst>
                                </p:cTn>
                              </p:par>
                            </p:childTnLst>
                          </p:cTn>
                        </p:par>
                        <p:par>
                          <p:cTn id="68" fill="hold">
                            <p:stCondLst>
                              <p:cond delay="15000"/>
                            </p:stCondLst>
                            <p:childTnLst>
                              <p:par>
                                <p:cTn id="69" presetID="54" presetClass="entr" presetSubtype="0" accel="100000" fill="hold" grpId="0" nodeType="afterEffect">
                                  <p:stCondLst>
                                    <p:cond delay="0"/>
                                  </p:stCondLst>
                                  <p:childTnLst>
                                    <p:set>
                                      <p:cBhvr>
                                        <p:cTn id="70" dur="1" fill="hold">
                                          <p:stCondLst>
                                            <p:cond delay="0"/>
                                          </p:stCondLst>
                                        </p:cTn>
                                        <p:tgtEl>
                                          <p:spTgt spid="613379">
                                            <p:txEl>
                                              <p:pRg st="7" end="7"/>
                                            </p:txEl>
                                          </p:spTgt>
                                        </p:tgtEl>
                                        <p:attrNameLst>
                                          <p:attrName>style.visibility</p:attrName>
                                        </p:attrNameLst>
                                      </p:cBhvr>
                                      <p:to>
                                        <p:strVal val="visible"/>
                                      </p:to>
                                    </p:set>
                                    <p:anim calcmode="lin" valueType="num">
                                      <p:cBhvr>
                                        <p:cTn id="71" dur="2000" fill="hold"/>
                                        <p:tgtEl>
                                          <p:spTgt spid="613379">
                                            <p:txEl>
                                              <p:pRg st="7" end="7"/>
                                            </p:txEl>
                                          </p:spTgt>
                                        </p:tgtEl>
                                        <p:attrNameLst>
                                          <p:attrName>ppt_w</p:attrName>
                                        </p:attrNameLst>
                                      </p:cBhvr>
                                      <p:tavLst>
                                        <p:tav tm="0">
                                          <p:val>
                                            <p:strVal val="#ppt_w*0.05"/>
                                          </p:val>
                                        </p:tav>
                                        <p:tav tm="100000">
                                          <p:val>
                                            <p:strVal val="#ppt_w"/>
                                          </p:val>
                                        </p:tav>
                                      </p:tavLst>
                                    </p:anim>
                                    <p:anim calcmode="lin" valueType="num">
                                      <p:cBhvr>
                                        <p:cTn id="72" dur="2000" fill="hold"/>
                                        <p:tgtEl>
                                          <p:spTgt spid="613379">
                                            <p:txEl>
                                              <p:pRg st="7" end="7"/>
                                            </p:txEl>
                                          </p:spTgt>
                                        </p:tgtEl>
                                        <p:attrNameLst>
                                          <p:attrName>ppt_h</p:attrName>
                                        </p:attrNameLst>
                                      </p:cBhvr>
                                      <p:tavLst>
                                        <p:tav tm="0">
                                          <p:val>
                                            <p:strVal val="#ppt_h"/>
                                          </p:val>
                                        </p:tav>
                                        <p:tav tm="100000">
                                          <p:val>
                                            <p:strVal val="#ppt_h"/>
                                          </p:val>
                                        </p:tav>
                                      </p:tavLst>
                                    </p:anim>
                                    <p:anim calcmode="lin" valueType="num">
                                      <p:cBhvr>
                                        <p:cTn id="73" dur="2000" fill="hold"/>
                                        <p:tgtEl>
                                          <p:spTgt spid="613379">
                                            <p:txEl>
                                              <p:pRg st="7" end="7"/>
                                            </p:txEl>
                                          </p:spTgt>
                                        </p:tgtEl>
                                        <p:attrNameLst>
                                          <p:attrName>ppt_x</p:attrName>
                                        </p:attrNameLst>
                                      </p:cBhvr>
                                      <p:tavLst>
                                        <p:tav tm="0">
                                          <p:val>
                                            <p:strVal val="#ppt_x-.2"/>
                                          </p:val>
                                        </p:tav>
                                        <p:tav tm="100000">
                                          <p:val>
                                            <p:strVal val="#ppt_x"/>
                                          </p:val>
                                        </p:tav>
                                      </p:tavLst>
                                    </p:anim>
                                    <p:anim calcmode="lin" valueType="num">
                                      <p:cBhvr>
                                        <p:cTn id="74" dur="2000" fill="hold"/>
                                        <p:tgtEl>
                                          <p:spTgt spid="613379">
                                            <p:txEl>
                                              <p:pRg st="7" end="7"/>
                                            </p:txEl>
                                          </p:spTgt>
                                        </p:tgtEl>
                                        <p:attrNameLst>
                                          <p:attrName>ppt_y</p:attrName>
                                        </p:attrNameLst>
                                      </p:cBhvr>
                                      <p:tavLst>
                                        <p:tav tm="0">
                                          <p:val>
                                            <p:strVal val="#ppt_y"/>
                                          </p:val>
                                        </p:tav>
                                        <p:tav tm="100000">
                                          <p:val>
                                            <p:strVal val="#ppt_y"/>
                                          </p:val>
                                        </p:tav>
                                      </p:tavLst>
                                    </p:anim>
                                    <p:animEffect transition="in" filter="fade">
                                      <p:cBhvr>
                                        <p:cTn id="75" dur="2000"/>
                                        <p:tgtEl>
                                          <p:spTgt spid="613379">
                                            <p:txEl>
                                              <p:pRg st="7" end="7"/>
                                            </p:txEl>
                                          </p:spTgt>
                                        </p:tgtEl>
                                      </p:cBhvr>
                                    </p:animEffect>
                                  </p:childTnLst>
                                </p:cTn>
                              </p:par>
                            </p:childTnLst>
                          </p:cTn>
                        </p:par>
                        <p:par>
                          <p:cTn id="76" fill="hold">
                            <p:stCondLst>
                              <p:cond delay="17000"/>
                            </p:stCondLst>
                            <p:childTnLst>
                              <p:par>
                                <p:cTn id="77" presetID="54" presetClass="entr" presetSubtype="0" accel="100000" fill="hold" grpId="0" nodeType="afterEffect">
                                  <p:stCondLst>
                                    <p:cond delay="0"/>
                                  </p:stCondLst>
                                  <p:childTnLst>
                                    <p:set>
                                      <p:cBhvr>
                                        <p:cTn id="78" dur="1" fill="hold">
                                          <p:stCondLst>
                                            <p:cond delay="0"/>
                                          </p:stCondLst>
                                        </p:cTn>
                                        <p:tgtEl>
                                          <p:spTgt spid="613379">
                                            <p:txEl>
                                              <p:pRg st="8" end="8"/>
                                            </p:txEl>
                                          </p:spTgt>
                                        </p:tgtEl>
                                        <p:attrNameLst>
                                          <p:attrName>style.visibility</p:attrName>
                                        </p:attrNameLst>
                                      </p:cBhvr>
                                      <p:to>
                                        <p:strVal val="visible"/>
                                      </p:to>
                                    </p:set>
                                    <p:anim calcmode="lin" valueType="num">
                                      <p:cBhvr>
                                        <p:cTn id="79" dur="2000" fill="hold"/>
                                        <p:tgtEl>
                                          <p:spTgt spid="613379">
                                            <p:txEl>
                                              <p:pRg st="8" end="8"/>
                                            </p:txEl>
                                          </p:spTgt>
                                        </p:tgtEl>
                                        <p:attrNameLst>
                                          <p:attrName>ppt_w</p:attrName>
                                        </p:attrNameLst>
                                      </p:cBhvr>
                                      <p:tavLst>
                                        <p:tav tm="0">
                                          <p:val>
                                            <p:strVal val="#ppt_w*0.05"/>
                                          </p:val>
                                        </p:tav>
                                        <p:tav tm="100000">
                                          <p:val>
                                            <p:strVal val="#ppt_w"/>
                                          </p:val>
                                        </p:tav>
                                      </p:tavLst>
                                    </p:anim>
                                    <p:anim calcmode="lin" valueType="num">
                                      <p:cBhvr>
                                        <p:cTn id="80" dur="2000" fill="hold"/>
                                        <p:tgtEl>
                                          <p:spTgt spid="613379">
                                            <p:txEl>
                                              <p:pRg st="8" end="8"/>
                                            </p:txEl>
                                          </p:spTgt>
                                        </p:tgtEl>
                                        <p:attrNameLst>
                                          <p:attrName>ppt_h</p:attrName>
                                        </p:attrNameLst>
                                      </p:cBhvr>
                                      <p:tavLst>
                                        <p:tav tm="0">
                                          <p:val>
                                            <p:strVal val="#ppt_h"/>
                                          </p:val>
                                        </p:tav>
                                        <p:tav tm="100000">
                                          <p:val>
                                            <p:strVal val="#ppt_h"/>
                                          </p:val>
                                        </p:tav>
                                      </p:tavLst>
                                    </p:anim>
                                    <p:anim calcmode="lin" valueType="num">
                                      <p:cBhvr>
                                        <p:cTn id="81" dur="2000" fill="hold"/>
                                        <p:tgtEl>
                                          <p:spTgt spid="613379">
                                            <p:txEl>
                                              <p:pRg st="8" end="8"/>
                                            </p:txEl>
                                          </p:spTgt>
                                        </p:tgtEl>
                                        <p:attrNameLst>
                                          <p:attrName>ppt_x</p:attrName>
                                        </p:attrNameLst>
                                      </p:cBhvr>
                                      <p:tavLst>
                                        <p:tav tm="0">
                                          <p:val>
                                            <p:strVal val="#ppt_x-.2"/>
                                          </p:val>
                                        </p:tav>
                                        <p:tav tm="100000">
                                          <p:val>
                                            <p:strVal val="#ppt_x"/>
                                          </p:val>
                                        </p:tav>
                                      </p:tavLst>
                                    </p:anim>
                                    <p:anim calcmode="lin" valueType="num">
                                      <p:cBhvr>
                                        <p:cTn id="82" dur="2000" fill="hold"/>
                                        <p:tgtEl>
                                          <p:spTgt spid="613379">
                                            <p:txEl>
                                              <p:pRg st="8" end="8"/>
                                            </p:txEl>
                                          </p:spTgt>
                                        </p:tgtEl>
                                        <p:attrNameLst>
                                          <p:attrName>ppt_y</p:attrName>
                                        </p:attrNameLst>
                                      </p:cBhvr>
                                      <p:tavLst>
                                        <p:tav tm="0">
                                          <p:val>
                                            <p:strVal val="#ppt_y"/>
                                          </p:val>
                                        </p:tav>
                                        <p:tav tm="100000">
                                          <p:val>
                                            <p:strVal val="#ppt_y"/>
                                          </p:val>
                                        </p:tav>
                                      </p:tavLst>
                                    </p:anim>
                                    <p:animEffect transition="in" filter="fade">
                                      <p:cBhvr>
                                        <p:cTn id="83" dur="2000"/>
                                        <p:tgtEl>
                                          <p:spTgt spid="613379">
                                            <p:txEl>
                                              <p:pRg st="8" end="8"/>
                                            </p:txEl>
                                          </p:spTgt>
                                        </p:tgtEl>
                                      </p:cBhvr>
                                    </p:animEffect>
                                  </p:childTnLst>
                                </p:cTn>
                              </p:par>
                            </p:childTnLst>
                          </p:cTn>
                        </p:par>
                        <p:par>
                          <p:cTn id="84" fill="hold">
                            <p:stCondLst>
                              <p:cond delay="19000"/>
                            </p:stCondLst>
                            <p:childTnLst>
                              <p:par>
                                <p:cTn id="85" presetID="54" presetClass="entr" presetSubtype="0" accel="100000" fill="hold" grpId="0" nodeType="afterEffect">
                                  <p:stCondLst>
                                    <p:cond delay="0"/>
                                  </p:stCondLst>
                                  <p:childTnLst>
                                    <p:set>
                                      <p:cBhvr>
                                        <p:cTn id="86" dur="1" fill="hold">
                                          <p:stCondLst>
                                            <p:cond delay="0"/>
                                          </p:stCondLst>
                                        </p:cTn>
                                        <p:tgtEl>
                                          <p:spTgt spid="613379">
                                            <p:txEl>
                                              <p:pRg st="9" end="9"/>
                                            </p:txEl>
                                          </p:spTgt>
                                        </p:tgtEl>
                                        <p:attrNameLst>
                                          <p:attrName>style.visibility</p:attrName>
                                        </p:attrNameLst>
                                      </p:cBhvr>
                                      <p:to>
                                        <p:strVal val="visible"/>
                                      </p:to>
                                    </p:set>
                                    <p:anim calcmode="lin" valueType="num">
                                      <p:cBhvr>
                                        <p:cTn id="87" dur="2000" fill="hold"/>
                                        <p:tgtEl>
                                          <p:spTgt spid="613379">
                                            <p:txEl>
                                              <p:pRg st="9" end="9"/>
                                            </p:txEl>
                                          </p:spTgt>
                                        </p:tgtEl>
                                        <p:attrNameLst>
                                          <p:attrName>ppt_w</p:attrName>
                                        </p:attrNameLst>
                                      </p:cBhvr>
                                      <p:tavLst>
                                        <p:tav tm="0">
                                          <p:val>
                                            <p:strVal val="#ppt_w*0.05"/>
                                          </p:val>
                                        </p:tav>
                                        <p:tav tm="100000">
                                          <p:val>
                                            <p:strVal val="#ppt_w"/>
                                          </p:val>
                                        </p:tav>
                                      </p:tavLst>
                                    </p:anim>
                                    <p:anim calcmode="lin" valueType="num">
                                      <p:cBhvr>
                                        <p:cTn id="88" dur="2000" fill="hold"/>
                                        <p:tgtEl>
                                          <p:spTgt spid="613379">
                                            <p:txEl>
                                              <p:pRg st="9" end="9"/>
                                            </p:txEl>
                                          </p:spTgt>
                                        </p:tgtEl>
                                        <p:attrNameLst>
                                          <p:attrName>ppt_h</p:attrName>
                                        </p:attrNameLst>
                                      </p:cBhvr>
                                      <p:tavLst>
                                        <p:tav tm="0">
                                          <p:val>
                                            <p:strVal val="#ppt_h"/>
                                          </p:val>
                                        </p:tav>
                                        <p:tav tm="100000">
                                          <p:val>
                                            <p:strVal val="#ppt_h"/>
                                          </p:val>
                                        </p:tav>
                                      </p:tavLst>
                                    </p:anim>
                                    <p:anim calcmode="lin" valueType="num">
                                      <p:cBhvr>
                                        <p:cTn id="89" dur="2000" fill="hold"/>
                                        <p:tgtEl>
                                          <p:spTgt spid="613379">
                                            <p:txEl>
                                              <p:pRg st="9" end="9"/>
                                            </p:txEl>
                                          </p:spTgt>
                                        </p:tgtEl>
                                        <p:attrNameLst>
                                          <p:attrName>ppt_x</p:attrName>
                                        </p:attrNameLst>
                                      </p:cBhvr>
                                      <p:tavLst>
                                        <p:tav tm="0">
                                          <p:val>
                                            <p:strVal val="#ppt_x-.2"/>
                                          </p:val>
                                        </p:tav>
                                        <p:tav tm="100000">
                                          <p:val>
                                            <p:strVal val="#ppt_x"/>
                                          </p:val>
                                        </p:tav>
                                      </p:tavLst>
                                    </p:anim>
                                    <p:anim calcmode="lin" valueType="num">
                                      <p:cBhvr>
                                        <p:cTn id="90" dur="2000" fill="hold"/>
                                        <p:tgtEl>
                                          <p:spTgt spid="613379">
                                            <p:txEl>
                                              <p:pRg st="9" end="9"/>
                                            </p:txEl>
                                          </p:spTgt>
                                        </p:tgtEl>
                                        <p:attrNameLst>
                                          <p:attrName>ppt_y</p:attrName>
                                        </p:attrNameLst>
                                      </p:cBhvr>
                                      <p:tavLst>
                                        <p:tav tm="0">
                                          <p:val>
                                            <p:strVal val="#ppt_y"/>
                                          </p:val>
                                        </p:tav>
                                        <p:tav tm="100000">
                                          <p:val>
                                            <p:strVal val="#ppt_y"/>
                                          </p:val>
                                        </p:tav>
                                      </p:tavLst>
                                    </p:anim>
                                    <p:animEffect transition="in" filter="fade">
                                      <p:cBhvr>
                                        <p:cTn id="91" dur="2000"/>
                                        <p:tgtEl>
                                          <p:spTgt spid="6133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3378" grpId="0"/>
      <p:bldP spid="613379"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a:xfrm>
            <a:off x="914400" y="304800"/>
            <a:ext cx="6324600" cy="609600"/>
          </a:xfrm>
        </p:spPr>
        <p:txBody>
          <a:bodyPr/>
          <a:lstStyle/>
          <a:p>
            <a:pPr eaLnBrk="1" hangingPunct="1"/>
            <a:r>
              <a:rPr lang="en-US" dirty="0" smtClean="0">
                <a:solidFill>
                  <a:srgbClr val="0E015F"/>
                </a:solidFill>
                <a:latin typeface="Comic Sans MS" pitchFamily="66" charset="0"/>
              </a:rPr>
              <a:t>The Teacher Candidate</a:t>
            </a:r>
          </a:p>
        </p:txBody>
      </p:sp>
      <p:sp>
        <p:nvSpPr>
          <p:cNvPr id="614403" name="Rectangle 3"/>
          <p:cNvSpPr>
            <a:spLocks noGrp="1" noChangeArrowheads="1"/>
          </p:cNvSpPr>
          <p:nvPr>
            <p:ph type="body" idx="1"/>
          </p:nvPr>
        </p:nvSpPr>
        <p:spPr>
          <a:xfrm>
            <a:off x="457200" y="1219200"/>
            <a:ext cx="8458200" cy="4876800"/>
          </a:xfrm>
        </p:spPr>
        <p:txBody>
          <a:bodyPr/>
          <a:lstStyle/>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Come ready to learn; be enthusiastic and show initiative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Introduce yourself to team members and school personnel </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Ask questions and discuss professional issues</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Share ideas and work cooperatively; be flexible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Help with all classroom responsibilities…record keeping, grading, etc.</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Know your content and be a continuous learner</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Plan engaging, standards based lessons</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Know and implement co-teaching strategies </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Accept feedback and put suggestions for improvement into practice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proactive in initiating communication with your triad members</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Demonstrate respectful behaviors </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reflective about your practice</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patient with yourself and your cooperating teacher</a:t>
            </a:r>
          </a:p>
          <a:p>
            <a:pPr marL="274320" indent="-274320" eaLnBrk="1" fontAlgn="auto" hangingPunct="1">
              <a:spcAft>
                <a:spcPts val="0"/>
              </a:spcAft>
              <a:buClr>
                <a:srgbClr val="0066FF"/>
              </a:buClr>
              <a:buFont typeface="Wingdings" pitchFamily="2" charset="2"/>
              <a:buChar char="ü"/>
              <a:defRPr/>
            </a:pPr>
            <a:r>
              <a:rPr lang="en-US" sz="1800" dirty="0" smtClean="0">
                <a:solidFill>
                  <a:srgbClr val="0E015F"/>
                </a:solidFill>
                <a:latin typeface="Comic Sans MS" pitchFamily="66" charset="0"/>
              </a:rPr>
              <a:t>Be a sponge; learn all you can from everyone in the building</a:t>
            </a:r>
            <a:endParaRPr lang="en-US" sz="1600" dirty="0" smtClean="0">
              <a:solidFill>
                <a:srgbClr val="0E015F"/>
              </a:solidFill>
              <a:latin typeface="Comic Sans MS" pitchFamily="66" charset="0"/>
            </a:endParaRPr>
          </a:p>
          <a:p>
            <a:pPr eaLnBrk="1" hangingPunct="1"/>
            <a:endParaRPr lang="en-US" sz="1700" dirty="0" smtClean="0">
              <a:latin typeface="Comic Sans MS" pitchFamily="66" charset="0"/>
            </a:endParaRPr>
          </a:p>
        </p:txBody>
      </p:sp>
      <p:pic>
        <p:nvPicPr>
          <p:cNvPr id="121859" name="Picture 4" descr="MCj03515970000[1]"/>
          <p:cNvPicPr>
            <a:picLocks noChangeAspect="1" noChangeArrowheads="1"/>
          </p:cNvPicPr>
          <p:nvPr/>
        </p:nvPicPr>
        <p:blipFill>
          <a:blip r:embed="rId2" cstate="print"/>
          <a:srcRect/>
          <a:stretch>
            <a:fillRect/>
          </a:stretch>
        </p:blipFill>
        <p:spPr bwMode="auto">
          <a:xfrm rot="3239179">
            <a:off x="7638941" y="4890948"/>
            <a:ext cx="1113078" cy="792295"/>
          </a:xfrm>
          <a:prstGeom prst="rect">
            <a:avLst/>
          </a:prstGeom>
          <a:noFill/>
          <a:ln w="9525">
            <a:noFill/>
            <a:miter lim="800000"/>
            <a:headEnd/>
            <a:tailEnd/>
          </a:ln>
        </p:spPr>
      </p:pic>
      <p:pic>
        <p:nvPicPr>
          <p:cNvPr id="121861" name="Picture 6" descr="MCj03515970000[1]"/>
          <p:cNvPicPr>
            <a:picLocks noChangeAspect="1" noChangeArrowheads="1"/>
          </p:cNvPicPr>
          <p:nvPr/>
        </p:nvPicPr>
        <p:blipFill>
          <a:blip r:embed="rId3" cstate="print"/>
          <a:srcRect/>
          <a:stretch>
            <a:fillRect/>
          </a:stretch>
        </p:blipFill>
        <p:spPr bwMode="auto">
          <a:xfrm rot="-10198517">
            <a:off x="415839" y="181654"/>
            <a:ext cx="984014" cy="700426"/>
          </a:xfrm>
          <a:prstGeom prst="rect">
            <a:avLst/>
          </a:prstGeom>
          <a:noFill/>
          <a:ln w="9525">
            <a:noFill/>
            <a:miter lim="800000"/>
            <a:headEnd/>
            <a:tailEnd/>
          </a:ln>
        </p:spPr>
      </p:pic>
      <p:pic>
        <p:nvPicPr>
          <p:cNvPr id="121862" name="Picture 7" descr="MCj03515970000[1]"/>
          <p:cNvPicPr>
            <a:picLocks noChangeAspect="1" noChangeArrowheads="1"/>
          </p:cNvPicPr>
          <p:nvPr/>
        </p:nvPicPr>
        <p:blipFill>
          <a:blip r:embed="rId4" cstate="print"/>
          <a:srcRect/>
          <a:stretch>
            <a:fillRect/>
          </a:stretch>
        </p:blipFill>
        <p:spPr bwMode="auto">
          <a:xfrm rot="3129147">
            <a:off x="5981" y="5887459"/>
            <a:ext cx="1139038" cy="810774"/>
          </a:xfrm>
          <a:prstGeom prst="rect">
            <a:avLst/>
          </a:prstGeom>
          <a:noFill/>
          <a:ln w="9525">
            <a:noFill/>
            <a:miter lim="800000"/>
            <a:headEnd/>
            <a:tailEnd/>
          </a:ln>
        </p:spPr>
      </p:pic>
      <p:pic>
        <p:nvPicPr>
          <p:cNvPr id="121863" name="Picture 8" descr="MCj03515970000[1]"/>
          <p:cNvPicPr>
            <a:picLocks noChangeAspect="1" noChangeArrowheads="1"/>
          </p:cNvPicPr>
          <p:nvPr/>
        </p:nvPicPr>
        <p:blipFill>
          <a:blip r:embed="rId5" cstate="print"/>
          <a:srcRect/>
          <a:stretch>
            <a:fillRect/>
          </a:stretch>
        </p:blipFill>
        <p:spPr bwMode="auto">
          <a:xfrm>
            <a:off x="7620000" y="685800"/>
            <a:ext cx="1066800" cy="759355"/>
          </a:xfrm>
          <a:prstGeom prst="rect">
            <a:avLst/>
          </a:prstGeom>
          <a:noFill/>
          <a:ln w="9525">
            <a:noFill/>
            <a:miter lim="800000"/>
            <a:headEnd/>
            <a:tailEnd/>
          </a:ln>
        </p:spPr>
      </p:pic>
      <p:sp>
        <p:nvSpPr>
          <p:cNvPr id="9"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7121318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614402"/>
                                        </p:tgtEl>
                                        <p:attrNameLst>
                                          <p:attrName>style.visibility</p:attrName>
                                        </p:attrNameLst>
                                      </p:cBhvr>
                                      <p:to>
                                        <p:strVal val="visible"/>
                                      </p:to>
                                    </p:set>
                                    <p:anim calcmode="lin" valueType="num">
                                      <p:cBhvr>
                                        <p:cTn id="7" dur="1000" fill="hold"/>
                                        <p:tgtEl>
                                          <p:spTgt spid="614402"/>
                                        </p:tgtEl>
                                        <p:attrNameLst>
                                          <p:attrName>ppt_w</p:attrName>
                                        </p:attrNameLst>
                                      </p:cBhvr>
                                      <p:tavLst>
                                        <p:tav tm="0">
                                          <p:val>
                                            <p:fltVal val="0"/>
                                          </p:val>
                                        </p:tav>
                                        <p:tav tm="100000">
                                          <p:val>
                                            <p:strVal val="#ppt_w"/>
                                          </p:val>
                                        </p:tav>
                                      </p:tavLst>
                                    </p:anim>
                                    <p:anim calcmode="lin" valueType="num">
                                      <p:cBhvr>
                                        <p:cTn id="8" dur="1000" fill="hold"/>
                                        <p:tgtEl>
                                          <p:spTgt spid="614402"/>
                                        </p:tgtEl>
                                        <p:attrNameLst>
                                          <p:attrName>ppt_h</p:attrName>
                                        </p:attrNameLst>
                                      </p:cBhvr>
                                      <p:tavLst>
                                        <p:tav tm="0">
                                          <p:val>
                                            <p:fltVal val="0"/>
                                          </p:val>
                                        </p:tav>
                                        <p:tav tm="100000">
                                          <p:val>
                                            <p:strVal val="#ppt_h"/>
                                          </p:val>
                                        </p:tav>
                                      </p:tavLst>
                                    </p:anim>
                                    <p:anim calcmode="lin" valueType="num">
                                      <p:cBhvr>
                                        <p:cTn id="9" dur="1000" fill="hold"/>
                                        <p:tgtEl>
                                          <p:spTgt spid="614402"/>
                                        </p:tgtEl>
                                        <p:attrNameLst>
                                          <p:attrName>style.rotation</p:attrName>
                                        </p:attrNameLst>
                                      </p:cBhvr>
                                      <p:tavLst>
                                        <p:tav tm="0">
                                          <p:val>
                                            <p:fltVal val="360"/>
                                          </p:val>
                                        </p:tav>
                                        <p:tav tm="100000">
                                          <p:val>
                                            <p:fltVal val="0"/>
                                          </p:val>
                                        </p:tav>
                                      </p:tavLst>
                                    </p:anim>
                                    <p:animEffect transition="in" filter="fade">
                                      <p:cBhvr>
                                        <p:cTn id="10" dur="1000"/>
                                        <p:tgtEl>
                                          <p:spTgt spid="614402"/>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614403">
                                            <p:txEl>
                                              <p:pRg st="0" end="0"/>
                                            </p:txEl>
                                          </p:spTgt>
                                        </p:tgtEl>
                                        <p:attrNameLst>
                                          <p:attrName>style.visibility</p:attrName>
                                        </p:attrNameLst>
                                      </p:cBhvr>
                                      <p:to>
                                        <p:strVal val="visible"/>
                                      </p:to>
                                    </p:set>
                                    <p:animEffect transition="in" filter="fade">
                                      <p:cBhvr>
                                        <p:cTn id="14" dur="1000"/>
                                        <p:tgtEl>
                                          <p:spTgt spid="614403">
                                            <p:txEl>
                                              <p:pRg st="0" end="0"/>
                                            </p:txEl>
                                          </p:spTgt>
                                        </p:tgtEl>
                                      </p:cBhvr>
                                    </p:animEffect>
                                    <p:anim calcmode="lin" valueType="num">
                                      <p:cBhvr>
                                        <p:cTn id="15" dur="1000" fill="hold"/>
                                        <p:tgtEl>
                                          <p:spTgt spid="61440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14403">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7" presetClass="entr" presetSubtype="0" fill="hold" nodeType="afterEffect">
                                  <p:stCondLst>
                                    <p:cond delay="0"/>
                                  </p:stCondLst>
                                  <p:childTnLst>
                                    <p:set>
                                      <p:cBhvr>
                                        <p:cTn id="19" dur="1" fill="hold">
                                          <p:stCondLst>
                                            <p:cond delay="0"/>
                                          </p:stCondLst>
                                        </p:cTn>
                                        <p:tgtEl>
                                          <p:spTgt spid="614403">
                                            <p:txEl>
                                              <p:pRg st="1" end="1"/>
                                            </p:txEl>
                                          </p:spTgt>
                                        </p:tgtEl>
                                        <p:attrNameLst>
                                          <p:attrName>style.visibility</p:attrName>
                                        </p:attrNameLst>
                                      </p:cBhvr>
                                      <p:to>
                                        <p:strVal val="visible"/>
                                      </p:to>
                                    </p:set>
                                    <p:animEffect transition="in" filter="fade">
                                      <p:cBhvr>
                                        <p:cTn id="20" dur="1000"/>
                                        <p:tgtEl>
                                          <p:spTgt spid="614403">
                                            <p:txEl>
                                              <p:pRg st="1" end="1"/>
                                            </p:txEl>
                                          </p:spTgt>
                                        </p:tgtEl>
                                      </p:cBhvr>
                                    </p:animEffect>
                                    <p:anim calcmode="lin" valueType="num">
                                      <p:cBhvr>
                                        <p:cTn id="21" dur="1000" fill="hold"/>
                                        <p:tgtEl>
                                          <p:spTgt spid="61440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61440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7" presetClass="entr" presetSubtype="0" fill="hold" nodeType="afterEffect">
                                  <p:stCondLst>
                                    <p:cond delay="0"/>
                                  </p:stCondLst>
                                  <p:childTnLst>
                                    <p:set>
                                      <p:cBhvr>
                                        <p:cTn id="25" dur="1" fill="hold">
                                          <p:stCondLst>
                                            <p:cond delay="0"/>
                                          </p:stCondLst>
                                        </p:cTn>
                                        <p:tgtEl>
                                          <p:spTgt spid="614403">
                                            <p:txEl>
                                              <p:pRg st="2" end="2"/>
                                            </p:txEl>
                                          </p:spTgt>
                                        </p:tgtEl>
                                        <p:attrNameLst>
                                          <p:attrName>style.visibility</p:attrName>
                                        </p:attrNameLst>
                                      </p:cBhvr>
                                      <p:to>
                                        <p:strVal val="visible"/>
                                      </p:to>
                                    </p:set>
                                    <p:animEffect transition="in" filter="fade">
                                      <p:cBhvr>
                                        <p:cTn id="26" dur="1000"/>
                                        <p:tgtEl>
                                          <p:spTgt spid="614403">
                                            <p:txEl>
                                              <p:pRg st="2" end="2"/>
                                            </p:txEl>
                                          </p:spTgt>
                                        </p:tgtEl>
                                      </p:cBhvr>
                                    </p:animEffect>
                                    <p:anim calcmode="lin" valueType="num">
                                      <p:cBhvr>
                                        <p:cTn id="27" dur="1000" fill="hold"/>
                                        <p:tgtEl>
                                          <p:spTgt spid="61440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614403">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7" presetClass="entr" presetSubtype="0" fill="hold" nodeType="afterEffect">
                                  <p:stCondLst>
                                    <p:cond delay="0"/>
                                  </p:stCondLst>
                                  <p:childTnLst>
                                    <p:set>
                                      <p:cBhvr>
                                        <p:cTn id="31" dur="1" fill="hold">
                                          <p:stCondLst>
                                            <p:cond delay="0"/>
                                          </p:stCondLst>
                                        </p:cTn>
                                        <p:tgtEl>
                                          <p:spTgt spid="614403">
                                            <p:txEl>
                                              <p:pRg st="3" end="3"/>
                                            </p:txEl>
                                          </p:spTgt>
                                        </p:tgtEl>
                                        <p:attrNameLst>
                                          <p:attrName>style.visibility</p:attrName>
                                        </p:attrNameLst>
                                      </p:cBhvr>
                                      <p:to>
                                        <p:strVal val="visible"/>
                                      </p:to>
                                    </p:set>
                                    <p:animEffect transition="in" filter="fade">
                                      <p:cBhvr>
                                        <p:cTn id="32" dur="1000"/>
                                        <p:tgtEl>
                                          <p:spTgt spid="614403">
                                            <p:txEl>
                                              <p:pRg st="3" end="3"/>
                                            </p:txEl>
                                          </p:spTgt>
                                        </p:tgtEl>
                                      </p:cBhvr>
                                    </p:animEffect>
                                    <p:anim calcmode="lin" valueType="num">
                                      <p:cBhvr>
                                        <p:cTn id="33" dur="1000" fill="hold"/>
                                        <p:tgtEl>
                                          <p:spTgt spid="61440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614403">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5000"/>
                            </p:stCondLst>
                            <p:childTnLst>
                              <p:par>
                                <p:cTn id="36" presetID="47" presetClass="entr" presetSubtype="0" fill="hold" nodeType="afterEffect">
                                  <p:stCondLst>
                                    <p:cond delay="0"/>
                                  </p:stCondLst>
                                  <p:childTnLst>
                                    <p:set>
                                      <p:cBhvr>
                                        <p:cTn id="37" dur="1" fill="hold">
                                          <p:stCondLst>
                                            <p:cond delay="0"/>
                                          </p:stCondLst>
                                        </p:cTn>
                                        <p:tgtEl>
                                          <p:spTgt spid="614403">
                                            <p:txEl>
                                              <p:pRg st="4" end="4"/>
                                            </p:txEl>
                                          </p:spTgt>
                                        </p:tgtEl>
                                        <p:attrNameLst>
                                          <p:attrName>style.visibility</p:attrName>
                                        </p:attrNameLst>
                                      </p:cBhvr>
                                      <p:to>
                                        <p:strVal val="visible"/>
                                      </p:to>
                                    </p:set>
                                    <p:animEffect transition="in" filter="fade">
                                      <p:cBhvr>
                                        <p:cTn id="38" dur="1000"/>
                                        <p:tgtEl>
                                          <p:spTgt spid="614403">
                                            <p:txEl>
                                              <p:pRg st="4" end="4"/>
                                            </p:txEl>
                                          </p:spTgt>
                                        </p:tgtEl>
                                      </p:cBhvr>
                                    </p:animEffect>
                                    <p:anim calcmode="lin" valueType="num">
                                      <p:cBhvr>
                                        <p:cTn id="39" dur="1000" fill="hold"/>
                                        <p:tgtEl>
                                          <p:spTgt spid="614403">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14403">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7" presetClass="entr" presetSubtype="0" fill="hold" nodeType="afterEffect">
                                  <p:stCondLst>
                                    <p:cond delay="0"/>
                                  </p:stCondLst>
                                  <p:childTnLst>
                                    <p:set>
                                      <p:cBhvr>
                                        <p:cTn id="43" dur="1" fill="hold">
                                          <p:stCondLst>
                                            <p:cond delay="0"/>
                                          </p:stCondLst>
                                        </p:cTn>
                                        <p:tgtEl>
                                          <p:spTgt spid="614403">
                                            <p:txEl>
                                              <p:pRg st="5" end="5"/>
                                            </p:txEl>
                                          </p:spTgt>
                                        </p:tgtEl>
                                        <p:attrNameLst>
                                          <p:attrName>style.visibility</p:attrName>
                                        </p:attrNameLst>
                                      </p:cBhvr>
                                      <p:to>
                                        <p:strVal val="visible"/>
                                      </p:to>
                                    </p:set>
                                    <p:animEffect transition="in" filter="fade">
                                      <p:cBhvr>
                                        <p:cTn id="44" dur="1000"/>
                                        <p:tgtEl>
                                          <p:spTgt spid="614403">
                                            <p:txEl>
                                              <p:pRg st="5" end="5"/>
                                            </p:txEl>
                                          </p:spTgt>
                                        </p:tgtEl>
                                      </p:cBhvr>
                                    </p:animEffect>
                                    <p:anim calcmode="lin" valueType="num">
                                      <p:cBhvr>
                                        <p:cTn id="45" dur="1000" fill="hold"/>
                                        <p:tgtEl>
                                          <p:spTgt spid="614403">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14403">
                                            <p:txEl>
                                              <p:pRg st="5" end="5"/>
                                            </p:txEl>
                                          </p:spTgt>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47" presetClass="entr" presetSubtype="0" fill="hold" nodeType="afterEffect">
                                  <p:stCondLst>
                                    <p:cond delay="0"/>
                                  </p:stCondLst>
                                  <p:childTnLst>
                                    <p:set>
                                      <p:cBhvr>
                                        <p:cTn id="49" dur="1" fill="hold">
                                          <p:stCondLst>
                                            <p:cond delay="0"/>
                                          </p:stCondLst>
                                        </p:cTn>
                                        <p:tgtEl>
                                          <p:spTgt spid="614403">
                                            <p:txEl>
                                              <p:pRg st="6" end="6"/>
                                            </p:txEl>
                                          </p:spTgt>
                                        </p:tgtEl>
                                        <p:attrNameLst>
                                          <p:attrName>style.visibility</p:attrName>
                                        </p:attrNameLst>
                                      </p:cBhvr>
                                      <p:to>
                                        <p:strVal val="visible"/>
                                      </p:to>
                                    </p:set>
                                    <p:animEffect transition="in" filter="fade">
                                      <p:cBhvr>
                                        <p:cTn id="50" dur="1000"/>
                                        <p:tgtEl>
                                          <p:spTgt spid="614403">
                                            <p:txEl>
                                              <p:pRg st="6" end="6"/>
                                            </p:txEl>
                                          </p:spTgt>
                                        </p:tgtEl>
                                      </p:cBhvr>
                                    </p:animEffect>
                                    <p:anim calcmode="lin" valueType="num">
                                      <p:cBhvr>
                                        <p:cTn id="51" dur="1000" fill="hold"/>
                                        <p:tgtEl>
                                          <p:spTgt spid="614403">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14403">
                                            <p:txEl>
                                              <p:pRg st="6" end="6"/>
                                            </p:txEl>
                                          </p:spTgt>
                                        </p:tgtEl>
                                        <p:attrNameLst>
                                          <p:attrName>ppt_y</p:attrName>
                                        </p:attrNameLst>
                                      </p:cBhvr>
                                      <p:tavLst>
                                        <p:tav tm="0">
                                          <p:val>
                                            <p:strVal val="#ppt_y-.1"/>
                                          </p:val>
                                        </p:tav>
                                        <p:tav tm="100000">
                                          <p:val>
                                            <p:strVal val="#ppt_y"/>
                                          </p:val>
                                        </p:tav>
                                      </p:tavLst>
                                    </p:anim>
                                  </p:childTnLst>
                                </p:cTn>
                              </p:par>
                            </p:childTnLst>
                          </p:cTn>
                        </p:par>
                        <p:par>
                          <p:cTn id="53" fill="hold">
                            <p:stCondLst>
                              <p:cond delay="8000"/>
                            </p:stCondLst>
                            <p:childTnLst>
                              <p:par>
                                <p:cTn id="54" presetID="47" presetClass="entr" presetSubtype="0" fill="hold" nodeType="afterEffect">
                                  <p:stCondLst>
                                    <p:cond delay="0"/>
                                  </p:stCondLst>
                                  <p:childTnLst>
                                    <p:set>
                                      <p:cBhvr>
                                        <p:cTn id="55" dur="1" fill="hold">
                                          <p:stCondLst>
                                            <p:cond delay="0"/>
                                          </p:stCondLst>
                                        </p:cTn>
                                        <p:tgtEl>
                                          <p:spTgt spid="614403">
                                            <p:txEl>
                                              <p:pRg st="7" end="7"/>
                                            </p:txEl>
                                          </p:spTgt>
                                        </p:tgtEl>
                                        <p:attrNameLst>
                                          <p:attrName>style.visibility</p:attrName>
                                        </p:attrNameLst>
                                      </p:cBhvr>
                                      <p:to>
                                        <p:strVal val="visible"/>
                                      </p:to>
                                    </p:set>
                                    <p:animEffect transition="in" filter="fade">
                                      <p:cBhvr>
                                        <p:cTn id="56" dur="1000"/>
                                        <p:tgtEl>
                                          <p:spTgt spid="614403">
                                            <p:txEl>
                                              <p:pRg st="7" end="7"/>
                                            </p:txEl>
                                          </p:spTgt>
                                        </p:tgtEl>
                                      </p:cBhvr>
                                    </p:animEffect>
                                    <p:anim calcmode="lin" valueType="num">
                                      <p:cBhvr>
                                        <p:cTn id="57" dur="1000" fill="hold"/>
                                        <p:tgtEl>
                                          <p:spTgt spid="61440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14403">
                                            <p:txEl>
                                              <p:pRg st="7" end="7"/>
                                            </p:txEl>
                                          </p:spTgt>
                                        </p:tgtEl>
                                        <p:attrNameLst>
                                          <p:attrName>ppt_y</p:attrName>
                                        </p:attrNameLst>
                                      </p:cBhvr>
                                      <p:tavLst>
                                        <p:tav tm="0">
                                          <p:val>
                                            <p:strVal val="#ppt_y-.1"/>
                                          </p:val>
                                        </p:tav>
                                        <p:tav tm="100000">
                                          <p:val>
                                            <p:strVal val="#ppt_y"/>
                                          </p:val>
                                        </p:tav>
                                      </p:tavLst>
                                    </p:anim>
                                  </p:childTnLst>
                                </p:cTn>
                              </p:par>
                            </p:childTnLst>
                          </p:cTn>
                        </p:par>
                        <p:par>
                          <p:cTn id="59" fill="hold">
                            <p:stCondLst>
                              <p:cond delay="9000"/>
                            </p:stCondLst>
                            <p:childTnLst>
                              <p:par>
                                <p:cTn id="60" presetID="47" presetClass="entr" presetSubtype="0" fill="hold" nodeType="afterEffect">
                                  <p:stCondLst>
                                    <p:cond delay="0"/>
                                  </p:stCondLst>
                                  <p:childTnLst>
                                    <p:set>
                                      <p:cBhvr>
                                        <p:cTn id="61" dur="1" fill="hold">
                                          <p:stCondLst>
                                            <p:cond delay="0"/>
                                          </p:stCondLst>
                                        </p:cTn>
                                        <p:tgtEl>
                                          <p:spTgt spid="614403">
                                            <p:txEl>
                                              <p:pRg st="8" end="8"/>
                                            </p:txEl>
                                          </p:spTgt>
                                        </p:tgtEl>
                                        <p:attrNameLst>
                                          <p:attrName>style.visibility</p:attrName>
                                        </p:attrNameLst>
                                      </p:cBhvr>
                                      <p:to>
                                        <p:strVal val="visible"/>
                                      </p:to>
                                    </p:set>
                                    <p:animEffect transition="in" filter="fade">
                                      <p:cBhvr>
                                        <p:cTn id="62" dur="1000"/>
                                        <p:tgtEl>
                                          <p:spTgt spid="614403">
                                            <p:txEl>
                                              <p:pRg st="8" end="8"/>
                                            </p:txEl>
                                          </p:spTgt>
                                        </p:tgtEl>
                                      </p:cBhvr>
                                    </p:animEffect>
                                    <p:anim calcmode="lin" valueType="num">
                                      <p:cBhvr>
                                        <p:cTn id="63" dur="1000" fill="hold"/>
                                        <p:tgtEl>
                                          <p:spTgt spid="614403">
                                            <p:txEl>
                                              <p:pRg st="8" end="8"/>
                                            </p:txEl>
                                          </p:spTgt>
                                        </p:tgtEl>
                                        <p:attrNameLst>
                                          <p:attrName>ppt_x</p:attrName>
                                        </p:attrNameLst>
                                      </p:cBhvr>
                                      <p:tavLst>
                                        <p:tav tm="0">
                                          <p:val>
                                            <p:strVal val="#ppt_x"/>
                                          </p:val>
                                        </p:tav>
                                        <p:tav tm="100000">
                                          <p:val>
                                            <p:strVal val="#ppt_x"/>
                                          </p:val>
                                        </p:tav>
                                      </p:tavLst>
                                    </p:anim>
                                    <p:anim calcmode="lin" valueType="num">
                                      <p:cBhvr>
                                        <p:cTn id="64" dur="1000" fill="hold"/>
                                        <p:tgtEl>
                                          <p:spTgt spid="614403">
                                            <p:txEl>
                                              <p:pRg st="8" end="8"/>
                                            </p:txEl>
                                          </p:spTgt>
                                        </p:tgtEl>
                                        <p:attrNameLst>
                                          <p:attrName>ppt_y</p:attrName>
                                        </p:attrNameLst>
                                      </p:cBhvr>
                                      <p:tavLst>
                                        <p:tav tm="0">
                                          <p:val>
                                            <p:strVal val="#ppt_y-.1"/>
                                          </p:val>
                                        </p:tav>
                                        <p:tav tm="100000">
                                          <p:val>
                                            <p:strVal val="#ppt_y"/>
                                          </p:val>
                                        </p:tav>
                                      </p:tavLst>
                                    </p:anim>
                                  </p:childTnLst>
                                </p:cTn>
                              </p:par>
                            </p:childTnLst>
                          </p:cTn>
                        </p:par>
                        <p:par>
                          <p:cTn id="65" fill="hold">
                            <p:stCondLst>
                              <p:cond delay="10000"/>
                            </p:stCondLst>
                            <p:childTnLst>
                              <p:par>
                                <p:cTn id="66" presetID="47" presetClass="entr" presetSubtype="0" fill="hold" nodeType="afterEffect">
                                  <p:stCondLst>
                                    <p:cond delay="0"/>
                                  </p:stCondLst>
                                  <p:childTnLst>
                                    <p:set>
                                      <p:cBhvr>
                                        <p:cTn id="67" dur="1" fill="hold">
                                          <p:stCondLst>
                                            <p:cond delay="0"/>
                                          </p:stCondLst>
                                        </p:cTn>
                                        <p:tgtEl>
                                          <p:spTgt spid="614403">
                                            <p:txEl>
                                              <p:pRg st="9" end="9"/>
                                            </p:txEl>
                                          </p:spTgt>
                                        </p:tgtEl>
                                        <p:attrNameLst>
                                          <p:attrName>style.visibility</p:attrName>
                                        </p:attrNameLst>
                                      </p:cBhvr>
                                      <p:to>
                                        <p:strVal val="visible"/>
                                      </p:to>
                                    </p:set>
                                    <p:animEffect transition="in" filter="fade">
                                      <p:cBhvr>
                                        <p:cTn id="68" dur="1000"/>
                                        <p:tgtEl>
                                          <p:spTgt spid="614403">
                                            <p:txEl>
                                              <p:pRg st="9" end="9"/>
                                            </p:txEl>
                                          </p:spTgt>
                                        </p:tgtEl>
                                      </p:cBhvr>
                                    </p:animEffect>
                                    <p:anim calcmode="lin" valueType="num">
                                      <p:cBhvr>
                                        <p:cTn id="69" dur="1000" fill="hold"/>
                                        <p:tgtEl>
                                          <p:spTgt spid="614403">
                                            <p:txEl>
                                              <p:pRg st="9" end="9"/>
                                            </p:txEl>
                                          </p:spTgt>
                                        </p:tgtEl>
                                        <p:attrNameLst>
                                          <p:attrName>ppt_x</p:attrName>
                                        </p:attrNameLst>
                                      </p:cBhvr>
                                      <p:tavLst>
                                        <p:tav tm="0">
                                          <p:val>
                                            <p:strVal val="#ppt_x"/>
                                          </p:val>
                                        </p:tav>
                                        <p:tav tm="100000">
                                          <p:val>
                                            <p:strVal val="#ppt_x"/>
                                          </p:val>
                                        </p:tav>
                                      </p:tavLst>
                                    </p:anim>
                                    <p:anim calcmode="lin" valueType="num">
                                      <p:cBhvr>
                                        <p:cTn id="70" dur="1000" fill="hold"/>
                                        <p:tgtEl>
                                          <p:spTgt spid="614403">
                                            <p:txEl>
                                              <p:pRg st="9" end="9"/>
                                            </p:txEl>
                                          </p:spTgt>
                                        </p:tgtEl>
                                        <p:attrNameLst>
                                          <p:attrName>ppt_y</p:attrName>
                                        </p:attrNameLst>
                                      </p:cBhvr>
                                      <p:tavLst>
                                        <p:tav tm="0">
                                          <p:val>
                                            <p:strVal val="#ppt_y-.1"/>
                                          </p:val>
                                        </p:tav>
                                        <p:tav tm="100000">
                                          <p:val>
                                            <p:strVal val="#ppt_y"/>
                                          </p:val>
                                        </p:tav>
                                      </p:tavLst>
                                    </p:anim>
                                  </p:childTnLst>
                                </p:cTn>
                              </p:par>
                            </p:childTnLst>
                          </p:cTn>
                        </p:par>
                        <p:par>
                          <p:cTn id="71" fill="hold">
                            <p:stCondLst>
                              <p:cond delay="11000"/>
                            </p:stCondLst>
                            <p:childTnLst>
                              <p:par>
                                <p:cTn id="72" presetID="47" presetClass="entr" presetSubtype="0" fill="hold" nodeType="afterEffect">
                                  <p:stCondLst>
                                    <p:cond delay="0"/>
                                  </p:stCondLst>
                                  <p:childTnLst>
                                    <p:set>
                                      <p:cBhvr>
                                        <p:cTn id="73" dur="1" fill="hold">
                                          <p:stCondLst>
                                            <p:cond delay="0"/>
                                          </p:stCondLst>
                                        </p:cTn>
                                        <p:tgtEl>
                                          <p:spTgt spid="614403">
                                            <p:txEl>
                                              <p:pRg st="10" end="10"/>
                                            </p:txEl>
                                          </p:spTgt>
                                        </p:tgtEl>
                                        <p:attrNameLst>
                                          <p:attrName>style.visibility</p:attrName>
                                        </p:attrNameLst>
                                      </p:cBhvr>
                                      <p:to>
                                        <p:strVal val="visible"/>
                                      </p:to>
                                    </p:set>
                                    <p:animEffect transition="in" filter="fade">
                                      <p:cBhvr>
                                        <p:cTn id="74" dur="1000"/>
                                        <p:tgtEl>
                                          <p:spTgt spid="614403">
                                            <p:txEl>
                                              <p:pRg st="10" end="10"/>
                                            </p:txEl>
                                          </p:spTgt>
                                        </p:tgtEl>
                                      </p:cBhvr>
                                    </p:animEffect>
                                    <p:anim calcmode="lin" valueType="num">
                                      <p:cBhvr>
                                        <p:cTn id="75" dur="1000" fill="hold"/>
                                        <p:tgtEl>
                                          <p:spTgt spid="614403">
                                            <p:txEl>
                                              <p:pRg st="10" end="10"/>
                                            </p:txEl>
                                          </p:spTgt>
                                        </p:tgtEl>
                                        <p:attrNameLst>
                                          <p:attrName>ppt_x</p:attrName>
                                        </p:attrNameLst>
                                      </p:cBhvr>
                                      <p:tavLst>
                                        <p:tav tm="0">
                                          <p:val>
                                            <p:strVal val="#ppt_x"/>
                                          </p:val>
                                        </p:tav>
                                        <p:tav tm="100000">
                                          <p:val>
                                            <p:strVal val="#ppt_x"/>
                                          </p:val>
                                        </p:tav>
                                      </p:tavLst>
                                    </p:anim>
                                    <p:anim calcmode="lin" valueType="num">
                                      <p:cBhvr>
                                        <p:cTn id="76" dur="1000" fill="hold"/>
                                        <p:tgtEl>
                                          <p:spTgt spid="614403">
                                            <p:txEl>
                                              <p:pRg st="10" end="10"/>
                                            </p:txEl>
                                          </p:spTgt>
                                        </p:tgtEl>
                                        <p:attrNameLst>
                                          <p:attrName>ppt_y</p:attrName>
                                        </p:attrNameLst>
                                      </p:cBhvr>
                                      <p:tavLst>
                                        <p:tav tm="0">
                                          <p:val>
                                            <p:strVal val="#ppt_y-.1"/>
                                          </p:val>
                                        </p:tav>
                                        <p:tav tm="100000">
                                          <p:val>
                                            <p:strVal val="#ppt_y"/>
                                          </p:val>
                                        </p:tav>
                                      </p:tavLst>
                                    </p:anim>
                                  </p:childTnLst>
                                </p:cTn>
                              </p:par>
                            </p:childTnLst>
                          </p:cTn>
                        </p:par>
                        <p:par>
                          <p:cTn id="77" fill="hold">
                            <p:stCondLst>
                              <p:cond delay="12000"/>
                            </p:stCondLst>
                            <p:childTnLst>
                              <p:par>
                                <p:cTn id="78" presetID="47" presetClass="entr" presetSubtype="0" fill="hold" nodeType="afterEffect">
                                  <p:stCondLst>
                                    <p:cond delay="0"/>
                                  </p:stCondLst>
                                  <p:childTnLst>
                                    <p:set>
                                      <p:cBhvr>
                                        <p:cTn id="79" dur="1" fill="hold">
                                          <p:stCondLst>
                                            <p:cond delay="0"/>
                                          </p:stCondLst>
                                        </p:cTn>
                                        <p:tgtEl>
                                          <p:spTgt spid="614403">
                                            <p:txEl>
                                              <p:pRg st="11" end="11"/>
                                            </p:txEl>
                                          </p:spTgt>
                                        </p:tgtEl>
                                        <p:attrNameLst>
                                          <p:attrName>style.visibility</p:attrName>
                                        </p:attrNameLst>
                                      </p:cBhvr>
                                      <p:to>
                                        <p:strVal val="visible"/>
                                      </p:to>
                                    </p:set>
                                    <p:animEffect transition="in" filter="fade">
                                      <p:cBhvr>
                                        <p:cTn id="80" dur="1000"/>
                                        <p:tgtEl>
                                          <p:spTgt spid="614403">
                                            <p:txEl>
                                              <p:pRg st="11" end="11"/>
                                            </p:txEl>
                                          </p:spTgt>
                                        </p:tgtEl>
                                      </p:cBhvr>
                                    </p:animEffect>
                                    <p:anim calcmode="lin" valueType="num">
                                      <p:cBhvr>
                                        <p:cTn id="81" dur="1000" fill="hold"/>
                                        <p:tgtEl>
                                          <p:spTgt spid="614403">
                                            <p:txEl>
                                              <p:pRg st="11" end="11"/>
                                            </p:txEl>
                                          </p:spTgt>
                                        </p:tgtEl>
                                        <p:attrNameLst>
                                          <p:attrName>ppt_x</p:attrName>
                                        </p:attrNameLst>
                                      </p:cBhvr>
                                      <p:tavLst>
                                        <p:tav tm="0">
                                          <p:val>
                                            <p:strVal val="#ppt_x"/>
                                          </p:val>
                                        </p:tav>
                                        <p:tav tm="100000">
                                          <p:val>
                                            <p:strVal val="#ppt_x"/>
                                          </p:val>
                                        </p:tav>
                                      </p:tavLst>
                                    </p:anim>
                                    <p:anim calcmode="lin" valueType="num">
                                      <p:cBhvr>
                                        <p:cTn id="82" dur="1000" fill="hold"/>
                                        <p:tgtEl>
                                          <p:spTgt spid="614403">
                                            <p:txEl>
                                              <p:pRg st="11" end="11"/>
                                            </p:txEl>
                                          </p:spTgt>
                                        </p:tgtEl>
                                        <p:attrNameLst>
                                          <p:attrName>ppt_y</p:attrName>
                                        </p:attrNameLst>
                                      </p:cBhvr>
                                      <p:tavLst>
                                        <p:tav tm="0">
                                          <p:val>
                                            <p:strVal val="#ppt_y-.1"/>
                                          </p:val>
                                        </p:tav>
                                        <p:tav tm="100000">
                                          <p:val>
                                            <p:strVal val="#ppt_y"/>
                                          </p:val>
                                        </p:tav>
                                      </p:tavLst>
                                    </p:anim>
                                  </p:childTnLst>
                                </p:cTn>
                              </p:par>
                            </p:childTnLst>
                          </p:cTn>
                        </p:par>
                        <p:par>
                          <p:cTn id="83" fill="hold">
                            <p:stCondLst>
                              <p:cond delay="13000"/>
                            </p:stCondLst>
                            <p:childTnLst>
                              <p:par>
                                <p:cTn id="84" presetID="47" presetClass="entr" presetSubtype="0" fill="hold" nodeType="afterEffect">
                                  <p:stCondLst>
                                    <p:cond delay="0"/>
                                  </p:stCondLst>
                                  <p:childTnLst>
                                    <p:set>
                                      <p:cBhvr>
                                        <p:cTn id="85" dur="1" fill="hold">
                                          <p:stCondLst>
                                            <p:cond delay="0"/>
                                          </p:stCondLst>
                                        </p:cTn>
                                        <p:tgtEl>
                                          <p:spTgt spid="614403">
                                            <p:txEl>
                                              <p:pRg st="12" end="12"/>
                                            </p:txEl>
                                          </p:spTgt>
                                        </p:tgtEl>
                                        <p:attrNameLst>
                                          <p:attrName>style.visibility</p:attrName>
                                        </p:attrNameLst>
                                      </p:cBhvr>
                                      <p:to>
                                        <p:strVal val="visible"/>
                                      </p:to>
                                    </p:set>
                                    <p:animEffect transition="in" filter="fade">
                                      <p:cBhvr>
                                        <p:cTn id="86" dur="1000"/>
                                        <p:tgtEl>
                                          <p:spTgt spid="614403">
                                            <p:txEl>
                                              <p:pRg st="12" end="12"/>
                                            </p:txEl>
                                          </p:spTgt>
                                        </p:tgtEl>
                                      </p:cBhvr>
                                    </p:animEffect>
                                    <p:anim calcmode="lin" valueType="num">
                                      <p:cBhvr>
                                        <p:cTn id="87" dur="1000" fill="hold"/>
                                        <p:tgtEl>
                                          <p:spTgt spid="614403">
                                            <p:txEl>
                                              <p:pRg st="12" end="12"/>
                                            </p:txEl>
                                          </p:spTgt>
                                        </p:tgtEl>
                                        <p:attrNameLst>
                                          <p:attrName>ppt_x</p:attrName>
                                        </p:attrNameLst>
                                      </p:cBhvr>
                                      <p:tavLst>
                                        <p:tav tm="0">
                                          <p:val>
                                            <p:strVal val="#ppt_x"/>
                                          </p:val>
                                        </p:tav>
                                        <p:tav tm="100000">
                                          <p:val>
                                            <p:strVal val="#ppt_x"/>
                                          </p:val>
                                        </p:tav>
                                      </p:tavLst>
                                    </p:anim>
                                    <p:anim calcmode="lin" valueType="num">
                                      <p:cBhvr>
                                        <p:cTn id="88" dur="1000" fill="hold"/>
                                        <p:tgtEl>
                                          <p:spTgt spid="614403">
                                            <p:txEl>
                                              <p:pRg st="12" end="12"/>
                                            </p:txEl>
                                          </p:spTgt>
                                        </p:tgtEl>
                                        <p:attrNameLst>
                                          <p:attrName>ppt_y</p:attrName>
                                        </p:attrNameLst>
                                      </p:cBhvr>
                                      <p:tavLst>
                                        <p:tav tm="0">
                                          <p:val>
                                            <p:strVal val="#ppt_y-.1"/>
                                          </p:val>
                                        </p:tav>
                                        <p:tav tm="100000">
                                          <p:val>
                                            <p:strVal val="#ppt_y"/>
                                          </p:val>
                                        </p:tav>
                                      </p:tavLst>
                                    </p:anim>
                                  </p:childTnLst>
                                </p:cTn>
                              </p:par>
                            </p:childTnLst>
                          </p:cTn>
                        </p:par>
                        <p:par>
                          <p:cTn id="89" fill="hold">
                            <p:stCondLst>
                              <p:cond delay="14000"/>
                            </p:stCondLst>
                            <p:childTnLst>
                              <p:par>
                                <p:cTn id="90" presetID="47" presetClass="entr" presetSubtype="0" fill="hold" nodeType="afterEffect">
                                  <p:stCondLst>
                                    <p:cond delay="0"/>
                                  </p:stCondLst>
                                  <p:childTnLst>
                                    <p:set>
                                      <p:cBhvr>
                                        <p:cTn id="91" dur="1" fill="hold">
                                          <p:stCondLst>
                                            <p:cond delay="0"/>
                                          </p:stCondLst>
                                        </p:cTn>
                                        <p:tgtEl>
                                          <p:spTgt spid="614403">
                                            <p:txEl>
                                              <p:pRg st="13" end="13"/>
                                            </p:txEl>
                                          </p:spTgt>
                                        </p:tgtEl>
                                        <p:attrNameLst>
                                          <p:attrName>style.visibility</p:attrName>
                                        </p:attrNameLst>
                                      </p:cBhvr>
                                      <p:to>
                                        <p:strVal val="visible"/>
                                      </p:to>
                                    </p:set>
                                    <p:animEffect transition="in" filter="fade">
                                      <p:cBhvr>
                                        <p:cTn id="92" dur="1000"/>
                                        <p:tgtEl>
                                          <p:spTgt spid="614403">
                                            <p:txEl>
                                              <p:pRg st="13" end="13"/>
                                            </p:txEl>
                                          </p:spTgt>
                                        </p:tgtEl>
                                      </p:cBhvr>
                                    </p:animEffect>
                                    <p:anim calcmode="lin" valueType="num">
                                      <p:cBhvr>
                                        <p:cTn id="93" dur="1000" fill="hold"/>
                                        <p:tgtEl>
                                          <p:spTgt spid="614403">
                                            <p:txEl>
                                              <p:pRg st="13" end="13"/>
                                            </p:txEl>
                                          </p:spTgt>
                                        </p:tgtEl>
                                        <p:attrNameLst>
                                          <p:attrName>ppt_x</p:attrName>
                                        </p:attrNameLst>
                                      </p:cBhvr>
                                      <p:tavLst>
                                        <p:tav tm="0">
                                          <p:val>
                                            <p:strVal val="#ppt_x"/>
                                          </p:val>
                                        </p:tav>
                                        <p:tav tm="100000">
                                          <p:val>
                                            <p:strVal val="#ppt_x"/>
                                          </p:val>
                                        </p:tav>
                                      </p:tavLst>
                                    </p:anim>
                                    <p:anim calcmode="lin" valueType="num">
                                      <p:cBhvr>
                                        <p:cTn id="94" dur="1000" fill="hold"/>
                                        <p:tgtEl>
                                          <p:spTgt spid="61440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0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type="body" idx="1"/>
          </p:nvPr>
        </p:nvSpPr>
        <p:spPr>
          <a:xfrm>
            <a:off x="457200" y="2408238"/>
            <a:ext cx="8229600" cy="2592387"/>
          </a:xfrm>
        </p:spPr>
        <p:txBody>
          <a:bodyPr/>
          <a:lstStyle/>
          <a:p>
            <a:pPr algn="ctr" eaLnBrk="1" hangingPunct="1">
              <a:buFontTx/>
              <a:buNone/>
            </a:pPr>
            <a:r>
              <a:rPr lang="en-US" sz="4300" b="1" dirty="0" smtClean="0">
                <a:solidFill>
                  <a:srgbClr val="0E015F"/>
                </a:solidFill>
              </a:rPr>
              <a:t>	</a:t>
            </a:r>
            <a:r>
              <a:rPr lang="en-US" sz="4300" b="1" dirty="0" smtClean="0">
                <a:solidFill>
                  <a:srgbClr val="0E015F"/>
                </a:solidFill>
                <a:latin typeface="Comic Sans MS" pitchFamily="66" charset="0"/>
              </a:rPr>
              <a:t>Stages of Concern for Teacher Candidates</a:t>
            </a:r>
          </a:p>
        </p:txBody>
      </p:sp>
      <p:sp>
        <p:nvSpPr>
          <p:cNvPr id="4"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212682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79203">
                                            <p:txEl>
                                              <p:pRg st="0" end="0"/>
                                            </p:txEl>
                                          </p:spTgt>
                                        </p:tgtEl>
                                        <p:attrNameLst>
                                          <p:attrName>style.visibility</p:attrName>
                                        </p:attrNameLst>
                                      </p:cBhvr>
                                      <p:to>
                                        <p:strVal val="visible"/>
                                      </p:to>
                                    </p:set>
                                    <p:animEffect transition="in" filter="diamond(in)">
                                      <p:cBhvr>
                                        <p:cTn id="7" dur="2000"/>
                                        <p:tgtEl>
                                          <p:spTgt spid="1792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7074" name="Rectangle 2"/>
          <p:cNvSpPr>
            <a:spLocks noGrp="1" noChangeArrowheads="1"/>
          </p:cNvSpPr>
          <p:nvPr>
            <p:ph type="title"/>
          </p:nvPr>
        </p:nvSpPr>
        <p:spPr>
          <a:xfrm>
            <a:off x="304800" y="457200"/>
            <a:ext cx="8534400" cy="758825"/>
          </a:xfrm>
        </p:spPr>
        <p:txBody>
          <a:bodyPr/>
          <a:lstStyle/>
          <a:p>
            <a:pPr algn="ctr" eaLnBrk="1" hangingPunct="1"/>
            <a:r>
              <a:rPr lang="en-US" sz="5400" dirty="0" smtClean="0">
                <a:solidFill>
                  <a:srgbClr val="29025E"/>
                </a:solidFill>
                <a:latin typeface="Comic Sans MS" pitchFamily="66" charset="0"/>
              </a:rPr>
              <a:t>Key Elements</a:t>
            </a:r>
          </a:p>
        </p:txBody>
      </p:sp>
      <p:sp>
        <p:nvSpPr>
          <p:cNvPr id="387075" name="Rectangle 3"/>
          <p:cNvSpPr>
            <a:spLocks noGrp="1" noChangeArrowheads="1"/>
          </p:cNvSpPr>
          <p:nvPr>
            <p:ph type="body" idx="1"/>
          </p:nvPr>
        </p:nvSpPr>
        <p:spPr>
          <a:xfrm>
            <a:off x="533400" y="1143000"/>
            <a:ext cx="8153400" cy="5059363"/>
          </a:xfrm>
        </p:spPr>
        <p:txBody>
          <a:bodyPr/>
          <a:lstStyle/>
          <a:p>
            <a:pPr eaLnBrk="1" hangingPunct="1"/>
            <a:r>
              <a:rPr lang="en-US" sz="2800" dirty="0" smtClean="0">
                <a:solidFill>
                  <a:srgbClr val="000099"/>
                </a:solidFill>
                <a:latin typeface="Comic Sans MS" pitchFamily="66" charset="0"/>
              </a:rPr>
              <a:t>Training/Preparation</a:t>
            </a:r>
          </a:p>
          <a:p>
            <a:pPr lvl="1" eaLnBrk="1" hangingPunct="1"/>
            <a:r>
              <a:rPr lang="en-US" sz="2300" dirty="0" smtClean="0">
                <a:solidFill>
                  <a:srgbClr val="000099"/>
                </a:solidFill>
                <a:latin typeface="Comic Sans MS" pitchFamily="66" charset="0"/>
              </a:rPr>
              <a:t>Co-teaching workshop for cooperating teachers and university supervisors</a:t>
            </a:r>
          </a:p>
          <a:p>
            <a:pPr lvl="1" eaLnBrk="1" hangingPunct="1"/>
            <a:r>
              <a:rPr lang="en-US" sz="2300" dirty="0" smtClean="0">
                <a:solidFill>
                  <a:srgbClr val="000099"/>
                </a:solidFill>
                <a:latin typeface="Comic Sans MS" pitchFamily="66" charset="0"/>
              </a:rPr>
              <a:t>Co-teaching instruction incorporated in teacher preparation curriculum</a:t>
            </a:r>
          </a:p>
          <a:p>
            <a:pPr lvl="1" eaLnBrk="1" hangingPunct="1"/>
            <a:r>
              <a:rPr lang="en-US" sz="2300" dirty="0">
                <a:solidFill>
                  <a:srgbClr val="000099"/>
                </a:solidFill>
                <a:latin typeface="Comic Sans MS" pitchFamily="66" charset="0"/>
              </a:rPr>
              <a:t>Workshop for matched pairs</a:t>
            </a:r>
          </a:p>
          <a:p>
            <a:pPr eaLnBrk="1" hangingPunct="1"/>
            <a:r>
              <a:rPr lang="en-US" sz="2800" dirty="0">
                <a:solidFill>
                  <a:srgbClr val="000099"/>
                </a:solidFill>
                <a:latin typeface="Comic Sans MS" pitchFamily="66" charset="0"/>
              </a:rPr>
              <a:t>Collaborative partnerships </a:t>
            </a:r>
          </a:p>
          <a:p>
            <a:pPr eaLnBrk="1" hangingPunct="1"/>
            <a:r>
              <a:rPr lang="en-US" sz="2800" dirty="0" smtClean="0">
                <a:solidFill>
                  <a:srgbClr val="000099"/>
                </a:solidFill>
                <a:latin typeface="Comic Sans MS" pitchFamily="66" charset="0"/>
              </a:rPr>
              <a:t>Common Language</a:t>
            </a:r>
          </a:p>
          <a:p>
            <a:pPr eaLnBrk="1" hangingPunct="1"/>
            <a:r>
              <a:rPr lang="en-US" sz="2800" dirty="0" smtClean="0">
                <a:solidFill>
                  <a:srgbClr val="000099"/>
                </a:solidFill>
                <a:latin typeface="Comic Sans MS" pitchFamily="66" charset="0"/>
              </a:rPr>
              <a:t>Clearly defined expectations, including solo/lead teaching time for candidates</a:t>
            </a:r>
          </a:p>
          <a:p>
            <a:pPr eaLnBrk="1" hangingPunct="1"/>
            <a:r>
              <a:rPr lang="en-US" sz="2800" dirty="0" smtClean="0">
                <a:solidFill>
                  <a:srgbClr val="000099"/>
                </a:solidFill>
                <a:latin typeface="Comic Sans MS" pitchFamily="66" charset="0"/>
              </a:rPr>
              <a:t>Designated planning time for co-teaching</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afterEffect">
                                  <p:stCondLst>
                                    <p:cond delay="0"/>
                                  </p:stCondLst>
                                  <p:childTnLst>
                                    <p:set>
                                      <p:cBhvr>
                                        <p:cTn id="6" dur="1" fill="hold">
                                          <p:stCondLst>
                                            <p:cond delay="0"/>
                                          </p:stCondLst>
                                        </p:cTn>
                                        <p:tgtEl>
                                          <p:spTgt spid="387074"/>
                                        </p:tgtEl>
                                        <p:attrNameLst>
                                          <p:attrName>style.visibility</p:attrName>
                                        </p:attrNameLst>
                                      </p:cBhvr>
                                      <p:to>
                                        <p:strVal val="visible"/>
                                      </p:to>
                                    </p:set>
                                  </p:childTnLst>
                                </p:cTn>
                              </p:par>
                              <p:par>
                                <p:cTn id="7" presetID="55" presetClass="entr" presetSubtype="0" fill="hold" grpId="0" nodeType="withEffect">
                                  <p:stCondLst>
                                    <p:cond delay="0"/>
                                  </p:stCondLst>
                                  <p:childTnLst>
                                    <p:set>
                                      <p:cBhvr>
                                        <p:cTn id="8" dur="1" fill="hold">
                                          <p:stCondLst>
                                            <p:cond delay="0"/>
                                          </p:stCondLst>
                                        </p:cTn>
                                        <p:tgtEl>
                                          <p:spTgt spid="387074"/>
                                        </p:tgtEl>
                                        <p:attrNameLst>
                                          <p:attrName>style.visibility</p:attrName>
                                        </p:attrNameLst>
                                      </p:cBhvr>
                                      <p:to>
                                        <p:strVal val="visible"/>
                                      </p:to>
                                    </p:set>
                                    <p:anim calcmode="lin" valueType="num">
                                      <p:cBhvr>
                                        <p:cTn id="9" dur="1000" fill="hold"/>
                                        <p:tgtEl>
                                          <p:spTgt spid="387074"/>
                                        </p:tgtEl>
                                        <p:attrNameLst>
                                          <p:attrName>ppt_w</p:attrName>
                                        </p:attrNameLst>
                                      </p:cBhvr>
                                      <p:tavLst>
                                        <p:tav tm="0">
                                          <p:val>
                                            <p:strVal val="#ppt_w*0.70"/>
                                          </p:val>
                                        </p:tav>
                                        <p:tav tm="100000">
                                          <p:val>
                                            <p:strVal val="#ppt_w"/>
                                          </p:val>
                                        </p:tav>
                                      </p:tavLst>
                                    </p:anim>
                                    <p:anim calcmode="lin" valueType="num">
                                      <p:cBhvr>
                                        <p:cTn id="10" dur="1000" fill="hold"/>
                                        <p:tgtEl>
                                          <p:spTgt spid="387074"/>
                                        </p:tgtEl>
                                        <p:attrNameLst>
                                          <p:attrName>ppt_h</p:attrName>
                                        </p:attrNameLst>
                                      </p:cBhvr>
                                      <p:tavLst>
                                        <p:tav tm="0">
                                          <p:val>
                                            <p:strVal val="#ppt_h"/>
                                          </p:val>
                                        </p:tav>
                                        <p:tav tm="100000">
                                          <p:val>
                                            <p:strVal val="#ppt_h"/>
                                          </p:val>
                                        </p:tav>
                                      </p:tavLst>
                                    </p:anim>
                                    <p:animEffect transition="in" filter="fade">
                                      <p:cBhvr>
                                        <p:cTn id="11" dur="1000"/>
                                        <p:tgtEl>
                                          <p:spTgt spid="387074"/>
                                        </p:tgtEl>
                                      </p:cBhvr>
                                    </p:animEffect>
                                  </p:childTnLst>
                                </p:cTn>
                              </p:par>
                            </p:childTnLst>
                          </p:cTn>
                        </p:par>
                      </p:childTnLst>
                    </p:cTn>
                  </p:par>
                  <p:par>
                    <p:cTn id="12" fill="hold">
                      <p:stCondLst>
                        <p:cond delay="indefinite"/>
                      </p:stCondLst>
                      <p:childTnLst>
                        <p:par>
                          <p:cTn id="13" fill="hold">
                            <p:stCondLst>
                              <p:cond delay="0"/>
                            </p:stCondLst>
                            <p:childTnLst>
                              <p:par>
                                <p:cTn id="14" presetID="55" presetClass="entr" presetSubtype="0" fill="hold" grpId="0" nodeType="clickEffect">
                                  <p:stCondLst>
                                    <p:cond delay="0"/>
                                  </p:stCondLst>
                                  <p:childTnLst>
                                    <p:set>
                                      <p:cBhvr>
                                        <p:cTn id="15" dur="1" fill="hold">
                                          <p:stCondLst>
                                            <p:cond delay="0"/>
                                          </p:stCondLst>
                                        </p:cTn>
                                        <p:tgtEl>
                                          <p:spTgt spid="387075">
                                            <p:txEl>
                                              <p:pRg st="0" end="0"/>
                                            </p:txEl>
                                          </p:spTgt>
                                        </p:tgtEl>
                                        <p:attrNameLst>
                                          <p:attrName>style.visibility</p:attrName>
                                        </p:attrNameLst>
                                      </p:cBhvr>
                                      <p:to>
                                        <p:strVal val="visible"/>
                                      </p:to>
                                    </p:set>
                                    <p:anim calcmode="lin" valueType="num">
                                      <p:cBhvr>
                                        <p:cTn id="16" dur="1000" fill="hold"/>
                                        <p:tgtEl>
                                          <p:spTgt spid="387075">
                                            <p:txEl>
                                              <p:pRg st="0" end="0"/>
                                            </p:txEl>
                                          </p:spTgt>
                                        </p:tgtEl>
                                        <p:attrNameLst>
                                          <p:attrName>ppt_w</p:attrName>
                                        </p:attrNameLst>
                                      </p:cBhvr>
                                      <p:tavLst>
                                        <p:tav tm="0">
                                          <p:val>
                                            <p:strVal val="#ppt_w*0.70"/>
                                          </p:val>
                                        </p:tav>
                                        <p:tav tm="100000">
                                          <p:val>
                                            <p:strVal val="#ppt_w"/>
                                          </p:val>
                                        </p:tav>
                                      </p:tavLst>
                                    </p:anim>
                                    <p:anim calcmode="lin" valueType="num">
                                      <p:cBhvr>
                                        <p:cTn id="17" dur="1000" fill="hold"/>
                                        <p:tgtEl>
                                          <p:spTgt spid="387075">
                                            <p:txEl>
                                              <p:pRg st="0" end="0"/>
                                            </p:txEl>
                                          </p:spTgt>
                                        </p:tgtEl>
                                        <p:attrNameLst>
                                          <p:attrName>ppt_h</p:attrName>
                                        </p:attrNameLst>
                                      </p:cBhvr>
                                      <p:tavLst>
                                        <p:tav tm="0">
                                          <p:val>
                                            <p:strVal val="#ppt_h"/>
                                          </p:val>
                                        </p:tav>
                                        <p:tav tm="100000">
                                          <p:val>
                                            <p:strVal val="#ppt_h"/>
                                          </p:val>
                                        </p:tav>
                                      </p:tavLst>
                                    </p:anim>
                                    <p:animEffect transition="in" filter="fade">
                                      <p:cBhvr>
                                        <p:cTn id="18" dur="1000"/>
                                        <p:tgtEl>
                                          <p:spTgt spid="387075">
                                            <p:txEl>
                                              <p:pRg st="0" end="0"/>
                                            </p:txEl>
                                          </p:spTgt>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387075">
                                            <p:txEl>
                                              <p:pRg st="1" end="1"/>
                                            </p:txEl>
                                          </p:spTgt>
                                        </p:tgtEl>
                                        <p:attrNameLst>
                                          <p:attrName>style.visibility</p:attrName>
                                        </p:attrNameLst>
                                      </p:cBhvr>
                                      <p:to>
                                        <p:strVal val="visible"/>
                                      </p:to>
                                    </p:set>
                                    <p:anim calcmode="lin" valueType="num">
                                      <p:cBhvr>
                                        <p:cTn id="21" dur="1000" fill="hold"/>
                                        <p:tgtEl>
                                          <p:spTgt spid="387075">
                                            <p:txEl>
                                              <p:pRg st="1" end="1"/>
                                            </p:txEl>
                                          </p:spTgt>
                                        </p:tgtEl>
                                        <p:attrNameLst>
                                          <p:attrName>ppt_w</p:attrName>
                                        </p:attrNameLst>
                                      </p:cBhvr>
                                      <p:tavLst>
                                        <p:tav tm="0">
                                          <p:val>
                                            <p:strVal val="#ppt_w*0.70"/>
                                          </p:val>
                                        </p:tav>
                                        <p:tav tm="100000">
                                          <p:val>
                                            <p:strVal val="#ppt_w"/>
                                          </p:val>
                                        </p:tav>
                                      </p:tavLst>
                                    </p:anim>
                                    <p:anim calcmode="lin" valueType="num">
                                      <p:cBhvr>
                                        <p:cTn id="22" dur="1000" fill="hold"/>
                                        <p:tgtEl>
                                          <p:spTgt spid="387075">
                                            <p:txEl>
                                              <p:pRg st="1" end="1"/>
                                            </p:txEl>
                                          </p:spTgt>
                                        </p:tgtEl>
                                        <p:attrNameLst>
                                          <p:attrName>ppt_h</p:attrName>
                                        </p:attrNameLst>
                                      </p:cBhvr>
                                      <p:tavLst>
                                        <p:tav tm="0">
                                          <p:val>
                                            <p:strVal val="#ppt_h"/>
                                          </p:val>
                                        </p:tav>
                                        <p:tav tm="100000">
                                          <p:val>
                                            <p:strVal val="#ppt_h"/>
                                          </p:val>
                                        </p:tav>
                                      </p:tavLst>
                                    </p:anim>
                                    <p:animEffect transition="in" filter="fade">
                                      <p:cBhvr>
                                        <p:cTn id="23" dur="1000"/>
                                        <p:tgtEl>
                                          <p:spTgt spid="387075">
                                            <p:txEl>
                                              <p:pRg st="1" end="1"/>
                                            </p:txEl>
                                          </p:spTgt>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387075">
                                            <p:txEl>
                                              <p:pRg st="2" end="2"/>
                                            </p:txEl>
                                          </p:spTgt>
                                        </p:tgtEl>
                                        <p:attrNameLst>
                                          <p:attrName>style.visibility</p:attrName>
                                        </p:attrNameLst>
                                      </p:cBhvr>
                                      <p:to>
                                        <p:strVal val="visible"/>
                                      </p:to>
                                    </p:set>
                                    <p:anim calcmode="lin" valueType="num">
                                      <p:cBhvr>
                                        <p:cTn id="26" dur="1000" fill="hold"/>
                                        <p:tgtEl>
                                          <p:spTgt spid="387075">
                                            <p:txEl>
                                              <p:pRg st="2" end="2"/>
                                            </p:txEl>
                                          </p:spTgt>
                                        </p:tgtEl>
                                        <p:attrNameLst>
                                          <p:attrName>ppt_w</p:attrName>
                                        </p:attrNameLst>
                                      </p:cBhvr>
                                      <p:tavLst>
                                        <p:tav tm="0">
                                          <p:val>
                                            <p:strVal val="#ppt_w*0.70"/>
                                          </p:val>
                                        </p:tav>
                                        <p:tav tm="100000">
                                          <p:val>
                                            <p:strVal val="#ppt_w"/>
                                          </p:val>
                                        </p:tav>
                                      </p:tavLst>
                                    </p:anim>
                                    <p:anim calcmode="lin" valueType="num">
                                      <p:cBhvr>
                                        <p:cTn id="27" dur="1000" fill="hold"/>
                                        <p:tgtEl>
                                          <p:spTgt spid="387075">
                                            <p:txEl>
                                              <p:pRg st="2" end="2"/>
                                            </p:txEl>
                                          </p:spTgt>
                                        </p:tgtEl>
                                        <p:attrNameLst>
                                          <p:attrName>ppt_h</p:attrName>
                                        </p:attrNameLst>
                                      </p:cBhvr>
                                      <p:tavLst>
                                        <p:tav tm="0">
                                          <p:val>
                                            <p:strVal val="#ppt_h"/>
                                          </p:val>
                                        </p:tav>
                                        <p:tav tm="100000">
                                          <p:val>
                                            <p:strVal val="#ppt_h"/>
                                          </p:val>
                                        </p:tav>
                                      </p:tavLst>
                                    </p:anim>
                                    <p:animEffect transition="in" filter="fade">
                                      <p:cBhvr>
                                        <p:cTn id="28" dur="1000"/>
                                        <p:tgtEl>
                                          <p:spTgt spid="387075">
                                            <p:txEl>
                                              <p:pRg st="2" end="2"/>
                                            </p:txEl>
                                          </p:spTgt>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387075">
                                            <p:txEl>
                                              <p:pRg st="3" end="3"/>
                                            </p:txEl>
                                          </p:spTgt>
                                        </p:tgtEl>
                                        <p:attrNameLst>
                                          <p:attrName>style.visibility</p:attrName>
                                        </p:attrNameLst>
                                      </p:cBhvr>
                                      <p:to>
                                        <p:strVal val="visible"/>
                                      </p:to>
                                    </p:set>
                                    <p:anim calcmode="lin" valueType="num">
                                      <p:cBhvr>
                                        <p:cTn id="31" dur="1000" fill="hold"/>
                                        <p:tgtEl>
                                          <p:spTgt spid="387075">
                                            <p:txEl>
                                              <p:pRg st="3" end="3"/>
                                            </p:txEl>
                                          </p:spTgt>
                                        </p:tgtEl>
                                        <p:attrNameLst>
                                          <p:attrName>ppt_w</p:attrName>
                                        </p:attrNameLst>
                                      </p:cBhvr>
                                      <p:tavLst>
                                        <p:tav tm="0">
                                          <p:val>
                                            <p:strVal val="#ppt_w*0.70"/>
                                          </p:val>
                                        </p:tav>
                                        <p:tav tm="100000">
                                          <p:val>
                                            <p:strVal val="#ppt_w"/>
                                          </p:val>
                                        </p:tav>
                                      </p:tavLst>
                                    </p:anim>
                                    <p:anim calcmode="lin" valueType="num">
                                      <p:cBhvr>
                                        <p:cTn id="32" dur="1000" fill="hold"/>
                                        <p:tgtEl>
                                          <p:spTgt spid="387075">
                                            <p:txEl>
                                              <p:pRg st="3" end="3"/>
                                            </p:txEl>
                                          </p:spTgt>
                                        </p:tgtEl>
                                        <p:attrNameLst>
                                          <p:attrName>ppt_h</p:attrName>
                                        </p:attrNameLst>
                                      </p:cBhvr>
                                      <p:tavLst>
                                        <p:tav tm="0">
                                          <p:val>
                                            <p:strVal val="#ppt_h"/>
                                          </p:val>
                                        </p:tav>
                                        <p:tav tm="100000">
                                          <p:val>
                                            <p:strVal val="#ppt_h"/>
                                          </p:val>
                                        </p:tav>
                                      </p:tavLst>
                                    </p:anim>
                                    <p:animEffect transition="in" filter="fade">
                                      <p:cBhvr>
                                        <p:cTn id="33" dur="1000"/>
                                        <p:tgtEl>
                                          <p:spTgt spid="38707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387075">
                                            <p:txEl>
                                              <p:pRg st="4" end="4"/>
                                            </p:txEl>
                                          </p:spTgt>
                                        </p:tgtEl>
                                        <p:attrNameLst>
                                          <p:attrName>style.visibility</p:attrName>
                                        </p:attrNameLst>
                                      </p:cBhvr>
                                      <p:to>
                                        <p:strVal val="visible"/>
                                      </p:to>
                                    </p:set>
                                    <p:anim calcmode="lin" valueType="num">
                                      <p:cBhvr>
                                        <p:cTn id="38" dur="1000" fill="hold"/>
                                        <p:tgtEl>
                                          <p:spTgt spid="387075">
                                            <p:txEl>
                                              <p:pRg st="4" end="4"/>
                                            </p:txEl>
                                          </p:spTgt>
                                        </p:tgtEl>
                                        <p:attrNameLst>
                                          <p:attrName>ppt_w</p:attrName>
                                        </p:attrNameLst>
                                      </p:cBhvr>
                                      <p:tavLst>
                                        <p:tav tm="0">
                                          <p:val>
                                            <p:strVal val="#ppt_w*0.70"/>
                                          </p:val>
                                        </p:tav>
                                        <p:tav tm="100000">
                                          <p:val>
                                            <p:strVal val="#ppt_w"/>
                                          </p:val>
                                        </p:tav>
                                      </p:tavLst>
                                    </p:anim>
                                    <p:anim calcmode="lin" valueType="num">
                                      <p:cBhvr>
                                        <p:cTn id="39" dur="1000" fill="hold"/>
                                        <p:tgtEl>
                                          <p:spTgt spid="387075">
                                            <p:txEl>
                                              <p:pRg st="4" end="4"/>
                                            </p:txEl>
                                          </p:spTgt>
                                        </p:tgtEl>
                                        <p:attrNameLst>
                                          <p:attrName>ppt_h</p:attrName>
                                        </p:attrNameLst>
                                      </p:cBhvr>
                                      <p:tavLst>
                                        <p:tav tm="0">
                                          <p:val>
                                            <p:strVal val="#ppt_h"/>
                                          </p:val>
                                        </p:tav>
                                        <p:tav tm="100000">
                                          <p:val>
                                            <p:strVal val="#ppt_h"/>
                                          </p:val>
                                        </p:tav>
                                      </p:tavLst>
                                    </p:anim>
                                    <p:animEffect transition="in" filter="fade">
                                      <p:cBhvr>
                                        <p:cTn id="40" dur="1000"/>
                                        <p:tgtEl>
                                          <p:spTgt spid="387075">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5" presetClass="entr" presetSubtype="0" fill="hold" grpId="0" nodeType="clickEffect">
                                  <p:stCondLst>
                                    <p:cond delay="0"/>
                                  </p:stCondLst>
                                  <p:childTnLst>
                                    <p:set>
                                      <p:cBhvr>
                                        <p:cTn id="44" dur="1" fill="hold">
                                          <p:stCondLst>
                                            <p:cond delay="0"/>
                                          </p:stCondLst>
                                        </p:cTn>
                                        <p:tgtEl>
                                          <p:spTgt spid="387075">
                                            <p:txEl>
                                              <p:pRg st="5" end="5"/>
                                            </p:txEl>
                                          </p:spTgt>
                                        </p:tgtEl>
                                        <p:attrNameLst>
                                          <p:attrName>style.visibility</p:attrName>
                                        </p:attrNameLst>
                                      </p:cBhvr>
                                      <p:to>
                                        <p:strVal val="visible"/>
                                      </p:to>
                                    </p:set>
                                    <p:anim calcmode="lin" valueType="num">
                                      <p:cBhvr>
                                        <p:cTn id="45" dur="1000" fill="hold"/>
                                        <p:tgtEl>
                                          <p:spTgt spid="387075">
                                            <p:txEl>
                                              <p:pRg st="5" end="5"/>
                                            </p:txEl>
                                          </p:spTgt>
                                        </p:tgtEl>
                                        <p:attrNameLst>
                                          <p:attrName>ppt_w</p:attrName>
                                        </p:attrNameLst>
                                      </p:cBhvr>
                                      <p:tavLst>
                                        <p:tav tm="0">
                                          <p:val>
                                            <p:strVal val="#ppt_w*0.70"/>
                                          </p:val>
                                        </p:tav>
                                        <p:tav tm="100000">
                                          <p:val>
                                            <p:strVal val="#ppt_w"/>
                                          </p:val>
                                        </p:tav>
                                      </p:tavLst>
                                    </p:anim>
                                    <p:anim calcmode="lin" valueType="num">
                                      <p:cBhvr>
                                        <p:cTn id="46" dur="1000" fill="hold"/>
                                        <p:tgtEl>
                                          <p:spTgt spid="387075">
                                            <p:txEl>
                                              <p:pRg st="5" end="5"/>
                                            </p:txEl>
                                          </p:spTgt>
                                        </p:tgtEl>
                                        <p:attrNameLst>
                                          <p:attrName>ppt_h</p:attrName>
                                        </p:attrNameLst>
                                      </p:cBhvr>
                                      <p:tavLst>
                                        <p:tav tm="0">
                                          <p:val>
                                            <p:strVal val="#ppt_h"/>
                                          </p:val>
                                        </p:tav>
                                        <p:tav tm="100000">
                                          <p:val>
                                            <p:strVal val="#ppt_h"/>
                                          </p:val>
                                        </p:tav>
                                      </p:tavLst>
                                    </p:anim>
                                    <p:animEffect transition="in" filter="fade">
                                      <p:cBhvr>
                                        <p:cTn id="47" dur="1000"/>
                                        <p:tgtEl>
                                          <p:spTgt spid="387075">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5" presetClass="entr" presetSubtype="0" fill="hold" grpId="0" nodeType="clickEffect">
                                  <p:stCondLst>
                                    <p:cond delay="0"/>
                                  </p:stCondLst>
                                  <p:childTnLst>
                                    <p:set>
                                      <p:cBhvr>
                                        <p:cTn id="51" dur="1" fill="hold">
                                          <p:stCondLst>
                                            <p:cond delay="0"/>
                                          </p:stCondLst>
                                        </p:cTn>
                                        <p:tgtEl>
                                          <p:spTgt spid="387075">
                                            <p:txEl>
                                              <p:pRg st="6" end="6"/>
                                            </p:txEl>
                                          </p:spTgt>
                                        </p:tgtEl>
                                        <p:attrNameLst>
                                          <p:attrName>style.visibility</p:attrName>
                                        </p:attrNameLst>
                                      </p:cBhvr>
                                      <p:to>
                                        <p:strVal val="visible"/>
                                      </p:to>
                                    </p:set>
                                    <p:anim calcmode="lin" valueType="num">
                                      <p:cBhvr>
                                        <p:cTn id="52" dur="1000" fill="hold"/>
                                        <p:tgtEl>
                                          <p:spTgt spid="387075">
                                            <p:txEl>
                                              <p:pRg st="6" end="6"/>
                                            </p:txEl>
                                          </p:spTgt>
                                        </p:tgtEl>
                                        <p:attrNameLst>
                                          <p:attrName>ppt_w</p:attrName>
                                        </p:attrNameLst>
                                      </p:cBhvr>
                                      <p:tavLst>
                                        <p:tav tm="0">
                                          <p:val>
                                            <p:strVal val="#ppt_w*0.70"/>
                                          </p:val>
                                        </p:tav>
                                        <p:tav tm="100000">
                                          <p:val>
                                            <p:strVal val="#ppt_w"/>
                                          </p:val>
                                        </p:tav>
                                      </p:tavLst>
                                    </p:anim>
                                    <p:anim calcmode="lin" valueType="num">
                                      <p:cBhvr>
                                        <p:cTn id="53" dur="1000" fill="hold"/>
                                        <p:tgtEl>
                                          <p:spTgt spid="387075">
                                            <p:txEl>
                                              <p:pRg st="6" end="6"/>
                                            </p:txEl>
                                          </p:spTgt>
                                        </p:tgtEl>
                                        <p:attrNameLst>
                                          <p:attrName>ppt_h</p:attrName>
                                        </p:attrNameLst>
                                      </p:cBhvr>
                                      <p:tavLst>
                                        <p:tav tm="0">
                                          <p:val>
                                            <p:strVal val="#ppt_h"/>
                                          </p:val>
                                        </p:tav>
                                        <p:tav tm="100000">
                                          <p:val>
                                            <p:strVal val="#ppt_h"/>
                                          </p:val>
                                        </p:tav>
                                      </p:tavLst>
                                    </p:anim>
                                    <p:animEffect transition="in" filter="fade">
                                      <p:cBhvr>
                                        <p:cTn id="54" dur="1000"/>
                                        <p:tgtEl>
                                          <p:spTgt spid="387075">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387075">
                                            <p:txEl>
                                              <p:pRg st="7" end="7"/>
                                            </p:txEl>
                                          </p:spTgt>
                                        </p:tgtEl>
                                        <p:attrNameLst>
                                          <p:attrName>style.visibility</p:attrName>
                                        </p:attrNameLst>
                                      </p:cBhvr>
                                      <p:to>
                                        <p:strVal val="visible"/>
                                      </p:to>
                                    </p:set>
                                    <p:anim calcmode="lin" valueType="num">
                                      <p:cBhvr>
                                        <p:cTn id="59" dur="1000" fill="hold"/>
                                        <p:tgtEl>
                                          <p:spTgt spid="387075">
                                            <p:txEl>
                                              <p:pRg st="7" end="7"/>
                                            </p:txEl>
                                          </p:spTgt>
                                        </p:tgtEl>
                                        <p:attrNameLst>
                                          <p:attrName>ppt_w</p:attrName>
                                        </p:attrNameLst>
                                      </p:cBhvr>
                                      <p:tavLst>
                                        <p:tav tm="0">
                                          <p:val>
                                            <p:strVal val="#ppt_w*0.70"/>
                                          </p:val>
                                        </p:tav>
                                        <p:tav tm="100000">
                                          <p:val>
                                            <p:strVal val="#ppt_w"/>
                                          </p:val>
                                        </p:tav>
                                      </p:tavLst>
                                    </p:anim>
                                    <p:anim calcmode="lin" valueType="num">
                                      <p:cBhvr>
                                        <p:cTn id="60" dur="1000" fill="hold"/>
                                        <p:tgtEl>
                                          <p:spTgt spid="387075">
                                            <p:txEl>
                                              <p:pRg st="7" end="7"/>
                                            </p:txEl>
                                          </p:spTgt>
                                        </p:tgtEl>
                                        <p:attrNameLst>
                                          <p:attrName>ppt_h</p:attrName>
                                        </p:attrNameLst>
                                      </p:cBhvr>
                                      <p:tavLst>
                                        <p:tav tm="0">
                                          <p:val>
                                            <p:strVal val="#ppt_h"/>
                                          </p:val>
                                        </p:tav>
                                        <p:tav tm="100000">
                                          <p:val>
                                            <p:strVal val="#ppt_h"/>
                                          </p:val>
                                        </p:tav>
                                      </p:tavLst>
                                    </p:anim>
                                    <p:animEffect transition="in" filter="fade">
                                      <p:cBhvr>
                                        <p:cTn id="61" dur="1000"/>
                                        <p:tgtEl>
                                          <p:spTgt spid="3870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4" grpId="0"/>
      <p:bldP spid="387074" grpId="1"/>
      <p:bldP spid="387075" grpId="0" build="p"/>
    </p:bldLst>
  </p:timing>
</p:sld>
</file>

<file path=ppt/slides/slide5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3905" name="Rectangle 2"/>
          <p:cNvSpPr>
            <a:spLocks noGrp="1" noChangeArrowheads="1"/>
          </p:cNvSpPr>
          <p:nvPr>
            <p:ph type="title"/>
          </p:nvPr>
        </p:nvSpPr>
        <p:spPr>
          <a:xfrm>
            <a:off x="533400" y="304800"/>
            <a:ext cx="8229600" cy="685800"/>
          </a:xfrm>
        </p:spPr>
        <p:txBody>
          <a:bodyPr/>
          <a:lstStyle/>
          <a:p>
            <a:pPr eaLnBrk="1" hangingPunct="1"/>
            <a:r>
              <a:rPr lang="en-US" sz="3600" dirty="0" smtClean="0">
                <a:solidFill>
                  <a:srgbClr val="0E015F"/>
                </a:solidFill>
                <a:latin typeface="Comic Sans MS" pitchFamily="66" charset="0"/>
              </a:rPr>
              <a:t>Stage One:  Pre-Teaching Concerns</a:t>
            </a:r>
          </a:p>
        </p:txBody>
      </p:sp>
      <p:pic>
        <p:nvPicPr>
          <p:cNvPr id="146436" name="Picture 4"/>
          <p:cNvPicPr>
            <a:picLocks noGrp="1" noChangeAspect="1" noChangeArrowheads="1"/>
          </p:cNvPicPr>
          <p:nvPr>
            <p:ph type="body" idx="1"/>
          </p:nvPr>
        </p:nvPicPr>
        <p:blipFill>
          <a:blip r:embed="rId2" cstate="print"/>
          <a:srcRect/>
          <a:stretch>
            <a:fillRect/>
          </a:stretch>
        </p:blipFill>
        <p:spPr>
          <a:xfrm>
            <a:off x="1524000" y="1371600"/>
            <a:ext cx="5884863" cy="3935413"/>
          </a:xfrm>
        </p:spPr>
      </p:pic>
      <p:sp>
        <p:nvSpPr>
          <p:cNvPr id="146437" name="Rectangle 5"/>
          <p:cNvSpPr>
            <a:spLocks noChangeArrowheads="1"/>
          </p:cNvSpPr>
          <p:nvPr/>
        </p:nvSpPr>
        <p:spPr bwMode="auto">
          <a:xfrm>
            <a:off x="1828800" y="5410200"/>
            <a:ext cx="5715000" cy="519113"/>
          </a:xfrm>
          <a:prstGeom prst="rect">
            <a:avLst/>
          </a:prstGeom>
          <a:noFill/>
          <a:ln w="9525">
            <a:noFill/>
            <a:miter lim="800000"/>
            <a:headEnd/>
            <a:tailEnd/>
          </a:ln>
        </p:spPr>
        <p:txBody>
          <a:bodyPr>
            <a:spAutoFit/>
          </a:bodyPr>
          <a:lstStyle/>
          <a:p>
            <a:pPr algn="ctr" eaLnBrk="0" hangingPunct="0"/>
            <a:r>
              <a:rPr lang="en-US" sz="2800" b="1" dirty="0">
                <a:solidFill>
                  <a:srgbClr val="0E015F"/>
                </a:solidFill>
              </a:rPr>
              <a:t>There is LIFE after school!</a:t>
            </a:r>
          </a:p>
        </p:txBody>
      </p:sp>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23905"/>
                                        </p:tgtEl>
                                        <p:attrNameLst>
                                          <p:attrName>style.visibility</p:attrName>
                                        </p:attrNameLst>
                                      </p:cBhvr>
                                      <p:to>
                                        <p:strVal val="visible"/>
                                      </p:to>
                                    </p:set>
                                    <p:anim calcmode="discrete" valueType="clr">
                                      <p:cBhvr override="childStyle">
                                        <p:cTn id="7" dur="80"/>
                                        <p:tgtEl>
                                          <p:spTgt spid="12390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3905"/>
                                        </p:tgtEl>
                                        <p:attrNameLst>
                                          <p:attrName>fillcolor</p:attrName>
                                        </p:attrNameLst>
                                      </p:cBhvr>
                                      <p:tavLst>
                                        <p:tav tm="0">
                                          <p:val>
                                            <p:clrVal>
                                              <a:schemeClr val="accent2"/>
                                            </p:clrVal>
                                          </p:val>
                                        </p:tav>
                                        <p:tav tm="50000">
                                          <p:val>
                                            <p:clrVal>
                                              <a:schemeClr val="hlink"/>
                                            </p:clrVal>
                                          </p:val>
                                        </p:tav>
                                      </p:tavLst>
                                    </p:anim>
                                    <p:set>
                                      <p:cBhvr>
                                        <p:cTn id="9" dur="80"/>
                                        <p:tgtEl>
                                          <p:spTgt spid="123905"/>
                                        </p:tgtEl>
                                        <p:attrNameLst>
                                          <p:attrName>fill.type</p:attrName>
                                        </p:attrNameLst>
                                      </p:cBhvr>
                                      <p:to>
                                        <p:strVal val="solid"/>
                                      </p:to>
                                    </p:set>
                                  </p:childTnLst>
                                </p:cTn>
                              </p:par>
                            </p:childTnLst>
                          </p:cTn>
                        </p:par>
                        <p:par>
                          <p:cTn id="10" fill="hold">
                            <p:stCondLst>
                              <p:cond delay="1200"/>
                            </p:stCondLst>
                            <p:childTnLst>
                              <p:par>
                                <p:cTn id="11" presetID="2" presetClass="entr" presetSubtype="4" fill="hold" nodeType="afterEffect">
                                  <p:stCondLst>
                                    <p:cond delay="0"/>
                                  </p:stCondLst>
                                  <p:childTnLst>
                                    <p:set>
                                      <p:cBhvr>
                                        <p:cTn id="12" dur="1" fill="hold">
                                          <p:stCondLst>
                                            <p:cond delay="0"/>
                                          </p:stCondLst>
                                        </p:cTn>
                                        <p:tgtEl>
                                          <p:spTgt spid="146436"/>
                                        </p:tgtEl>
                                        <p:attrNameLst>
                                          <p:attrName>style.visibility</p:attrName>
                                        </p:attrNameLst>
                                      </p:cBhvr>
                                      <p:to>
                                        <p:strVal val="visible"/>
                                      </p:to>
                                    </p:set>
                                    <p:anim calcmode="lin" valueType="num">
                                      <p:cBhvr additive="base">
                                        <p:cTn id="13" dur="2000" fill="hold"/>
                                        <p:tgtEl>
                                          <p:spTgt spid="146436"/>
                                        </p:tgtEl>
                                        <p:attrNameLst>
                                          <p:attrName>ppt_x</p:attrName>
                                        </p:attrNameLst>
                                      </p:cBhvr>
                                      <p:tavLst>
                                        <p:tav tm="0">
                                          <p:val>
                                            <p:strVal val="#ppt_x"/>
                                          </p:val>
                                        </p:tav>
                                        <p:tav tm="100000">
                                          <p:val>
                                            <p:strVal val="#ppt_x"/>
                                          </p:val>
                                        </p:tav>
                                      </p:tavLst>
                                    </p:anim>
                                    <p:anim calcmode="lin" valueType="num">
                                      <p:cBhvr additive="base">
                                        <p:cTn id="14" dur="2000" fill="hold"/>
                                        <p:tgtEl>
                                          <p:spTgt spid="146436"/>
                                        </p:tgtEl>
                                        <p:attrNameLst>
                                          <p:attrName>ppt_y</p:attrName>
                                        </p:attrNameLst>
                                      </p:cBhvr>
                                      <p:tavLst>
                                        <p:tav tm="0">
                                          <p:val>
                                            <p:strVal val="1+#ppt_h/2"/>
                                          </p:val>
                                        </p:tav>
                                        <p:tav tm="100000">
                                          <p:val>
                                            <p:strVal val="#ppt_y"/>
                                          </p:val>
                                        </p:tav>
                                      </p:tavLst>
                                    </p:anim>
                                  </p:childTnLst>
                                </p:cTn>
                              </p:par>
                            </p:childTnLst>
                          </p:cTn>
                        </p:par>
                        <p:par>
                          <p:cTn id="15" fill="hold">
                            <p:stCondLst>
                              <p:cond delay="3200"/>
                            </p:stCondLst>
                            <p:childTnLst>
                              <p:par>
                                <p:cTn id="16" presetID="27" presetClass="entr" presetSubtype="0" fill="hold" grpId="0" nodeType="afterEffect">
                                  <p:stCondLst>
                                    <p:cond delay="0"/>
                                  </p:stCondLst>
                                  <p:iterate type="lt">
                                    <p:tmPct val="50000"/>
                                  </p:iterate>
                                  <p:childTnLst>
                                    <p:set>
                                      <p:cBhvr>
                                        <p:cTn id="17" dur="1" fill="hold">
                                          <p:stCondLst>
                                            <p:cond delay="0"/>
                                          </p:stCondLst>
                                        </p:cTn>
                                        <p:tgtEl>
                                          <p:spTgt spid="146437"/>
                                        </p:tgtEl>
                                        <p:attrNameLst>
                                          <p:attrName>style.visibility</p:attrName>
                                        </p:attrNameLst>
                                      </p:cBhvr>
                                      <p:to>
                                        <p:strVal val="visible"/>
                                      </p:to>
                                    </p:set>
                                    <p:anim calcmode="discrete" valueType="clr">
                                      <p:cBhvr override="childStyle">
                                        <p:cTn id="18" dur="80"/>
                                        <p:tgtEl>
                                          <p:spTgt spid="146437"/>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46437"/>
                                        </p:tgtEl>
                                        <p:attrNameLst>
                                          <p:attrName>fillcolor</p:attrName>
                                        </p:attrNameLst>
                                      </p:cBhvr>
                                      <p:tavLst>
                                        <p:tav tm="0">
                                          <p:val>
                                            <p:clrVal>
                                              <a:schemeClr val="accent2"/>
                                            </p:clrVal>
                                          </p:val>
                                        </p:tav>
                                        <p:tav tm="50000">
                                          <p:val>
                                            <p:clrVal>
                                              <a:schemeClr val="hlink"/>
                                            </p:clrVal>
                                          </p:val>
                                        </p:tav>
                                      </p:tavLst>
                                    </p:anim>
                                    <p:set>
                                      <p:cBhvr>
                                        <p:cTn id="20" dur="80"/>
                                        <p:tgtEl>
                                          <p:spTgt spid="1464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p:bldP spid="146437"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4929" name="Rectangle 2"/>
          <p:cNvSpPr>
            <a:spLocks noGrp="1" noChangeArrowheads="1"/>
          </p:cNvSpPr>
          <p:nvPr>
            <p:ph type="title"/>
          </p:nvPr>
        </p:nvSpPr>
        <p:spPr>
          <a:xfrm>
            <a:off x="533400" y="381000"/>
            <a:ext cx="8229600" cy="1143000"/>
          </a:xfrm>
        </p:spPr>
        <p:txBody>
          <a:bodyPr/>
          <a:lstStyle/>
          <a:p>
            <a:pPr eaLnBrk="1" hangingPunct="1"/>
            <a:r>
              <a:rPr lang="en-US" sz="3200" b="1" dirty="0" smtClean="0">
                <a:solidFill>
                  <a:srgbClr val="0E015F"/>
                </a:solidFill>
                <a:latin typeface="Comic Sans MS" pitchFamily="66" charset="0"/>
              </a:rPr>
              <a:t>Stage Two:  </a:t>
            </a:r>
            <a:br>
              <a:rPr lang="en-US" sz="3200" b="1" dirty="0" smtClean="0">
                <a:solidFill>
                  <a:srgbClr val="0E015F"/>
                </a:solidFill>
                <a:latin typeface="Comic Sans MS" pitchFamily="66" charset="0"/>
              </a:rPr>
            </a:br>
            <a:r>
              <a:rPr lang="en-US" sz="3200" b="1" dirty="0" smtClean="0">
                <a:solidFill>
                  <a:srgbClr val="0E015F"/>
                </a:solidFill>
                <a:latin typeface="Comic Sans MS" pitchFamily="66" charset="0"/>
              </a:rPr>
              <a:t>Development of Concerns about Survival</a:t>
            </a:r>
            <a:r>
              <a:rPr lang="en-US" sz="3200" dirty="0" smtClean="0">
                <a:solidFill>
                  <a:srgbClr val="0E015F"/>
                </a:solidFill>
              </a:rPr>
              <a:t> </a:t>
            </a:r>
          </a:p>
        </p:txBody>
      </p:sp>
      <p:pic>
        <p:nvPicPr>
          <p:cNvPr id="147460" name="Picture 4" descr="MPj01788430000[1]"/>
          <p:cNvPicPr>
            <a:picLocks noGrp="1" noChangeAspect="1" noChangeArrowheads="1"/>
          </p:cNvPicPr>
          <p:nvPr>
            <p:ph type="body" idx="1"/>
          </p:nvPr>
        </p:nvPicPr>
        <p:blipFill>
          <a:blip r:embed="rId2" cstate="print"/>
          <a:srcRect/>
          <a:stretch>
            <a:fillRect/>
          </a:stretch>
        </p:blipFill>
        <p:spPr>
          <a:xfrm>
            <a:off x="2895600" y="1828800"/>
            <a:ext cx="3116263" cy="4476438"/>
          </a:xfrm>
        </p:spPr>
      </p:pic>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4929"/>
                                        </p:tgtEl>
                                        <p:attrNameLst>
                                          <p:attrName>style.visibility</p:attrName>
                                        </p:attrNameLst>
                                      </p:cBhvr>
                                      <p:to>
                                        <p:strVal val="visible"/>
                                      </p:to>
                                    </p:set>
                                    <p:animScale>
                                      <p:cBhvr>
                                        <p:cTn id="7" dur="1000" decel="50000" fill="hold">
                                          <p:stCondLst>
                                            <p:cond delay="0"/>
                                          </p:stCondLst>
                                        </p:cTn>
                                        <p:tgtEl>
                                          <p:spTgt spid="1249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4929"/>
                                        </p:tgtEl>
                                        <p:attrNameLst>
                                          <p:attrName>ppt_x</p:attrName>
                                          <p:attrName>ppt_y</p:attrName>
                                        </p:attrNameLst>
                                      </p:cBhvr>
                                    </p:animMotion>
                                    <p:animEffect transition="in" filter="fade">
                                      <p:cBhvr>
                                        <p:cTn id="9" dur="1000"/>
                                        <p:tgtEl>
                                          <p:spTgt spid="124929"/>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47460"/>
                                        </p:tgtEl>
                                        <p:attrNameLst>
                                          <p:attrName>style.visibility</p:attrName>
                                        </p:attrNameLst>
                                      </p:cBhvr>
                                      <p:to>
                                        <p:strVal val="visible"/>
                                      </p:to>
                                    </p:set>
                                    <p:anim calcmode="lin" valueType="num">
                                      <p:cBhvr additive="base">
                                        <p:cTn id="13" dur="2000" fill="hold"/>
                                        <p:tgtEl>
                                          <p:spTgt spid="147460"/>
                                        </p:tgtEl>
                                        <p:attrNameLst>
                                          <p:attrName>ppt_x</p:attrName>
                                        </p:attrNameLst>
                                      </p:cBhvr>
                                      <p:tavLst>
                                        <p:tav tm="0">
                                          <p:val>
                                            <p:strVal val="#ppt_x"/>
                                          </p:val>
                                        </p:tav>
                                        <p:tav tm="100000">
                                          <p:val>
                                            <p:strVal val="#ppt_x"/>
                                          </p:val>
                                        </p:tav>
                                      </p:tavLst>
                                    </p:anim>
                                    <p:anim calcmode="lin" valueType="num">
                                      <p:cBhvr additive="base">
                                        <p:cTn id="14" dur="2000" fill="hold"/>
                                        <p:tgtEl>
                                          <p:spTgt spid="147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29"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1625" y="228600"/>
            <a:ext cx="8534400" cy="1066800"/>
          </a:xfrm>
        </p:spPr>
        <p:txBody>
          <a:bodyPr/>
          <a:lstStyle/>
          <a:p>
            <a:r>
              <a:rPr lang="en-US" b="1" dirty="0" smtClean="0">
                <a:solidFill>
                  <a:srgbClr val="0E015F"/>
                </a:solidFill>
                <a:latin typeface="Comic Sans MS" pitchFamily="66" charset="0"/>
              </a:rPr>
              <a:t>Stage Three:</a:t>
            </a:r>
            <a:br>
              <a:rPr lang="en-US" b="1" dirty="0" smtClean="0">
                <a:solidFill>
                  <a:srgbClr val="0E015F"/>
                </a:solidFill>
                <a:latin typeface="Comic Sans MS" pitchFamily="66" charset="0"/>
              </a:rPr>
            </a:br>
            <a:r>
              <a:rPr lang="en-US" b="1" dirty="0" smtClean="0">
                <a:solidFill>
                  <a:srgbClr val="0E015F"/>
                </a:solidFill>
                <a:latin typeface="Comic Sans MS" pitchFamily="66" charset="0"/>
              </a:rPr>
              <a:t>Teaching Situation Concerns</a:t>
            </a:r>
            <a:endParaRPr lang="en-US" b="1" dirty="0">
              <a:solidFill>
                <a:srgbClr val="0E015F"/>
              </a:solidFill>
              <a:latin typeface="Comic Sans MS" pitchFamily="66" charset="0"/>
            </a:endParaRPr>
          </a:p>
        </p:txBody>
      </p:sp>
      <p:sp>
        <p:nvSpPr>
          <p:cNvPr id="6" name="TextBox 5"/>
          <p:cNvSpPr txBox="1"/>
          <p:nvPr/>
        </p:nvSpPr>
        <p:spPr>
          <a:xfrm>
            <a:off x="685800" y="5334000"/>
            <a:ext cx="7924800" cy="1138773"/>
          </a:xfrm>
          <a:prstGeom prst="rect">
            <a:avLst/>
          </a:prstGeom>
          <a:noFill/>
        </p:spPr>
        <p:txBody>
          <a:bodyPr wrap="square" rtlCol="0">
            <a:spAutoFit/>
          </a:bodyPr>
          <a:lstStyle/>
          <a:p>
            <a:pPr algn="ctr"/>
            <a:r>
              <a:rPr lang="en-US" sz="3400" dirty="0" smtClean="0">
                <a:solidFill>
                  <a:srgbClr val="0E015F"/>
                </a:solidFill>
              </a:rPr>
              <a:t>Why Didn’t I pay more attention in those methods classes… </a:t>
            </a:r>
            <a:endParaRPr lang="en-US" sz="3400" dirty="0">
              <a:solidFill>
                <a:srgbClr val="0E015F"/>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317625"/>
            <a:ext cx="6096000" cy="386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6977" name="Rectangle 2"/>
          <p:cNvSpPr>
            <a:spLocks noGrp="1" noChangeArrowheads="1"/>
          </p:cNvSpPr>
          <p:nvPr>
            <p:ph type="title"/>
          </p:nvPr>
        </p:nvSpPr>
        <p:spPr>
          <a:xfrm>
            <a:off x="304800" y="0"/>
            <a:ext cx="8534400" cy="1292225"/>
          </a:xfrm>
        </p:spPr>
        <p:txBody>
          <a:bodyPr/>
          <a:lstStyle/>
          <a:p>
            <a:pPr eaLnBrk="1" hangingPunct="1"/>
            <a:r>
              <a:rPr lang="en-US" sz="3600" b="1" dirty="0" smtClean="0">
                <a:solidFill>
                  <a:srgbClr val="0E015F"/>
                </a:solidFill>
                <a:latin typeface="Comic Sans MS" pitchFamily="66" charset="0"/>
              </a:rPr>
              <a:t>Final Stage:</a:t>
            </a:r>
            <a:br>
              <a:rPr lang="en-US" sz="3600" b="1" dirty="0" smtClean="0">
                <a:solidFill>
                  <a:srgbClr val="0E015F"/>
                </a:solidFill>
                <a:latin typeface="Comic Sans MS" pitchFamily="66" charset="0"/>
              </a:rPr>
            </a:br>
            <a:r>
              <a:rPr lang="en-US" sz="3600" b="1" dirty="0" smtClean="0">
                <a:solidFill>
                  <a:srgbClr val="0E015F"/>
                </a:solidFill>
                <a:latin typeface="Comic Sans MS" pitchFamily="66" charset="0"/>
              </a:rPr>
              <a:t>Concerns about Pupils</a:t>
            </a:r>
          </a:p>
        </p:txBody>
      </p:sp>
      <p:pic>
        <p:nvPicPr>
          <p:cNvPr id="149508" name="Picture 4"/>
          <p:cNvPicPr>
            <a:picLocks noGrp="1" noChangeAspect="1" noChangeArrowheads="1"/>
          </p:cNvPicPr>
          <p:nvPr>
            <p:ph type="body" idx="1"/>
          </p:nvPr>
        </p:nvPicPr>
        <p:blipFill>
          <a:blip r:embed="rId2" cstate="print"/>
          <a:srcRect/>
          <a:stretch>
            <a:fillRect/>
          </a:stretch>
        </p:blipFill>
        <p:spPr>
          <a:xfrm>
            <a:off x="1828800" y="1600200"/>
            <a:ext cx="5257800" cy="3386138"/>
          </a:xfrm>
        </p:spPr>
      </p:pic>
      <p:sp>
        <p:nvSpPr>
          <p:cNvPr id="149509" name="Rectangle 5"/>
          <p:cNvSpPr>
            <a:spLocks noChangeArrowheads="1"/>
          </p:cNvSpPr>
          <p:nvPr/>
        </p:nvSpPr>
        <p:spPr bwMode="auto">
          <a:xfrm>
            <a:off x="685800" y="5181600"/>
            <a:ext cx="7848600" cy="519113"/>
          </a:xfrm>
          <a:prstGeom prst="rect">
            <a:avLst/>
          </a:prstGeom>
          <a:noFill/>
          <a:ln w="9525">
            <a:noFill/>
            <a:miter lim="800000"/>
            <a:headEnd/>
            <a:tailEnd/>
          </a:ln>
        </p:spPr>
        <p:txBody>
          <a:bodyPr>
            <a:spAutoFit/>
          </a:bodyPr>
          <a:lstStyle/>
          <a:p>
            <a:pPr eaLnBrk="0" hangingPunct="0"/>
            <a:r>
              <a:rPr lang="en-US" sz="2800" b="1" dirty="0">
                <a:solidFill>
                  <a:schemeClr val="tx2"/>
                </a:solidFill>
              </a:rPr>
              <a:t>…and I used to think they were all alike!</a:t>
            </a:r>
          </a:p>
        </p:txBody>
      </p:sp>
      <p:sp>
        <p:nvSpPr>
          <p:cNvPr id="6" name="TextBox 6"/>
          <p:cNvSpPr txBox="1">
            <a:spLocks noChangeArrowheads="1"/>
          </p:cNvSpPr>
          <p:nvPr/>
        </p:nvSpPr>
        <p:spPr bwMode="auto">
          <a:xfrm>
            <a:off x="2590800" y="6301645"/>
            <a:ext cx="6553200" cy="553998"/>
          </a:xfrm>
          <a:prstGeom prst="rect">
            <a:avLst/>
          </a:prstGeom>
          <a:noFill/>
          <a:ln w="9525">
            <a:noFill/>
            <a:miter lim="800000"/>
            <a:headEnd/>
            <a:tailEnd/>
          </a:ln>
        </p:spPr>
        <p:txBody>
          <a:bodyPr wrap="square">
            <a:spAutoFit/>
          </a:bodyPr>
          <a:lstStyle/>
          <a:p>
            <a:pPr algn="r"/>
            <a:r>
              <a:rPr lang="en-US" sz="1000" dirty="0" smtClean="0"/>
              <a:t>Copyright 2018, </a:t>
            </a:r>
            <a:r>
              <a:rPr lang="en-US" sz="1000" dirty="0"/>
              <a:t>The Academy for Co-Teaching and Collaboration </a:t>
            </a:r>
            <a:r>
              <a:rPr lang="en-US" sz="1000" dirty="0" smtClean="0"/>
              <a:t>and TWH Consulting/Co-Teaching,</a:t>
            </a:r>
            <a:endParaRPr lang="en-US" sz="1000" dirty="0"/>
          </a:p>
          <a:p>
            <a:pPr algn="r"/>
            <a:r>
              <a:rPr lang="en-US" sz="1000" dirty="0"/>
              <a:t>Research Funded by a US Department of Education, Teacher Quality Enhancement Partnership Grant</a:t>
            </a:r>
          </a:p>
          <a:p>
            <a:pPr algn="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26977"/>
                                        </p:tgtEl>
                                        <p:attrNameLst>
                                          <p:attrName>style.visibility</p:attrName>
                                        </p:attrNameLst>
                                      </p:cBhvr>
                                      <p:to>
                                        <p:strVal val="visible"/>
                                      </p:to>
                                    </p:set>
                                    <p:animScale>
                                      <p:cBhvr>
                                        <p:cTn id="7" dur="1000" decel="50000" fill="hold">
                                          <p:stCondLst>
                                            <p:cond delay="0"/>
                                          </p:stCondLst>
                                        </p:cTn>
                                        <p:tgtEl>
                                          <p:spTgt spid="1269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6977"/>
                                        </p:tgtEl>
                                        <p:attrNameLst>
                                          <p:attrName>ppt_x</p:attrName>
                                          <p:attrName>ppt_y</p:attrName>
                                        </p:attrNameLst>
                                      </p:cBhvr>
                                    </p:animMotion>
                                    <p:animEffect transition="in" filter="fade">
                                      <p:cBhvr>
                                        <p:cTn id="9" dur="1000"/>
                                        <p:tgtEl>
                                          <p:spTgt spid="126977"/>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49508"/>
                                        </p:tgtEl>
                                        <p:attrNameLst>
                                          <p:attrName>style.visibility</p:attrName>
                                        </p:attrNameLst>
                                      </p:cBhvr>
                                      <p:to>
                                        <p:strVal val="visible"/>
                                      </p:to>
                                    </p:set>
                                    <p:anim calcmode="lin" valueType="num">
                                      <p:cBhvr additive="base">
                                        <p:cTn id="13" dur="2000" fill="hold"/>
                                        <p:tgtEl>
                                          <p:spTgt spid="149508"/>
                                        </p:tgtEl>
                                        <p:attrNameLst>
                                          <p:attrName>ppt_x</p:attrName>
                                        </p:attrNameLst>
                                      </p:cBhvr>
                                      <p:tavLst>
                                        <p:tav tm="0">
                                          <p:val>
                                            <p:strVal val="#ppt_x"/>
                                          </p:val>
                                        </p:tav>
                                        <p:tav tm="100000">
                                          <p:val>
                                            <p:strVal val="#ppt_x"/>
                                          </p:val>
                                        </p:tav>
                                      </p:tavLst>
                                    </p:anim>
                                    <p:anim calcmode="lin" valueType="num">
                                      <p:cBhvr additive="base">
                                        <p:cTn id="14" dur="2000" fill="hold"/>
                                        <p:tgtEl>
                                          <p:spTgt spid="149508"/>
                                        </p:tgtEl>
                                        <p:attrNameLst>
                                          <p:attrName>ppt_y</p:attrName>
                                        </p:attrNameLst>
                                      </p:cBhvr>
                                      <p:tavLst>
                                        <p:tav tm="0">
                                          <p:val>
                                            <p:strVal val="1+#ppt_h/2"/>
                                          </p:val>
                                        </p:tav>
                                        <p:tav tm="100000">
                                          <p:val>
                                            <p:strVal val="#ppt_y"/>
                                          </p:val>
                                        </p:tav>
                                      </p:tavLst>
                                    </p:anim>
                                  </p:childTnLst>
                                </p:cTn>
                              </p:par>
                            </p:childTnLst>
                          </p:cTn>
                        </p:par>
                        <p:par>
                          <p:cTn id="15" fill="hold">
                            <p:stCondLst>
                              <p:cond delay="3000"/>
                            </p:stCondLst>
                            <p:childTnLst>
                              <p:par>
                                <p:cTn id="16" presetID="49" presetClass="entr" presetSubtype="0" decel="100000" fill="hold" grpId="0" nodeType="afterEffect">
                                  <p:stCondLst>
                                    <p:cond delay="0"/>
                                  </p:stCondLst>
                                  <p:childTnLst>
                                    <p:set>
                                      <p:cBhvr>
                                        <p:cTn id="17" dur="1" fill="hold">
                                          <p:stCondLst>
                                            <p:cond delay="0"/>
                                          </p:stCondLst>
                                        </p:cTn>
                                        <p:tgtEl>
                                          <p:spTgt spid="149509"/>
                                        </p:tgtEl>
                                        <p:attrNameLst>
                                          <p:attrName>style.visibility</p:attrName>
                                        </p:attrNameLst>
                                      </p:cBhvr>
                                      <p:to>
                                        <p:strVal val="visible"/>
                                      </p:to>
                                    </p:set>
                                    <p:anim calcmode="lin" valueType="num">
                                      <p:cBhvr>
                                        <p:cTn id="18" dur="1000" fill="hold"/>
                                        <p:tgtEl>
                                          <p:spTgt spid="149509"/>
                                        </p:tgtEl>
                                        <p:attrNameLst>
                                          <p:attrName>ppt_w</p:attrName>
                                        </p:attrNameLst>
                                      </p:cBhvr>
                                      <p:tavLst>
                                        <p:tav tm="0">
                                          <p:val>
                                            <p:fltVal val="0"/>
                                          </p:val>
                                        </p:tav>
                                        <p:tav tm="100000">
                                          <p:val>
                                            <p:strVal val="#ppt_w"/>
                                          </p:val>
                                        </p:tav>
                                      </p:tavLst>
                                    </p:anim>
                                    <p:anim calcmode="lin" valueType="num">
                                      <p:cBhvr>
                                        <p:cTn id="19" dur="1000" fill="hold"/>
                                        <p:tgtEl>
                                          <p:spTgt spid="149509"/>
                                        </p:tgtEl>
                                        <p:attrNameLst>
                                          <p:attrName>ppt_h</p:attrName>
                                        </p:attrNameLst>
                                      </p:cBhvr>
                                      <p:tavLst>
                                        <p:tav tm="0">
                                          <p:val>
                                            <p:fltVal val="0"/>
                                          </p:val>
                                        </p:tav>
                                        <p:tav tm="100000">
                                          <p:val>
                                            <p:strVal val="#ppt_h"/>
                                          </p:val>
                                        </p:tav>
                                      </p:tavLst>
                                    </p:anim>
                                    <p:anim calcmode="lin" valueType="num">
                                      <p:cBhvr>
                                        <p:cTn id="20" dur="1000" fill="hold"/>
                                        <p:tgtEl>
                                          <p:spTgt spid="149509"/>
                                        </p:tgtEl>
                                        <p:attrNameLst>
                                          <p:attrName>style.rotation</p:attrName>
                                        </p:attrNameLst>
                                      </p:cBhvr>
                                      <p:tavLst>
                                        <p:tav tm="0">
                                          <p:val>
                                            <p:fltVal val="360"/>
                                          </p:val>
                                        </p:tav>
                                        <p:tav tm="100000">
                                          <p:val>
                                            <p:fltVal val="0"/>
                                          </p:val>
                                        </p:tav>
                                      </p:tavLst>
                                    </p:anim>
                                    <p:animEffect transition="in" filter="fade">
                                      <p:cBhvr>
                                        <p:cTn id="21" dur="1000"/>
                                        <p:tgtEl>
                                          <p:spTgt spid="149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7" grpId="0"/>
      <p:bldP spid="149509"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457200" y="228600"/>
            <a:ext cx="8229600" cy="1189038"/>
          </a:xfrm>
        </p:spPr>
        <p:txBody>
          <a:bodyPr/>
          <a:lstStyle/>
          <a:p>
            <a:pPr eaLnBrk="1" hangingPunct="1"/>
            <a:r>
              <a:rPr lang="en-US" sz="4000" dirty="0" smtClean="0">
                <a:solidFill>
                  <a:srgbClr val="0E015F"/>
                </a:solidFill>
                <a:latin typeface="Comic Sans MS" pitchFamily="66" charset="0"/>
              </a:rPr>
              <a:t>Co-Teaching</a:t>
            </a:r>
            <a:br>
              <a:rPr lang="en-US" sz="4000" dirty="0" smtClean="0">
                <a:solidFill>
                  <a:srgbClr val="0E015F"/>
                </a:solidFill>
                <a:latin typeface="Comic Sans MS" pitchFamily="66" charset="0"/>
              </a:rPr>
            </a:br>
            <a:r>
              <a:rPr lang="en-US" sz="4000" dirty="0" smtClean="0">
                <a:solidFill>
                  <a:srgbClr val="0E015F"/>
                </a:solidFill>
                <a:latin typeface="Comic Sans MS" pitchFamily="66" charset="0"/>
              </a:rPr>
              <a:t>Strategies/Approaches</a:t>
            </a:r>
          </a:p>
        </p:txBody>
      </p:sp>
      <p:sp>
        <p:nvSpPr>
          <p:cNvPr id="264195" name="Rectangle 3"/>
          <p:cNvSpPr>
            <a:spLocks noGrp="1" noChangeArrowheads="1"/>
          </p:cNvSpPr>
          <p:nvPr>
            <p:ph idx="1"/>
          </p:nvPr>
        </p:nvSpPr>
        <p:spPr>
          <a:xfrm>
            <a:off x="0" y="1676400"/>
            <a:ext cx="9144000" cy="4419600"/>
          </a:xfrm>
        </p:spPr>
        <p:txBody>
          <a:bodyPr/>
          <a:lstStyle/>
          <a:p>
            <a:pPr marL="796925" indent="-504825" eaLnBrk="1" hangingPunct="1"/>
            <a:r>
              <a:rPr lang="en-US" sz="3600" dirty="0" smtClean="0">
                <a:solidFill>
                  <a:srgbClr val="2D1341"/>
                </a:solidFill>
                <a:latin typeface="Comic Sans MS" pitchFamily="66" charset="0"/>
              </a:rPr>
              <a:t>One Teach, One Observe</a:t>
            </a:r>
          </a:p>
          <a:p>
            <a:pPr marL="796925" indent="-504825" eaLnBrk="1" hangingPunct="1"/>
            <a:r>
              <a:rPr lang="en-US" sz="3600" dirty="0" smtClean="0">
                <a:solidFill>
                  <a:srgbClr val="2D1341"/>
                </a:solidFill>
                <a:latin typeface="Comic Sans MS" pitchFamily="66" charset="0"/>
              </a:rPr>
              <a:t>One Teach, One Assist</a:t>
            </a:r>
          </a:p>
          <a:p>
            <a:pPr marL="796925" indent="-504825" eaLnBrk="1" hangingPunct="1"/>
            <a:r>
              <a:rPr lang="en-US" sz="3600" dirty="0" smtClean="0">
                <a:solidFill>
                  <a:srgbClr val="2D1341"/>
                </a:solidFill>
                <a:latin typeface="Comic Sans MS" pitchFamily="66" charset="0"/>
              </a:rPr>
              <a:t>Station Teaching</a:t>
            </a:r>
          </a:p>
          <a:p>
            <a:pPr marL="796925" indent="-504825" eaLnBrk="1" hangingPunct="1"/>
            <a:r>
              <a:rPr lang="en-US" sz="3600" dirty="0" smtClean="0">
                <a:solidFill>
                  <a:srgbClr val="2D1341"/>
                </a:solidFill>
                <a:latin typeface="Comic Sans MS" pitchFamily="66" charset="0"/>
              </a:rPr>
              <a:t>Parallel Teaching</a:t>
            </a:r>
          </a:p>
          <a:p>
            <a:pPr marL="796925" indent="-504825" eaLnBrk="1" hangingPunct="1"/>
            <a:r>
              <a:rPr lang="en-US" sz="3600" dirty="0" smtClean="0">
                <a:solidFill>
                  <a:srgbClr val="2D1341"/>
                </a:solidFill>
                <a:latin typeface="Comic Sans MS" pitchFamily="66" charset="0"/>
              </a:rPr>
              <a:t>Supplemental Teaching</a:t>
            </a:r>
          </a:p>
          <a:p>
            <a:pPr marL="796925" indent="-504825" eaLnBrk="1" hangingPunct="1"/>
            <a:r>
              <a:rPr lang="en-US" sz="3600" dirty="0" smtClean="0">
                <a:solidFill>
                  <a:srgbClr val="2D1341"/>
                </a:solidFill>
                <a:latin typeface="Comic Sans MS" pitchFamily="66" charset="0"/>
              </a:rPr>
              <a:t>Alternative (Differentiated) Teaching</a:t>
            </a:r>
          </a:p>
          <a:p>
            <a:pPr marL="796925" indent="-504825" eaLnBrk="1" hangingPunct="1"/>
            <a:r>
              <a:rPr lang="en-US" sz="3600" dirty="0" smtClean="0">
                <a:solidFill>
                  <a:srgbClr val="2D1341"/>
                </a:solidFill>
                <a:latin typeface="Comic Sans MS" pitchFamily="66" charset="0"/>
              </a:rPr>
              <a:t>Team Teaching</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64194"/>
                                        </p:tgtEl>
                                        <p:attrNameLst>
                                          <p:attrName>style.visibility</p:attrName>
                                        </p:attrNameLst>
                                      </p:cBhvr>
                                      <p:to>
                                        <p:strVal val="visible"/>
                                      </p:to>
                                    </p:set>
                                    <p:animEffect transition="in" filter="randombar(horizontal)">
                                      <p:cBhvr>
                                        <p:cTn id="7" dur="600">
                                          <p:stCondLst>
                                            <p:cond delay="0"/>
                                          </p:stCondLst>
                                        </p:cTn>
                                        <p:tgtEl>
                                          <p:spTgt spid="264194"/>
                                        </p:tgtEl>
                                      </p:cBhvr>
                                    </p:animEffect>
                                  </p:childTnLst>
                                </p:cTn>
                              </p:par>
                            </p:childTnLst>
                          </p:cTn>
                        </p:par>
                        <p:par>
                          <p:cTn id="8" fill="hold">
                            <p:stCondLst>
                              <p:cond delay="600"/>
                            </p:stCondLst>
                            <p:childTnLst>
                              <p:par>
                                <p:cTn id="9" presetID="37" presetClass="entr" presetSubtype="0" fill="hold" nodeType="afterEffect">
                                  <p:stCondLst>
                                    <p:cond delay="0"/>
                                  </p:stCondLst>
                                  <p:childTnLst>
                                    <p:set>
                                      <p:cBhvr>
                                        <p:cTn id="10" dur="1" fill="hold">
                                          <p:stCondLst>
                                            <p:cond delay="0"/>
                                          </p:stCondLst>
                                        </p:cTn>
                                        <p:tgtEl>
                                          <p:spTgt spid="264195">
                                            <p:txEl>
                                              <p:pRg st="0" end="0"/>
                                            </p:txEl>
                                          </p:spTgt>
                                        </p:tgtEl>
                                        <p:attrNameLst>
                                          <p:attrName>style.visibility</p:attrName>
                                        </p:attrNameLst>
                                      </p:cBhvr>
                                      <p:to>
                                        <p:strVal val="visible"/>
                                      </p:to>
                                    </p:set>
                                    <p:animEffect transition="in" filter="fade">
                                      <p:cBhvr>
                                        <p:cTn id="11" dur="1000"/>
                                        <p:tgtEl>
                                          <p:spTgt spid="264195">
                                            <p:txEl>
                                              <p:pRg st="0" end="0"/>
                                            </p:txEl>
                                          </p:spTgt>
                                        </p:tgtEl>
                                      </p:cBhvr>
                                    </p:animEffect>
                                    <p:anim calcmode="lin" valueType="num">
                                      <p:cBhvr>
                                        <p:cTn id="12" dur="1000" fill="hold"/>
                                        <p:tgtEl>
                                          <p:spTgt spid="264195">
                                            <p:txEl>
                                              <p:pRg st="0" end="0"/>
                                            </p:txEl>
                                          </p:spTgt>
                                        </p:tgtEl>
                                        <p:attrNameLst>
                                          <p:attrName>ppt_x</p:attrName>
                                        </p:attrNameLst>
                                      </p:cBhvr>
                                      <p:tavLst>
                                        <p:tav tm="0">
                                          <p:val>
                                            <p:strVal val="#ppt_x"/>
                                          </p:val>
                                        </p:tav>
                                        <p:tav tm="100000">
                                          <p:val>
                                            <p:strVal val="#ppt_x"/>
                                          </p:val>
                                        </p:tav>
                                      </p:tavLst>
                                    </p:anim>
                                    <p:anim calcmode="lin" valueType="num">
                                      <p:cBhvr>
                                        <p:cTn id="13" dur="900" decel="100000" fill="hold"/>
                                        <p:tgtEl>
                                          <p:spTgt spid="264195">
                                            <p:txEl>
                                              <p:pRg st="0" end="0"/>
                                            </p:txEl>
                                          </p:spTgt>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64195">
                                            <p:txEl>
                                              <p:pRg st="0" end="0"/>
                                            </p:txEl>
                                          </p:spTgt>
                                        </p:tgtEl>
                                        <p:attrNameLst>
                                          <p:attrName>ppt_y</p:attrName>
                                        </p:attrNameLst>
                                      </p:cBhvr>
                                      <p:tavLst>
                                        <p:tav tm="0">
                                          <p:val>
                                            <p:strVal val="#ppt_y-.03"/>
                                          </p:val>
                                        </p:tav>
                                        <p:tav tm="100000">
                                          <p:val>
                                            <p:strVal val="#ppt_y"/>
                                          </p:val>
                                        </p:tav>
                                      </p:tavLst>
                                    </p:anim>
                                  </p:childTnLst>
                                </p:cTn>
                              </p:par>
                            </p:childTnLst>
                          </p:cTn>
                        </p:par>
                        <p:par>
                          <p:cTn id="15" fill="hold">
                            <p:stCondLst>
                              <p:cond delay="1600"/>
                            </p:stCondLst>
                            <p:childTnLst>
                              <p:par>
                                <p:cTn id="16" presetID="37" presetClass="entr" presetSubtype="0" fill="hold" nodeType="afterEffect">
                                  <p:stCondLst>
                                    <p:cond delay="0"/>
                                  </p:stCondLst>
                                  <p:childTnLst>
                                    <p:set>
                                      <p:cBhvr>
                                        <p:cTn id="17" dur="1" fill="hold">
                                          <p:stCondLst>
                                            <p:cond delay="0"/>
                                          </p:stCondLst>
                                        </p:cTn>
                                        <p:tgtEl>
                                          <p:spTgt spid="264195">
                                            <p:txEl>
                                              <p:pRg st="1" end="1"/>
                                            </p:txEl>
                                          </p:spTgt>
                                        </p:tgtEl>
                                        <p:attrNameLst>
                                          <p:attrName>style.visibility</p:attrName>
                                        </p:attrNameLst>
                                      </p:cBhvr>
                                      <p:to>
                                        <p:strVal val="visible"/>
                                      </p:to>
                                    </p:set>
                                    <p:animEffect transition="in" filter="fade">
                                      <p:cBhvr>
                                        <p:cTn id="18" dur="1000"/>
                                        <p:tgtEl>
                                          <p:spTgt spid="264195">
                                            <p:txEl>
                                              <p:pRg st="1" end="1"/>
                                            </p:txEl>
                                          </p:spTgt>
                                        </p:tgtEl>
                                      </p:cBhvr>
                                    </p:animEffect>
                                    <p:anim calcmode="lin" valueType="num">
                                      <p:cBhvr>
                                        <p:cTn id="19" dur="1000" fill="hold"/>
                                        <p:tgtEl>
                                          <p:spTgt spid="264195">
                                            <p:txEl>
                                              <p:pRg st="1" end="1"/>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264195">
                                            <p:txEl>
                                              <p:pRg st="1" end="1"/>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64195">
                                            <p:txEl>
                                              <p:pRg st="1" end="1"/>
                                            </p:txEl>
                                          </p:spTgt>
                                        </p:tgtEl>
                                        <p:attrNameLst>
                                          <p:attrName>ppt_y</p:attrName>
                                        </p:attrNameLst>
                                      </p:cBhvr>
                                      <p:tavLst>
                                        <p:tav tm="0">
                                          <p:val>
                                            <p:strVal val="#ppt_y-.03"/>
                                          </p:val>
                                        </p:tav>
                                        <p:tav tm="100000">
                                          <p:val>
                                            <p:strVal val="#ppt_y"/>
                                          </p:val>
                                        </p:tav>
                                      </p:tavLst>
                                    </p:anim>
                                  </p:childTnLst>
                                </p:cTn>
                              </p:par>
                            </p:childTnLst>
                          </p:cTn>
                        </p:par>
                        <p:par>
                          <p:cTn id="22" fill="hold">
                            <p:stCondLst>
                              <p:cond delay="2600"/>
                            </p:stCondLst>
                            <p:childTnLst>
                              <p:par>
                                <p:cTn id="23" presetID="37" presetClass="entr" presetSubtype="0" fill="hold" nodeType="afterEffect">
                                  <p:stCondLst>
                                    <p:cond delay="0"/>
                                  </p:stCondLst>
                                  <p:childTnLst>
                                    <p:set>
                                      <p:cBhvr>
                                        <p:cTn id="24" dur="1" fill="hold">
                                          <p:stCondLst>
                                            <p:cond delay="0"/>
                                          </p:stCondLst>
                                        </p:cTn>
                                        <p:tgtEl>
                                          <p:spTgt spid="264195">
                                            <p:txEl>
                                              <p:pRg st="2" end="2"/>
                                            </p:txEl>
                                          </p:spTgt>
                                        </p:tgtEl>
                                        <p:attrNameLst>
                                          <p:attrName>style.visibility</p:attrName>
                                        </p:attrNameLst>
                                      </p:cBhvr>
                                      <p:to>
                                        <p:strVal val="visible"/>
                                      </p:to>
                                    </p:set>
                                    <p:animEffect transition="in" filter="fade">
                                      <p:cBhvr>
                                        <p:cTn id="25" dur="1000"/>
                                        <p:tgtEl>
                                          <p:spTgt spid="264195">
                                            <p:txEl>
                                              <p:pRg st="2" end="2"/>
                                            </p:txEl>
                                          </p:spTgt>
                                        </p:tgtEl>
                                      </p:cBhvr>
                                    </p:animEffect>
                                    <p:anim calcmode="lin" valueType="num">
                                      <p:cBhvr>
                                        <p:cTn id="26" dur="1000" fill="hold"/>
                                        <p:tgtEl>
                                          <p:spTgt spid="264195">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264195">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64195">
                                            <p:txEl>
                                              <p:pRg st="2" end="2"/>
                                            </p:txEl>
                                          </p:spTgt>
                                        </p:tgtEl>
                                        <p:attrNameLst>
                                          <p:attrName>ppt_y</p:attrName>
                                        </p:attrNameLst>
                                      </p:cBhvr>
                                      <p:tavLst>
                                        <p:tav tm="0">
                                          <p:val>
                                            <p:strVal val="#ppt_y-.03"/>
                                          </p:val>
                                        </p:tav>
                                        <p:tav tm="100000">
                                          <p:val>
                                            <p:strVal val="#ppt_y"/>
                                          </p:val>
                                        </p:tav>
                                      </p:tavLst>
                                    </p:anim>
                                  </p:childTnLst>
                                </p:cTn>
                              </p:par>
                            </p:childTnLst>
                          </p:cTn>
                        </p:par>
                        <p:par>
                          <p:cTn id="29" fill="hold">
                            <p:stCondLst>
                              <p:cond delay="3600"/>
                            </p:stCondLst>
                            <p:childTnLst>
                              <p:par>
                                <p:cTn id="30" presetID="37" presetClass="entr" presetSubtype="0" fill="hold" nodeType="afterEffect">
                                  <p:stCondLst>
                                    <p:cond delay="0"/>
                                  </p:stCondLst>
                                  <p:childTnLst>
                                    <p:set>
                                      <p:cBhvr>
                                        <p:cTn id="31" dur="1" fill="hold">
                                          <p:stCondLst>
                                            <p:cond delay="0"/>
                                          </p:stCondLst>
                                        </p:cTn>
                                        <p:tgtEl>
                                          <p:spTgt spid="264195">
                                            <p:txEl>
                                              <p:pRg st="3" end="3"/>
                                            </p:txEl>
                                          </p:spTgt>
                                        </p:tgtEl>
                                        <p:attrNameLst>
                                          <p:attrName>style.visibility</p:attrName>
                                        </p:attrNameLst>
                                      </p:cBhvr>
                                      <p:to>
                                        <p:strVal val="visible"/>
                                      </p:to>
                                    </p:set>
                                    <p:animEffect transition="in" filter="fade">
                                      <p:cBhvr>
                                        <p:cTn id="32" dur="1000"/>
                                        <p:tgtEl>
                                          <p:spTgt spid="264195">
                                            <p:txEl>
                                              <p:pRg st="3" end="3"/>
                                            </p:txEl>
                                          </p:spTgt>
                                        </p:tgtEl>
                                      </p:cBhvr>
                                    </p:animEffect>
                                    <p:anim calcmode="lin" valueType="num">
                                      <p:cBhvr>
                                        <p:cTn id="33" dur="1000" fill="hold"/>
                                        <p:tgtEl>
                                          <p:spTgt spid="264195">
                                            <p:txEl>
                                              <p:pRg st="3" end="3"/>
                                            </p:txEl>
                                          </p:spTgt>
                                        </p:tgtEl>
                                        <p:attrNameLst>
                                          <p:attrName>ppt_x</p:attrName>
                                        </p:attrNameLst>
                                      </p:cBhvr>
                                      <p:tavLst>
                                        <p:tav tm="0">
                                          <p:val>
                                            <p:strVal val="#ppt_x"/>
                                          </p:val>
                                        </p:tav>
                                        <p:tav tm="100000">
                                          <p:val>
                                            <p:strVal val="#ppt_x"/>
                                          </p:val>
                                        </p:tav>
                                      </p:tavLst>
                                    </p:anim>
                                    <p:anim calcmode="lin" valueType="num">
                                      <p:cBhvr>
                                        <p:cTn id="34" dur="900" decel="100000" fill="hold"/>
                                        <p:tgtEl>
                                          <p:spTgt spid="264195">
                                            <p:txEl>
                                              <p:pRg st="3" end="3"/>
                                            </p:txEl>
                                          </p:spTgt>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264195">
                                            <p:txEl>
                                              <p:pRg st="3" end="3"/>
                                            </p:txEl>
                                          </p:spTgt>
                                        </p:tgtEl>
                                        <p:attrNameLst>
                                          <p:attrName>ppt_y</p:attrName>
                                        </p:attrNameLst>
                                      </p:cBhvr>
                                      <p:tavLst>
                                        <p:tav tm="0">
                                          <p:val>
                                            <p:strVal val="#ppt_y-.03"/>
                                          </p:val>
                                        </p:tav>
                                        <p:tav tm="100000">
                                          <p:val>
                                            <p:strVal val="#ppt_y"/>
                                          </p:val>
                                        </p:tav>
                                      </p:tavLst>
                                    </p:anim>
                                  </p:childTnLst>
                                </p:cTn>
                              </p:par>
                            </p:childTnLst>
                          </p:cTn>
                        </p:par>
                        <p:par>
                          <p:cTn id="36" fill="hold">
                            <p:stCondLst>
                              <p:cond delay="4600"/>
                            </p:stCondLst>
                            <p:childTnLst>
                              <p:par>
                                <p:cTn id="37" presetID="37" presetClass="entr" presetSubtype="0" fill="hold" nodeType="afterEffect">
                                  <p:stCondLst>
                                    <p:cond delay="0"/>
                                  </p:stCondLst>
                                  <p:childTnLst>
                                    <p:set>
                                      <p:cBhvr>
                                        <p:cTn id="38" dur="1" fill="hold">
                                          <p:stCondLst>
                                            <p:cond delay="0"/>
                                          </p:stCondLst>
                                        </p:cTn>
                                        <p:tgtEl>
                                          <p:spTgt spid="264195">
                                            <p:txEl>
                                              <p:pRg st="4" end="4"/>
                                            </p:txEl>
                                          </p:spTgt>
                                        </p:tgtEl>
                                        <p:attrNameLst>
                                          <p:attrName>style.visibility</p:attrName>
                                        </p:attrNameLst>
                                      </p:cBhvr>
                                      <p:to>
                                        <p:strVal val="visible"/>
                                      </p:to>
                                    </p:set>
                                    <p:animEffect transition="in" filter="fade">
                                      <p:cBhvr>
                                        <p:cTn id="39" dur="1000"/>
                                        <p:tgtEl>
                                          <p:spTgt spid="264195">
                                            <p:txEl>
                                              <p:pRg st="4" end="4"/>
                                            </p:txEl>
                                          </p:spTgt>
                                        </p:tgtEl>
                                      </p:cBhvr>
                                    </p:animEffect>
                                    <p:anim calcmode="lin" valueType="num">
                                      <p:cBhvr>
                                        <p:cTn id="40" dur="1000" fill="hold"/>
                                        <p:tgtEl>
                                          <p:spTgt spid="264195">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264195">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264195">
                                            <p:txEl>
                                              <p:pRg st="4" end="4"/>
                                            </p:txEl>
                                          </p:spTgt>
                                        </p:tgtEl>
                                        <p:attrNameLst>
                                          <p:attrName>ppt_y</p:attrName>
                                        </p:attrNameLst>
                                      </p:cBhvr>
                                      <p:tavLst>
                                        <p:tav tm="0">
                                          <p:val>
                                            <p:strVal val="#ppt_y-.03"/>
                                          </p:val>
                                        </p:tav>
                                        <p:tav tm="100000">
                                          <p:val>
                                            <p:strVal val="#ppt_y"/>
                                          </p:val>
                                        </p:tav>
                                      </p:tavLst>
                                    </p:anim>
                                  </p:childTnLst>
                                </p:cTn>
                              </p:par>
                            </p:childTnLst>
                          </p:cTn>
                        </p:par>
                        <p:par>
                          <p:cTn id="43" fill="hold">
                            <p:stCondLst>
                              <p:cond delay="5600"/>
                            </p:stCondLst>
                            <p:childTnLst>
                              <p:par>
                                <p:cTn id="44" presetID="37" presetClass="entr" presetSubtype="0" fill="hold" nodeType="afterEffect">
                                  <p:stCondLst>
                                    <p:cond delay="0"/>
                                  </p:stCondLst>
                                  <p:childTnLst>
                                    <p:set>
                                      <p:cBhvr>
                                        <p:cTn id="45" dur="1" fill="hold">
                                          <p:stCondLst>
                                            <p:cond delay="0"/>
                                          </p:stCondLst>
                                        </p:cTn>
                                        <p:tgtEl>
                                          <p:spTgt spid="264195">
                                            <p:txEl>
                                              <p:pRg st="5" end="5"/>
                                            </p:txEl>
                                          </p:spTgt>
                                        </p:tgtEl>
                                        <p:attrNameLst>
                                          <p:attrName>style.visibility</p:attrName>
                                        </p:attrNameLst>
                                      </p:cBhvr>
                                      <p:to>
                                        <p:strVal val="visible"/>
                                      </p:to>
                                    </p:set>
                                    <p:animEffect transition="in" filter="fade">
                                      <p:cBhvr>
                                        <p:cTn id="46" dur="1000"/>
                                        <p:tgtEl>
                                          <p:spTgt spid="264195">
                                            <p:txEl>
                                              <p:pRg st="5" end="5"/>
                                            </p:txEl>
                                          </p:spTgt>
                                        </p:tgtEl>
                                      </p:cBhvr>
                                    </p:animEffect>
                                    <p:anim calcmode="lin" valueType="num">
                                      <p:cBhvr>
                                        <p:cTn id="47" dur="1000" fill="hold"/>
                                        <p:tgtEl>
                                          <p:spTgt spid="264195">
                                            <p:txEl>
                                              <p:pRg st="5" end="5"/>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264195">
                                            <p:txEl>
                                              <p:pRg st="5" end="5"/>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64195">
                                            <p:txEl>
                                              <p:pRg st="5" end="5"/>
                                            </p:txEl>
                                          </p:spTgt>
                                        </p:tgtEl>
                                        <p:attrNameLst>
                                          <p:attrName>ppt_y</p:attrName>
                                        </p:attrNameLst>
                                      </p:cBhvr>
                                      <p:tavLst>
                                        <p:tav tm="0">
                                          <p:val>
                                            <p:strVal val="#ppt_y-.03"/>
                                          </p:val>
                                        </p:tav>
                                        <p:tav tm="100000">
                                          <p:val>
                                            <p:strVal val="#ppt_y"/>
                                          </p:val>
                                        </p:tav>
                                      </p:tavLst>
                                    </p:anim>
                                  </p:childTnLst>
                                </p:cTn>
                              </p:par>
                            </p:childTnLst>
                          </p:cTn>
                        </p:par>
                        <p:par>
                          <p:cTn id="50" fill="hold">
                            <p:stCondLst>
                              <p:cond delay="6600"/>
                            </p:stCondLst>
                            <p:childTnLst>
                              <p:par>
                                <p:cTn id="51" presetID="37" presetClass="entr" presetSubtype="0" fill="hold" nodeType="afterEffect">
                                  <p:stCondLst>
                                    <p:cond delay="0"/>
                                  </p:stCondLst>
                                  <p:childTnLst>
                                    <p:set>
                                      <p:cBhvr>
                                        <p:cTn id="52" dur="1" fill="hold">
                                          <p:stCondLst>
                                            <p:cond delay="0"/>
                                          </p:stCondLst>
                                        </p:cTn>
                                        <p:tgtEl>
                                          <p:spTgt spid="264195">
                                            <p:txEl>
                                              <p:pRg st="6" end="6"/>
                                            </p:txEl>
                                          </p:spTgt>
                                        </p:tgtEl>
                                        <p:attrNameLst>
                                          <p:attrName>style.visibility</p:attrName>
                                        </p:attrNameLst>
                                      </p:cBhvr>
                                      <p:to>
                                        <p:strVal val="visible"/>
                                      </p:to>
                                    </p:set>
                                    <p:animEffect transition="in" filter="fade">
                                      <p:cBhvr>
                                        <p:cTn id="53" dur="1000"/>
                                        <p:tgtEl>
                                          <p:spTgt spid="264195">
                                            <p:txEl>
                                              <p:pRg st="6" end="6"/>
                                            </p:txEl>
                                          </p:spTgt>
                                        </p:tgtEl>
                                      </p:cBhvr>
                                    </p:animEffect>
                                    <p:anim calcmode="lin" valueType="num">
                                      <p:cBhvr>
                                        <p:cTn id="54" dur="1000" fill="hold"/>
                                        <p:tgtEl>
                                          <p:spTgt spid="264195">
                                            <p:txEl>
                                              <p:pRg st="6" end="6"/>
                                            </p:txEl>
                                          </p:spTgt>
                                        </p:tgtEl>
                                        <p:attrNameLst>
                                          <p:attrName>ppt_x</p:attrName>
                                        </p:attrNameLst>
                                      </p:cBhvr>
                                      <p:tavLst>
                                        <p:tav tm="0">
                                          <p:val>
                                            <p:strVal val="#ppt_x"/>
                                          </p:val>
                                        </p:tav>
                                        <p:tav tm="100000">
                                          <p:val>
                                            <p:strVal val="#ppt_x"/>
                                          </p:val>
                                        </p:tav>
                                      </p:tavLst>
                                    </p:anim>
                                    <p:anim calcmode="lin" valueType="num">
                                      <p:cBhvr>
                                        <p:cTn id="55" dur="900" decel="100000" fill="hold"/>
                                        <p:tgtEl>
                                          <p:spTgt spid="264195">
                                            <p:txEl>
                                              <p:pRg st="6" end="6"/>
                                            </p:txEl>
                                          </p:spTgt>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64195">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4"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a:xfrm>
            <a:off x="533400" y="457200"/>
            <a:ext cx="8229600" cy="912812"/>
          </a:xfrm>
        </p:spPr>
        <p:txBody>
          <a:bodyPr/>
          <a:lstStyle/>
          <a:p>
            <a:pPr eaLnBrk="1" hangingPunct="1"/>
            <a:r>
              <a:rPr lang="en-US" sz="5400" i="1" dirty="0" smtClean="0">
                <a:solidFill>
                  <a:srgbClr val="0E015F"/>
                </a:solidFill>
                <a:latin typeface="Comic Sans MS" pitchFamily="66" charset="0"/>
              </a:rPr>
              <a:t>One Teach, One Observe</a:t>
            </a:r>
          </a:p>
        </p:txBody>
      </p:sp>
      <p:sp>
        <p:nvSpPr>
          <p:cNvPr id="131074" name="Rectangle 3"/>
          <p:cNvSpPr>
            <a:spLocks noGrp="1" noChangeArrowheads="1"/>
          </p:cNvSpPr>
          <p:nvPr>
            <p:ph idx="1"/>
          </p:nvPr>
        </p:nvSpPr>
        <p:spPr>
          <a:xfrm>
            <a:off x="457200" y="1981200"/>
            <a:ext cx="8229600" cy="3581400"/>
          </a:xfrm>
        </p:spPr>
        <p:txBody>
          <a:bodyPr/>
          <a:lstStyle/>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One teacher has primary instructional responsibility while the other gathers specific observational information on students or the (instructing) teacher.  </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31073"/>
                                        </p:tgtEl>
                                        <p:attrNameLst>
                                          <p:attrName>style.visibility</p:attrName>
                                        </p:attrNameLst>
                                      </p:cBhvr>
                                      <p:to>
                                        <p:strVal val="visible"/>
                                      </p:to>
                                    </p:set>
                                    <p:anim calcmode="lin" valueType="num">
                                      <p:cBhvr>
                                        <p:cTn id="7" dur="1000" fill="hold"/>
                                        <p:tgtEl>
                                          <p:spTgt spid="131073"/>
                                        </p:tgtEl>
                                        <p:attrNameLst>
                                          <p:attrName>ppt_x</p:attrName>
                                        </p:attrNameLst>
                                      </p:cBhvr>
                                      <p:tavLst>
                                        <p:tav tm="0">
                                          <p:val>
                                            <p:strVal val="#ppt_x-.2"/>
                                          </p:val>
                                        </p:tav>
                                        <p:tav tm="100000">
                                          <p:val>
                                            <p:strVal val="#ppt_x"/>
                                          </p:val>
                                        </p:tav>
                                      </p:tavLst>
                                    </p:anim>
                                    <p:anim calcmode="lin" valueType="num">
                                      <p:cBhvr>
                                        <p:cTn id="8" dur="1000" fill="hold"/>
                                        <p:tgtEl>
                                          <p:spTgt spid="13107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1073"/>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31074">
                                            <p:txEl>
                                              <p:pRg st="0" end="0"/>
                                            </p:txEl>
                                          </p:spTgt>
                                        </p:tgtEl>
                                        <p:attrNameLst>
                                          <p:attrName>style.visibility</p:attrName>
                                        </p:attrNameLst>
                                      </p:cBhvr>
                                      <p:to>
                                        <p:strVal val="visible"/>
                                      </p:to>
                                    </p:set>
                                    <p:animEffect transition="in" filter="fade">
                                      <p:cBhvr>
                                        <p:cTn id="13" dur="1000"/>
                                        <p:tgtEl>
                                          <p:spTgt spid="131074">
                                            <p:txEl>
                                              <p:pRg st="0" end="0"/>
                                            </p:txEl>
                                          </p:spTgt>
                                        </p:tgtEl>
                                      </p:cBhvr>
                                    </p:animEffect>
                                    <p:anim calcmode="lin" valueType="num">
                                      <p:cBhvr>
                                        <p:cTn id="14" dur="1000" fill="hold"/>
                                        <p:tgtEl>
                                          <p:spTgt spid="13107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3107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3"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457200" y="533400"/>
            <a:ext cx="8229600" cy="1143000"/>
          </a:xfrm>
        </p:spPr>
        <p:txBody>
          <a:bodyPr/>
          <a:lstStyle/>
          <a:p>
            <a:pPr eaLnBrk="1" hangingPunct="1"/>
            <a:r>
              <a:rPr lang="en-US" sz="5400" i="1" dirty="0" smtClean="0">
                <a:solidFill>
                  <a:srgbClr val="0E015F"/>
                </a:solidFill>
                <a:latin typeface="Comic Sans MS" pitchFamily="66" charset="0"/>
              </a:rPr>
              <a:t>One Teach, One Assist</a:t>
            </a:r>
          </a:p>
        </p:txBody>
      </p:sp>
      <p:sp>
        <p:nvSpPr>
          <p:cNvPr id="266243" name="Rectangle 3"/>
          <p:cNvSpPr>
            <a:spLocks noGrp="1" noChangeArrowheads="1"/>
          </p:cNvSpPr>
          <p:nvPr>
            <p:ph idx="1"/>
          </p:nvPr>
        </p:nvSpPr>
        <p:spPr>
          <a:xfrm>
            <a:off x="457200" y="1981199"/>
            <a:ext cx="8305800" cy="3505201"/>
          </a:xfrm>
        </p:spPr>
        <p:txBody>
          <a:bodyPr/>
          <a:lstStyle/>
          <a:p>
            <a:pPr eaLnBrk="1" hangingPunct="1"/>
            <a:endParaRPr lang="en-US" dirty="0" smtClean="0">
              <a:latin typeface="Comic Sans MS" pitchFamily="66" charset="0"/>
            </a:endParaRPr>
          </a:p>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One teacher has primary instructional responsibility while the other assists students’ with their work, monitors behaviors, or corrects assignments.  </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6242"/>
                                        </p:tgtEl>
                                        <p:attrNameLst>
                                          <p:attrName>style.visibility</p:attrName>
                                        </p:attrNameLst>
                                      </p:cBhvr>
                                      <p:to>
                                        <p:strVal val="visible"/>
                                      </p:to>
                                    </p:set>
                                    <p:anim calcmode="lin" valueType="num">
                                      <p:cBhvr>
                                        <p:cTn id="7" dur="1000" fill="hold"/>
                                        <p:tgtEl>
                                          <p:spTgt spid="266242"/>
                                        </p:tgtEl>
                                        <p:attrNameLst>
                                          <p:attrName>ppt_x</p:attrName>
                                        </p:attrNameLst>
                                      </p:cBhvr>
                                      <p:tavLst>
                                        <p:tav tm="0">
                                          <p:val>
                                            <p:strVal val="#ppt_x-.2"/>
                                          </p:val>
                                        </p:tav>
                                        <p:tav tm="100000">
                                          <p:val>
                                            <p:strVal val="#ppt_x"/>
                                          </p:val>
                                        </p:tav>
                                      </p:tavLst>
                                    </p:anim>
                                    <p:anim calcmode="lin" valueType="num">
                                      <p:cBhvr>
                                        <p:cTn id="8" dur="1000" fill="hold"/>
                                        <p:tgtEl>
                                          <p:spTgt spid="26624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6242"/>
                                        </p:tgtEl>
                                      </p:cBhvr>
                                    </p:animEffect>
                                  </p:childTnLst>
                                </p:cTn>
                              </p:par>
                            </p:childTnLst>
                          </p:cTn>
                        </p:par>
                        <p:par>
                          <p:cTn id="10" fill="hold">
                            <p:stCondLst>
                              <p:cond delay="1000"/>
                            </p:stCondLst>
                            <p:childTnLst>
                              <p:par>
                                <p:cTn id="11" presetID="44" presetClass="entr" presetSubtype="0" fill="hold" grpId="0" nodeType="afterEffect">
                                  <p:stCondLst>
                                    <p:cond delay="0"/>
                                  </p:stCondLst>
                                  <p:childTnLst>
                                    <p:set>
                                      <p:cBhvr>
                                        <p:cTn id="12" dur="1" fill="hold">
                                          <p:stCondLst>
                                            <p:cond delay="0"/>
                                          </p:stCondLst>
                                        </p:cTn>
                                        <p:tgtEl>
                                          <p:spTgt spid="266243">
                                            <p:txEl>
                                              <p:pRg st="1" end="1"/>
                                            </p:txEl>
                                          </p:spTgt>
                                        </p:tgtEl>
                                        <p:attrNameLst>
                                          <p:attrName>style.visibility</p:attrName>
                                        </p:attrNameLst>
                                      </p:cBhvr>
                                      <p:to>
                                        <p:strVal val="visible"/>
                                      </p:to>
                                    </p:set>
                                    <p:animEffect transition="in" filter="fade">
                                      <p:cBhvr>
                                        <p:cTn id="13" dur="2000"/>
                                        <p:tgtEl>
                                          <p:spTgt spid="266243">
                                            <p:txEl>
                                              <p:pRg st="1" end="1"/>
                                            </p:txEl>
                                          </p:spTgt>
                                        </p:tgtEl>
                                      </p:cBhvr>
                                    </p:animEffect>
                                    <p:anim calcmode="lin" valueType="num">
                                      <p:cBhvr>
                                        <p:cTn id="14" dur="2000" fill="hold"/>
                                        <p:tgtEl>
                                          <p:spTgt spid="266243">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266243">
                                            <p:txEl>
                                              <p:pRg st="1" end="1"/>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p:bldP spid="266243" grpId="0" build="p"/>
    </p:bldLst>
  </p:timing>
</p:sld>
</file>

<file path=ppt/slides/slide5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7266" name="Rectangle 2"/>
          <p:cNvSpPr>
            <a:spLocks noGrp="1" noChangeArrowheads="1"/>
          </p:cNvSpPr>
          <p:nvPr>
            <p:ph type="title"/>
          </p:nvPr>
        </p:nvSpPr>
        <p:spPr>
          <a:xfrm>
            <a:off x="0" y="274638"/>
            <a:ext cx="9144000" cy="1143000"/>
          </a:xfrm>
        </p:spPr>
        <p:txBody>
          <a:bodyPr/>
          <a:lstStyle/>
          <a:p>
            <a:pPr eaLnBrk="1" hangingPunct="1"/>
            <a:r>
              <a:rPr lang="en-US" sz="5400" i="1" dirty="0" smtClean="0">
                <a:solidFill>
                  <a:srgbClr val="0E015F"/>
                </a:solidFill>
                <a:latin typeface="Comic Sans MS" pitchFamily="66" charset="0"/>
              </a:rPr>
              <a:t>Station Teaching</a:t>
            </a:r>
          </a:p>
        </p:txBody>
      </p:sp>
      <p:sp>
        <p:nvSpPr>
          <p:cNvPr id="267267" name="Rectangle 3"/>
          <p:cNvSpPr>
            <a:spLocks noGrp="1" noChangeArrowheads="1"/>
          </p:cNvSpPr>
          <p:nvPr>
            <p:ph idx="1"/>
          </p:nvPr>
        </p:nvSpPr>
        <p:spPr>
          <a:xfrm>
            <a:off x="0" y="1981200"/>
            <a:ext cx="9144000" cy="3962400"/>
          </a:xfrm>
        </p:spPr>
        <p:txBody>
          <a:bodyPr/>
          <a:lstStyle/>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The co-teaching pair divide the instructional content into parts.</a:t>
            </a:r>
          </a:p>
          <a:p>
            <a:pPr algn="ctr" eaLnBrk="1" hangingPunct="1">
              <a:buFontTx/>
              <a:buNone/>
            </a:pPr>
            <a:r>
              <a:rPr lang="en-US" sz="3600" dirty="0" smtClean="0">
                <a:solidFill>
                  <a:srgbClr val="0E015F"/>
                </a:solidFill>
                <a:latin typeface="Comic Sans MS" pitchFamily="66" charset="0"/>
              </a:rPr>
              <a:t>Each teacher instructs one of</a:t>
            </a:r>
          </a:p>
          <a:p>
            <a:pPr algn="ctr" eaLnBrk="1" hangingPunct="1">
              <a:buFontTx/>
              <a:buNone/>
            </a:pPr>
            <a:r>
              <a:rPr lang="en-US" sz="3600" dirty="0" smtClean="0">
                <a:solidFill>
                  <a:srgbClr val="0E015F"/>
                </a:solidFill>
                <a:latin typeface="Comic Sans MS" pitchFamily="66" charset="0"/>
              </a:rPr>
              <a:t>the groups, groups then rotate</a:t>
            </a:r>
          </a:p>
          <a:p>
            <a:pPr algn="ctr" eaLnBrk="1" hangingPunct="1">
              <a:buFontTx/>
              <a:buNone/>
            </a:pPr>
            <a:r>
              <a:rPr lang="en-US" sz="3600" dirty="0" smtClean="0">
                <a:solidFill>
                  <a:srgbClr val="0E015F"/>
                </a:solidFill>
                <a:latin typeface="Comic Sans MS" pitchFamily="66" charset="0"/>
              </a:rPr>
              <a:t>or spend a designated amount</a:t>
            </a:r>
          </a:p>
          <a:p>
            <a:pPr algn="ctr" eaLnBrk="1" hangingPunct="1">
              <a:buFontTx/>
              <a:buNone/>
            </a:pPr>
            <a:r>
              <a:rPr lang="en-US" sz="3600" dirty="0" smtClean="0">
                <a:solidFill>
                  <a:srgbClr val="0E015F"/>
                </a:solidFill>
                <a:latin typeface="Comic Sans MS" pitchFamily="66" charset="0"/>
              </a:rPr>
              <a:t>of time at each station.</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7266"/>
                                        </p:tgtEl>
                                        <p:attrNameLst>
                                          <p:attrName>style.visibility</p:attrName>
                                        </p:attrNameLst>
                                      </p:cBhvr>
                                      <p:to>
                                        <p:strVal val="visible"/>
                                      </p:to>
                                    </p:set>
                                    <p:anim calcmode="lin" valueType="num">
                                      <p:cBhvr>
                                        <p:cTn id="7" dur="1000" fill="hold"/>
                                        <p:tgtEl>
                                          <p:spTgt spid="267266"/>
                                        </p:tgtEl>
                                        <p:attrNameLst>
                                          <p:attrName>ppt_x</p:attrName>
                                        </p:attrNameLst>
                                      </p:cBhvr>
                                      <p:tavLst>
                                        <p:tav tm="0">
                                          <p:val>
                                            <p:strVal val="#ppt_x-.2"/>
                                          </p:val>
                                        </p:tav>
                                        <p:tav tm="100000">
                                          <p:val>
                                            <p:strVal val="#ppt_x"/>
                                          </p:val>
                                        </p:tav>
                                      </p:tavLst>
                                    </p:anim>
                                    <p:anim calcmode="lin" valueType="num">
                                      <p:cBhvr>
                                        <p:cTn id="8" dur="1000" fill="hold"/>
                                        <p:tgtEl>
                                          <p:spTgt spid="267266"/>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7266"/>
                                        </p:tgtEl>
                                      </p:cBhvr>
                                    </p:animEffect>
                                  </p:childTnLst>
                                </p:cTn>
                              </p:par>
                              <p:par>
                                <p:cTn id="10" presetID="44" presetClass="entr" presetSubtype="0" fill="hold" grpId="0" nodeType="withEffect">
                                  <p:stCondLst>
                                    <p:cond delay="0"/>
                                  </p:stCondLst>
                                  <p:childTnLst>
                                    <p:set>
                                      <p:cBhvr>
                                        <p:cTn id="11" dur="1" fill="hold">
                                          <p:stCondLst>
                                            <p:cond delay="0"/>
                                          </p:stCondLst>
                                        </p:cTn>
                                        <p:tgtEl>
                                          <p:spTgt spid="267267">
                                            <p:txEl>
                                              <p:pRg st="0" end="0"/>
                                            </p:txEl>
                                          </p:spTgt>
                                        </p:tgtEl>
                                        <p:attrNameLst>
                                          <p:attrName>style.visibility</p:attrName>
                                        </p:attrNameLst>
                                      </p:cBhvr>
                                      <p:to>
                                        <p:strVal val="visible"/>
                                      </p:to>
                                    </p:set>
                                    <p:animEffect transition="in" filter="fade">
                                      <p:cBhvr>
                                        <p:cTn id="12" dur="2000"/>
                                        <p:tgtEl>
                                          <p:spTgt spid="267267">
                                            <p:txEl>
                                              <p:pRg st="0" end="0"/>
                                            </p:txEl>
                                          </p:spTgt>
                                        </p:tgtEl>
                                      </p:cBhvr>
                                    </p:animEffect>
                                    <p:anim calcmode="lin" valueType="num">
                                      <p:cBhvr>
                                        <p:cTn id="13" dur="2000" fill="hold"/>
                                        <p:tgtEl>
                                          <p:spTgt spid="267267">
                                            <p:txEl>
                                              <p:pRg st="0" end="0"/>
                                            </p:txEl>
                                          </p:spTgt>
                                        </p:tgtEl>
                                        <p:attrNameLst>
                                          <p:attrName>ppt_x</p:attrName>
                                        </p:attrNameLst>
                                      </p:cBhvr>
                                      <p:tavLst>
                                        <p:tav tm="0">
                                          <p:val>
                                            <p:strVal val="#ppt_x"/>
                                          </p:val>
                                        </p:tav>
                                        <p:tav tm="100000">
                                          <p:val>
                                            <p:strVal val="#ppt_x"/>
                                          </p:val>
                                        </p:tav>
                                      </p:tavLst>
                                    </p:anim>
                                    <p:anim calcmode="lin" valueType="num">
                                      <p:cBhvr>
                                        <p:cTn id="14" dur="2000" fill="hold"/>
                                        <p:tgtEl>
                                          <p:spTgt spid="267267">
                                            <p:txEl>
                                              <p:pRg st="0" end="0"/>
                                            </p:txEl>
                                          </p:spTgt>
                                        </p:tgtEl>
                                        <p:attrNameLst>
                                          <p:attrName>ppt_y</p:attrName>
                                        </p:attrNameLst>
                                      </p:cBhvr>
                                      <p:tavLst>
                                        <p:tav tm="0">
                                          <p:val>
                                            <p:strVal val="#ppt_y+.05"/>
                                          </p:val>
                                        </p:tav>
                                        <p:tav tm="100000">
                                          <p:val>
                                            <p:strVal val="#ppt_y"/>
                                          </p:val>
                                        </p:tav>
                                      </p:tavLst>
                                    </p:anim>
                                  </p:childTnLst>
                                </p:cTn>
                              </p:par>
                              <p:par>
                                <p:cTn id="15" presetID="44" presetClass="entr" presetSubtype="0" fill="hold" grpId="0" nodeType="withEffect">
                                  <p:stCondLst>
                                    <p:cond delay="0"/>
                                  </p:stCondLst>
                                  <p:childTnLst>
                                    <p:set>
                                      <p:cBhvr>
                                        <p:cTn id="16" dur="1" fill="hold">
                                          <p:stCondLst>
                                            <p:cond delay="0"/>
                                          </p:stCondLst>
                                        </p:cTn>
                                        <p:tgtEl>
                                          <p:spTgt spid="267267">
                                            <p:txEl>
                                              <p:pRg st="1" end="1"/>
                                            </p:txEl>
                                          </p:spTgt>
                                        </p:tgtEl>
                                        <p:attrNameLst>
                                          <p:attrName>style.visibility</p:attrName>
                                        </p:attrNameLst>
                                      </p:cBhvr>
                                      <p:to>
                                        <p:strVal val="visible"/>
                                      </p:to>
                                    </p:set>
                                    <p:animEffect transition="in" filter="fade">
                                      <p:cBhvr>
                                        <p:cTn id="17" dur="2000"/>
                                        <p:tgtEl>
                                          <p:spTgt spid="267267">
                                            <p:txEl>
                                              <p:pRg st="1" end="1"/>
                                            </p:txEl>
                                          </p:spTgt>
                                        </p:tgtEl>
                                      </p:cBhvr>
                                    </p:animEffect>
                                    <p:anim calcmode="lin" valueType="num">
                                      <p:cBhvr>
                                        <p:cTn id="18" dur="2000" fill="hold"/>
                                        <p:tgtEl>
                                          <p:spTgt spid="267267">
                                            <p:txEl>
                                              <p:pRg st="1" end="1"/>
                                            </p:txEl>
                                          </p:spTgt>
                                        </p:tgtEl>
                                        <p:attrNameLst>
                                          <p:attrName>ppt_x</p:attrName>
                                        </p:attrNameLst>
                                      </p:cBhvr>
                                      <p:tavLst>
                                        <p:tav tm="0">
                                          <p:val>
                                            <p:strVal val="#ppt_x"/>
                                          </p:val>
                                        </p:tav>
                                        <p:tav tm="100000">
                                          <p:val>
                                            <p:strVal val="#ppt_x"/>
                                          </p:val>
                                        </p:tav>
                                      </p:tavLst>
                                    </p:anim>
                                    <p:anim calcmode="lin" valueType="num">
                                      <p:cBhvr>
                                        <p:cTn id="19" dur="2000" fill="hold"/>
                                        <p:tgtEl>
                                          <p:spTgt spid="267267">
                                            <p:txEl>
                                              <p:pRg st="1" end="1"/>
                                            </p:txEl>
                                          </p:spTgt>
                                        </p:tgtEl>
                                        <p:attrNameLst>
                                          <p:attrName>ppt_y</p:attrName>
                                        </p:attrNameLst>
                                      </p:cBhvr>
                                      <p:tavLst>
                                        <p:tav tm="0">
                                          <p:val>
                                            <p:strVal val="#ppt_y+.05"/>
                                          </p:val>
                                        </p:tav>
                                        <p:tav tm="100000">
                                          <p:val>
                                            <p:strVal val="#ppt_y"/>
                                          </p:val>
                                        </p:tav>
                                      </p:tavLst>
                                    </p:anim>
                                  </p:childTnLst>
                                </p:cTn>
                              </p:par>
                              <p:par>
                                <p:cTn id="20" presetID="44" presetClass="entr" presetSubtype="0" fill="hold" grpId="0" nodeType="withEffect">
                                  <p:stCondLst>
                                    <p:cond delay="0"/>
                                  </p:stCondLst>
                                  <p:childTnLst>
                                    <p:set>
                                      <p:cBhvr>
                                        <p:cTn id="21" dur="1" fill="hold">
                                          <p:stCondLst>
                                            <p:cond delay="0"/>
                                          </p:stCondLst>
                                        </p:cTn>
                                        <p:tgtEl>
                                          <p:spTgt spid="267267">
                                            <p:txEl>
                                              <p:pRg st="2" end="2"/>
                                            </p:txEl>
                                          </p:spTgt>
                                        </p:tgtEl>
                                        <p:attrNameLst>
                                          <p:attrName>style.visibility</p:attrName>
                                        </p:attrNameLst>
                                      </p:cBhvr>
                                      <p:to>
                                        <p:strVal val="visible"/>
                                      </p:to>
                                    </p:set>
                                    <p:animEffect transition="in" filter="fade">
                                      <p:cBhvr>
                                        <p:cTn id="22" dur="2000"/>
                                        <p:tgtEl>
                                          <p:spTgt spid="267267">
                                            <p:txEl>
                                              <p:pRg st="2" end="2"/>
                                            </p:txEl>
                                          </p:spTgt>
                                        </p:tgtEl>
                                      </p:cBhvr>
                                    </p:animEffect>
                                    <p:anim calcmode="lin" valueType="num">
                                      <p:cBhvr>
                                        <p:cTn id="23" dur="2000" fill="hold"/>
                                        <p:tgtEl>
                                          <p:spTgt spid="267267">
                                            <p:txEl>
                                              <p:pRg st="2" end="2"/>
                                            </p:txEl>
                                          </p:spTgt>
                                        </p:tgtEl>
                                        <p:attrNameLst>
                                          <p:attrName>ppt_x</p:attrName>
                                        </p:attrNameLst>
                                      </p:cBhvr>
                                      <p:tavLst>
                                        <p:tav tm="0">
                                          <p:val>
                                            <p:strVal val="#ppt_x"/>
                                          </p:val>
                                        </p:tav>
                                        <p:tav tm="100000">
                                          <p:val>
                                            <p:strVal val="#ppt_x"/>
                                          </p:val>
                                        </p:tav>
                                      </p:tavLst>
                                    </p:anim>
                                    <p:anim calcmode="lin" valueType="num">
                                      <p:cBhvr>
                                        <p:cTn id="24" dur="2000" fill="hold"/>
                                        <p:tgtEl>
                                          <p:spTgt spid="267267">
                                            <p:txEl>
                                              <p:pRg st="2" end="2"/>
                                            </p:txEl>
                                          </p:spTgt>
                                        </p:tgtEl>
                                        <p:attrNameLst>
                                          <p:attrName>ppt_y</p:attrName>
                                        </p:attrNameLst>
                                      </p:cBhvr>
                                      <p:tavLst>
                                        <p:tav tm="0">
                                          <p:val>
                                            <p:strVal val="#ppt_y+.05"/>
                                          </p:val>
                                        </p:tav>
                                        <p:tav tm="100000">
                                          <p:val>
                                            <p:strVal val="#ppt_y"/>
                                          </p:val>
                                        </p:tav>
                                      </p:tavLst>
                                    </p:anim>
                                  </p:childTnLst>
                                </p:cTn>
                              </p:par>
                              <p:par>
                                <p:cTn id="25" presetID="44" presetClass="entr" presetSubtype="0" fill="hold" grpId="0" nodeType="withEffect">
                                  <p:stCondLst>
                                    <p:cond delay="0"/>
                                  </p:stCondLst>
                                  <p:childTnLst>
                                    <p:set>
                                      <p:cBhvr>
                                        <p:cTn id="26" dur="1" fill="hold">
                                          <p:stCondLst>
                                            <p:cond delay="0"/>
                                          </p:stCondLst>
                                        </p:cTn>
                                        <p:tgtEl>
                                          <p:spTgt spid="267267">
                                            <p:txEl>
                                              <p:pRg st="3" end="3"/>
                                            </p:txEl>
                                          </p:spTgt>
                                        </p:tgtEl>
                                        <p:attrNameLst>
                                          <p:attrName>style.visibility</p:attrName>
                                        </p:attrNameLst>
                                      </p:cBhvr>
                                      <p:to>
                                        <p:strVal val="visible"/>
                                      </p:to>
                                    </p:set>
                                    <p:animEffect transition="in" filter="fade">
                                      <p:cBhvr>
                                        <p:cTn id="27" dur="2000"/>
                                        <p:tgtEl>
                                          <p:spTgt spid="267267">
                                            <p:txEl>
                                              <p:pRg st="3" end="3"/>
                                            </p:txEl>
                                          </p:spTgt>
                                        </p:tgtEl>
                                      </p:cBhvr>
                                    </p:animEffect>
                                    <p:anim calcmode="lin" valueType="num">
                                      <p:cBhvr>
                                        <p:cTn id="28" dur="2000" fill="hold"/>
                                        <p:tgtEl>
                                          <p:spTgt spid="267267">
                                            <p:txEl>
                                              <p:pRg st="3" end="3"/>
                                            </p:txEl>
                                          </p:spTgt>
                                        </p:tgtEl>
                                        <p:attrNameLst>
                                          <p:attrName>ppt_x</p:attrName>
                                        </p:attrNameLst>
                                      </p:cBhvr>
                                      <p:tavLst>
                                        <p:tav tm="0">
                                          <p:val>
                                            <p:strVal val="#ppt_x"/>
                                          </p:val>
                                        </p:tav>
                                        <p:tav tm="100000">
                                          <p:val>
                                            <p:strVal val="#ppt_x"/>
                                          </p:val>
                                        </p:tav>
                                      </p:tavLst>
                                    </p:anim>
                                    <p:anim calcmode="lin" valueType="num">
                                      <p:cBhvr>
                                        <p:cTn id="29" dur="2000" fill="hold"/>
                                        <p:tgtEl>
                                          <p:spTgt spid="267267">
                                            <p:txEl>
                                              <p:pRg st="3" end="3"/>
                                            </p:txEl>
                                          </p:spTgt>
                                        </p:tgtEl>
                                        <p:attrNameLst>
                                          <p:attrName>ppt_y</p:attrName>
                                        </p:attrNameLst>
                                      </p:cBhvr>
                                      <p:tavLst>
                                        <p:tav tm="0">
                                          <p:val>
                                            <p:strVal val="#ppt_y+.05"/>
                                          </p:val>
                                        </p:tav>
                                        <p:tav tm="100000">
                                          <p:val>
                                            <p:strVal val="#ppt_y"/>
                                          </p:val>
                                        </p:tav>
                                      </p:tavLst>
                                    </p:anim>
                                  </p:childTnLst>
                                </p:cTn>
                              </p:par>
                              <p:par>
                                <p:cTn id="30" presetID="44" presetClass="entr" presetSubtype="0" fill="hold" grpId="0" nodeType="withEffect">
                                  <p:stCondLst>
                                    <p:cond delay="0"/>
                                  </p:stCondLst>
                                  <p:childTnLst>
                                    <p:set>
                                      <p:cBhvr>
                                        <p:cTn id="31" dur="1" fill="hold">
                                          <p:stCondLst>
                                            <p:cond delay="0"/>
                                          </p:stCondLst>
                                        </p:cTn>
                                        <p:tgtEl>
                                          <p:spTgt spid="267267">
                                            <p:txEl>
                                              <p:pRg st="4" end="4"/>
                                            </p:txEl>
                                          </p:spTgt>
                                        </p:tgtEl>
                                        <p:attrNameLst>
                                          <p:attrName>style.visibility</p:attrName>
                                        </p:attrNameLst>
                                      </p:cBhvr>
                                      <p:to>
                                        <p:strVal val="visible"/>
                                      </p:to>
                                    </p:set>
                                    <p:animEffect transition="in" filter="fade">
                                      <p:cBhvr>
                                        <p:cTn id="32" dur="2000"/>
                                        <p:tgtEl>
                                          <p:spTgt spid="267267">
                                            <p:txEl>
                                              <p:pRg st="4" end="4"/>
                                            </p:txEl>
                                          </p:spTgt>
                                        </p:tgtEl>
                                      </p:cBhvr>
                                    </p:animEffect>
                                    <p:anim calcmode="lin" valueType="num">
                                      <p:cBhvr>
                                        <p:cTn id="33" dur="2000" fill="hold"/>
                                        <p:tgtEl>
                                          <p:spTgt spid="267267">
                                            <p:txEl>
                                              <p:pRg st="4" end="4"/>
                                            </p:txEl>
                                          </p:spTgt>
                                        </p:tgtEl>
                                        <p:attrNameLst>
                                          <p:attrName>ppt_x</p:attrName>
                                        </p:attrNameLst>
                                      </p:cBhvr>
                                      <p:tavLst>
                                        <p:tav tm="0">
                                          <p:val>
                                            <p:strVal val="#ppt_x"/>
                                          </p:val>
                                        </p:tav>
                                        <p:tav tm="100000">
                                          <p:val>
                                            <p:strVal val="#ppt_x"/>
                                          </p:val>
                                        </p:tav>
                                      </p:tavLst>
                                    </p:anim>
                                    <p:anim calcmode="lin" valueType="num">
                                      <p:cBhvr>
                                        <p:cTn id="34" dur="2000" fill="hold"/>
                                        <p:tgtEl>
                                          <p:spTgt spid="267267">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p:bldP spid="267267" grpId="0" build="p"/>
    </p:bldLst>
  </p:timing>
</p:sld>
</file>

<file path=ppt/slides/slide58.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a:xfrm>
            <a:off x="457200" y="457200"/>
            <a:ext cx="8229600" cy="1143000"/>
          </a:xfrm>
        </p:spPr>
        <p:txBody>
          <a:bodyPr/>
          <a:lstStyle/>
          <a:p>
            <a:pPr eaLnBrk="1" hangingPunct="1"/>
            <a:r>
              <a:rPr lang="en-US" sz="5400" i="1" dirty="0" smtClean="0">
                <a:solidFill>
                  <a:srgbClr val="0E015F"/>
                </a:solidFill>
                <a:latin typeface="Comic Sans MS" pitchFamily="66" charset="0"/>
              </a:rPr>
              <a:t>Parallel Teaching</a:t>
            </a:r>
          </a:p>
        </p:txBody>
      </p:sp>
      <p:sp>
        <p:nvSpPr>
          <p:cNvPr id="268291" name="Rectangle 3"/>
          <p:cNvSpPr>
            <a:spLocks noGrp="1" noChangeArrowheads="1"/>
          </p:cNvSpPr>
          <p:nvPr>
            <p:ph idx="1"/>
          </p:nvPr>
        </p:nvSpPr>
        <p:spPr>
          <a:xfrm>
            <a:off x="304800" y="2286000"/>
            <a:ext cx="8503920" cy="3581400"/>
          </a:xfrm>
        </p:spPr>
        <p:txBody>
          <a:bodyPr/>
          <a:lstStyle/>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In this approach, each teacher instructs half the students.  The two teachers are addressing the same instructional material using the same teaching strategies.</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8290"/>
                                        </p:tgtEl>
                                        <p:attrNameLst>
                                          <p:attrName>style.visibility</p:attrName>
                                        </p:attrNameLst>
                                      </p:cBhvr>
                                      <p:to>
                                        <p:strVal val="visible"/>
                                      </p:to>
                                    </p:set>
                                    <p:anim calcmode="lin" valueType="num">
                                      <p:cBhvr>
                                        <p:cTn id="7" dur="1000" fill="hold"/>
                                        <p:tgtEl>
                                          <p:spTgt spid="268290"/>
                                        </p:tgtEl>
                                        <p:attrNameLst>
                                          <p:attrName>ppt_x</p:attrName>
                                        </p:attrNameLst>
                                      </p:cBhvr>
                                      <p:tavLst>
                                        <p:tav tm="0">
                                          <p:val>
                                            <p:strVal val="#ppt_x-.2"/>
                                          </p:val>
                                        </p:tav>
                                        <p:tav tm="100000">
                                          <p:val>
                                            <p:strVal val="#ppt_x"/>
                                          </p:val>
                                        </p:tav>
                                      </p:tavLst>
                                    </p:anim>
                                    <p:anim calcmode="lin" valueType="num">
                                      <p:cBhvr>
                                        <p:cTn id="8" dur="1000" fill="hold"/>
                                        <p:tgtEl>
                                          <p:spTgt spid="268290"/>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8290"/>
                                        </p:tgtEl>
                                      </p:cBhvr>
                                    </p:animEffect>
                                  </p:childTnLst>
                                </p:cTn>
                              </p:par>
                            </p:childTnLst>
                          </p:cTn>
                        </p:par>
                        <p:par>
                          <p:cTn id="10" fill="hold">
                            <p:stCondLst>
                              <p:cond delay="1000"/>
                            </p:stCondLst>
                            <p:childTnLst>
                              <p:par>
                                <p:cTn id="11" presetID="44" presetClass="entr" presetSubtype="0" fill="hold" grpId="0" nodeType="afterEffect">
                                  <p:stCondLst>
                                    <p:cond delay="0"/>
                                  </p:stCondLst>
                                  <p:childTnLst>
                                    <p:set>
                                      <p:cBhvr>
                                        <p:cTn id="12" dur="1" fill="hold">
                                          <p:stCondLst>
                                            <p:cond delay="0"/>
                                          </p:stCondLst>
                                        </p:cTn>
                                        <p:tgtEl>
                                          <p:spTgt spid="268291">
                                            <p:txEl>
                                              <p:pRg st="0" end="0"/>
                                            </p:txEl>
                                          </p:spTgt>
                                        </p:tgtEl>
                                        <p:attrNameLst>
                                          <p:attrName>style.visibility</p:attrName>
                                        </p:attrNameLst>
                                      </p:cBhvr>
                                      <p:to>
                                        <p:strVal val="visible"/>
                                      </p:to>
                                    </p:set>
                                    <p:animEffect transition="in" filter="fade">
                                      <p:cBhvr>
                                        <p:cTn id="13" dur="2000"/>
                                        <p:tgtEl>
                                          <p:spTgt spid="268291">
                                            <p:txEl>
                                              <p:pRg st="0" end="0"/>
                                            </p:txEl>
                                          </p:spTgt>
                                        </p:tgtEl>
                                      </p:cBhvr>
                                    </p:animEffect>
                                    <p:anim calcmode="lin" valueType="num">
                                      <p:cBhvr>
                                        <p:cTn id="14" dur="2000" fill="hold"/>
                                        <p:tgtEl>
                                          <p:spTgt spid="268291">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268291">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p:bldP spid="268291"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4724400" y="429871"/>
            <a:ext cx="3965575" cy="601503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omic Sans MS" pitchFamily="66" charset="0"/>
                <a:cs typeface="Arial" pitchFamily="34" charset="0"/>
              </a:rPr>
              <a:t>Parallel Teaching</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Topic: ______________________</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Grade Level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Objective: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Teachers: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Considerations: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100" b="0" i="0" u="none" strike="noStrike" cap="none" normalizeH="0" baseline="0" dirty="0" smtClean="0">
              <a:ln>
                <a:noFill/>
              </a:ln>
              <a:solidFill>
                <a:schemeClr val="tx1"/>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Text Box 3"/>
          <p:cNvSpPr txBox="1">
            <a:spLocks noChangeArrowheads="1"/>
          </p:cNvSpPr>
          <p:nvPr/>
        </p:nvSpPr>
        <p:spPr bwMode="auto">
          <a:xfrm>
            <a:off x="228600" y="429870"/>
            <a:ext cx="4164012" cy="601503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omic Sans MS" pitchFamily="66" charset="0"/>
                <a:cs typeface="Arial" pitchFamily="34" charset="0"/>
              </a:rPr>
              <a:t>Station Teaching</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Topic:  _______________________</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Grade Level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Objective: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Teacher 1		</a:t>
            </a:r>
            <a:r>
              <a:rPr kumimoji="0" lang="en-US" sz="1200" b="0" i="0" u="none" strike="noStrike" cap="none" normalizeH="0" dirty="0" smtClean="0">
                <a:ln>
                  <a:noFill/>
                </a:ln>
                <a:solidFill>
                  <a:schemeClr val="tx1"/>
                </a:solidFill>
                <a:effectLst/>
                <a:latin typeface="Comic Sans MS" pitchFamily="66" charset="0"/>
                <a:cs typeface="Arial" pitchFamily="34" charset="0"/>
              </a:rPr>
              <a:t>         </a:t>
            </a:r>
            <a:r>
              <a:rPr kumimoji="0" lang="en-US" sz="1200" b="0" i="0" u="none" strike="noStrike" cap="none" normalizeH="0" baseline="0" dirty="0" smtClean="0">
                <a:ln>
                  <a:noFill/>
                </a:ln>
                <a:solidFill>
                  <a:schemeClr val="tx1"/>
                </a:solidFill>
                <a:effectLst/>
                <a:latin typeface="Comic Sans MS" pitchFamily="66" charset="0"/>
                <a:cs typeface="Arial" pitchFamily="34" charset="0"/>
              </a:rPr>
              <a:t>Teacher 2</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Independent Station?:</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Considerations: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568666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r>
              <a:rPr lang="en-US" sz="5400" dirty="0" smtClean="0">
                <a:solidFill>
                  <a:srgbClr val="002060"/>
                </a:solidFill>
                <a:latin typeface="Comic Sans MS" pitchFamily="66" charset="0"/>
              </a:rPr>
              <a:t>Things We Kept</a:t>
            </a:r>
          </a:p>
        </p:txBody>
      </p:sp>
      <p:sp>
        <p:nvSpPr>
          <p:cNvPr id="5" name="Rectangle 4"/>
          <p:cNvSpPr>
            <a:spLocks noChangeArrowheads="1"/>
          </p:cNvSpPr>
          <p:nvPr/>
        </p:nvSpPr>
        <p:spPr bwMode="auto">
          <a:xfrm>
            <a:off x="609600" y="1371600"/>
            <a:ext cx="7543800" cy="4616648"/>
          </a:xfrm>
          <a:prstGeom prst="rect">
            <a:avLst/>
          </a:prstGeom>
          <a:noFill/>
          <a:ln w="9525">
            <a:noFill/>
            <a:miter lim="800000"/>
            <a:headEnd/>
            <a:tailEnd/>
          </a:ln>
        </p:spPr>
        <p:txBody>
          <a:bodyPr wrap="square">
            <a:spAutoFit/>
          </a:bodyPr>
          <a:lstStyle/>
          <a:p>
            <a:pPr marL="280988" indent="-280988" eaLnBrk="0" hangingPunct="0">
              <a:lnSpc>
                <a:spcPct val="150000"/>
              </a:lnSpc>
              <a:buFont typeface="Wingdings 2" pitchFamily="18" charset="2"/>
              <a:buChar char="·"/>
            </a:pPr>
            <a:r>
              <a:rPr lang="en-US" sz="2800" dirty="0">
                <a:solidFill>
                  <a:srgbClr val="000099"/>
                </a:solidFill>
              </a:rPr>
              <a:t>Solo teaching </a:t>
            </a:r>
            <a:r>
              <a:rPr lang="en-US" sz="2800" dirty="0" smtClean="0">
                <a:solidFill>
                  <a:srgbClr val="000099"/>
                </a:solidFill>
              </a:rPr>
              <a:t>time</a:t>
            </a:r>
            <a:endParaRPr lang="en-US" sz="2800" dirty="0">
              <a:solidFill>
                <a:srgbClr val="000099"/>
              </a:solidFill>
            </a:endParaRPr>
          </a:p>
          <a:p>
            <a:pPr marL="280988" indent="-280988" eaLnBrk="0" hangingPunct="0">
              <a:lnSpc>
                <a:spcPct val="150000"/>
              </a:lnSpc>
              <a:buFont typeface="Wingdings 2" pitchFamily="18" charset="2"/>
              <a:buChar char="·"/>
            </a:pPr>
            <a:r>
              <a:rPr lang="en-US" sz="2800" dirty="0">
                <a:solidFill>
                  <a:srgbClr val="000099"/>
                </a:solidFill>
              </a:rPr>
              <a:t>Placement </a:t>
            </a:r>
            <a:r>
              <a:rPr lang="en-US" sz="2800" dirty="0" smtClean="0">
                <a:solidFill>
                  <a:srgbClr val="000099"/>
                </a:solidFill>
              </a:rPr>
              <a:t>procedures</a:t>
            </a:r>
          </a:p>
          <a:p>
            <a:pPr marL="280988" indent="-280988" eaLnBrk="0" hangingPunct="0">
              <a:lnSpc>
                <a:spcPct val="150000"/>
              </a:lnSpc>
              <a:buFont typeface="Wingdings 2" pitchFamily="18" charset="2"/>
              <a:buChar char="·"/>
            </a:pPr>
            <a:r>
              <a:rPr lang="en-US" sz="2800" dirty="0" smtClean="0">
                <a:solidFill>
                  <a:srgbClr val="000099"/>
                </a:solidFill>
              </a:rPr>
              <a:t>One </a:t>
            </a:r>
            <a:r>
              <a:rPr lang="en-US" sz="2800" dirty="0">
                <a:solidFill>
                  <a:srgbClr val="000099"/>
                </a:solidFill>
              </a:rPr>
              <a:t>teacher candidate per </a:t>
            </a:r>
            <a:r>
              <a:rPr lang="en-US" sz="2800" dirty="0" smtClean="0">
                <a:solidFill>
                  <a:srgbClr val="000099"/>
                </a:solidFill>
              </a:rPr>
              <a:t>classroom</a:t>
            </a:r>
          </a:p>
          <a:p>
            <a:pPr marL="280988" indent="-280988" algn="just" eaLnBrk="0" hangingPunct="0">
              <a:lnSpc>
                <a:spcPct val="150000"/>
              </a:lnSpc>
              <a:buFont typeface="Wingdings 2" pitchFamily="18" charset="2"/>
              <a:buChar char="·"/>
            </a:pPr>
            <a:r>
              <a:rPr lang="en-US" sz="2800" dirty="0" smtClean="0">
                <a:solidFill>
                  <a:srgbClr val="000099"/>
                </a:solidFill>
              </a:rPr>
              <a:t>Total </a:t>
            </a:r>
            <a:r>
              <a:rPr lang="en-US" sz="2800" dirty="0">
                <a:solidFill>
                  <a:srgbClr val="000099"/>
                </a:solidFill>
              </a:rPr>
              <a:t>time in </a:t>
            </a:r>
            <a:r>
              <a:rPr lang="en-US" sz="2800" dirty="0" smtClean="0">
                <a:solidFill>
                  <a:srgbClr val="000099"/>
                </a:solidFill>
              </a:rPr>
              <a:t>classroom</a:t>
            </a:r>
            <a:endParaRPr lang="en-US" sz="1000" dirty="0">
              <a:solidFill>
                <a:srgbClr val="000099"/>
              </a:solidFill>
            </a:endParaRPr>
          </a:p>
          <a:p>
            <a:pPr marL="280988" indent="-280988" eaLnBrk="0" hangingPunct="0">
              <a:lnSpc>
                <a:spcPct val="150000"/>
              </a:lnSpc>
              <a:buFont typeface="Wingdings 2" pitchFamily="18" charset="2"/>
              <a:buChar char="·"/>
            </a:pPr>
            <a:r>
              <a:rPr lang="en-US" sz="2800" dirty="0">
                <a:solidFill>
                  <a:srgbClr val="000099"/>
                </a:solidFill>
              </a:rPr>
              <a:t>Evaluation </a:t>
            </a:r>
            <a:r>
              <a:rPr lang="en-US" sz="2800" dirty="0" smtClean="0">
                <a:solidFill>
                  <a:srgbClr val="000099"/>
                </a:solidFill>
              </a:rPr>
              <a:t>forms</a:t>
            </a:r>
            <a:endParaRPr lang="en-US" sz="2800" dirty="0">
              <a:solidFill>
                <a:srgbClr val="000099"/>
              </a:solidFill>
            </a:endParaRPr>
          </a:p>
          <a:p>
            <a:pPr marL="280988" indent="-280988" eaLnBrk="0" hangingPunct="0">
              <a:lnSpc>
                <a:spcPct val="150000"/>
              </a:lnSpc>
              <a:buFont typeface="Wingdings 2" pitchFamily="18" charset="2"/>
              <a:buChar char="·"/>
            </a:pPr>
            <a:r>
              <a:rPr lang="en-US" sz="2800" dirty="0">
                <a:solidFill>
                  <a:srgbClr val="000099"/>
                </a:solidFill>
              </a:rPr>
              <a:t>Individual lesson </a:t>
            </a:r>
            <a:r>
              <a:rPr lang="en-US" sz="2800" dirty="0" smtClean="0">
                <a:solidFill>
                  <a:srgbClr val="000099"/>
                </a:solidFill>
              </a:rPr>
              <a:t>planning</a:t>
            </a:r>
            <a:endParaRPr lang="en-US" sz="2800" dirty="0">
              <a:solidFill>
                <a:srgbClr val="000099"/>
              </a:solidFill>
            </a:endParaRPr>
          </a:p>
          <a:p>
            <a:pPr marL="280988" indent="-280988" eaLnBrk="0" hangingPunct="0">
              <a:lnSpc>
                <a:spcPct val="150000"/>
              </a:lnSpc>
              <a:buFont typeface="Wingdings 2" pitchFamily="18" charset="2"/>
              <a:buChar char="·"/>
            </a:pPr>
            <a:r>
              <a:rPr lang="en-US" sz="2800" dirty="0" smtClean="0">
                <a:solidFill>
                  <a:srgbClr val="000099"/>
                </a:solidFill>
              </a:rPr>
              <a:t>Cooperating </a:t>
            </a:r>
            <a:r>
              <a:rPr lang="en-US" sz="2800" dirty="0">
                <a:solidFill>
                  <a:srgbClr val="000099"/>
                </a:solidFill>
              </a:rPr>
              <a:t>t</a:t>
            </a:r>
            <a:r>
              <a:rPr lang="en-US" sz="2800" dirty="0" smtClean="0">
                <a:solidFill>
                  <a:srgbClr val="000099"/>
                </a:solidFill>
              </a:rPr>
              <a:t>eacher stipend</a:t>
            </a:r>
            <a:endParaRPr lang="en-US" sz="2800" dirty="0">
              <a:solidFill>
                <a:srgbClr val="000099"/>
              </a:solidFill>
            </a:endParaRP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830966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22"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p:cTn id="28"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29"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 calcmode="lin" valueType="num">
                                      <p:cBhvr>
                                        <p:cTn id="35" dur="1000" fill="hold"/>
                                        <p:tgtEl>
                                          <p:spTgt spid="5">
                                            <p:txEl>
                                              <p:pRg st="3" end="3"/>
                                            </p:txEl>
                                          </p:spTgt>
                                        </p:tgtEl>
                                        <p:attrNameLst>
                                          <p:attrName>ppt_x</p:attrName>
                                        </p:attrNameLst>
                                      </p:cBhvr>
                                      <p:tavLst>
                                        <p:tav tm="0">
                                          <p:val>
                                            <p:strVal val="#ppt_x-.2"/>
                                          </p:val>
                                        </p:tav>
                                        <p:tav tm="100000">
                                          <p:val>
                                            <p:strVal val="#ppt_x"/>
                                          </p:val>
                                        </p:tav>
                                      </p:tavLst>
                                    </p:anim>
                                    <p:anim calcmode="lin" valueType="num">
                                      <p:cBhvr>
                                        <p:cTn id="36" dur="1000" fill="hold"/>
                                        <p:tgtEl>
                                          <p:spTgt spid="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p:cTn id="42" dur="1000" fill="hold"/>
                                        <p:tgtEl>
                                          <p:spTgt spid="5">
                                            <p:txEl>
                                              <p:pRg st="4" end="4"/>
                                            </p:txEl>
                                          </p:spTgt>
                                        </p:tgtEl>
                                        <p:attrNameLst>
                                          <p:attrName>ppt_x</p:attrName>
                                        </p:attrNameLst>
                                      </p:cBhvr>
                                      <p:tavLst>
                                        <p:tav tm="0">
                                          <p:val>
                                            <p:strVal val="#ppt_x-.2"/>
                                          </p:val>
                                        </p:tav>
                                        <p:tav tm="100000">
                                          <p:val>
                                            <p:strVal val="#ppt_x"/>
                                          </p:val>
                                        </p:tav>
                                      </p:tavLst>
                                    </p:anim>
                                    <p:anim calcmode="lin" valueType="num">
                                      <p:cBhvr>
                                        <p:cTn id="43" dur="1000" fill="hold"/>
                                        <p:tgtEl>
                                          <p:spTgt spid="5">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5">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5">
                                            <p:txEl>
                                              <p:pRg st="5" end="5"/>
                                            </p:txEl>
                                          </p:spTgt>
                                        </p:tgtEl>
                                        <p:attrNameLst>
                                          <p:attrName>style.visibility</p:attrName>
                                        </p:attrNameLst>
                                      </p:cBhvr>
                                      <p:to>
                                        <p:strVal val="visible"/>
                                      </p:to>
                                    </p:set>
                                    <p:anim calcmode="lin" valueType="num">
                                      <p:cBhvr>
                                        <p:cTn id="49" dur="1000" fill="hold"/>
                                        <p:tgtEl>
                                          <p:spTgt spid="5">
                                            <p:txEl>
                                              <p:pRg st="5" end="5"/>
                                            </p:txEl>
                                          </p:spTgt>
                                        </p:tgtEl>
                                        <p:attrNameLst>
                                          <p:attrName>ppt_x</p:attrName>
                                        </p:attrNameLst>
                                      </p:cBhvr>
                                      <p:tavLst>
                                        <p:tav tm="0">
                                          <p:val>
                                            <p:strVal val="#ppt_x-.2"/>
                                          </p:val>
                                        </p:tav>
                                        <p:tav tm="100000">
                                          <p:val>
                                            <p:strVal val="#ppt_x"/>
                                          </p:val>
                                        </p:tav>
                                      </p:tavLst>
                                    </p:anim>
                                    <p:anim calcmode="lin" valueType="num">
                                      <p:cBhvr>
                                        <p:cTn id="50" dur="1000" fill="hold"/>
                                        <p:tgtEl>
                                          <p:spTgt spid="5">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5">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5">
                                            <p:txEl>
                                              <p:pRg st="6" end="6"/>
                                            </p:txEl>
                                          </p:spTgt>
                                        </p:tgtEl>
                                        <p:attrNameLst>
                                          <p:attrName>style.visibility</p:attrName>
                                        </p:attrNameLst>
                                      </p:cBhvr>
                                      <p:to>
                                        <p:strVal val="visible"/>
                                      </p:to>
                                    </p:set>
                                    <p:anim calcmode="lin" valueType="num">
                                      <p:cBhvr>
                                        <p:cTn id="56" dur="1000" fill="hold"/>
                                        <p:tgtEl>
                                          <p:spTgt spid="5">
                                            <p:txEl>
                                              <p:pRg st="6" end="6"/>
                                            </p:txEl>
                                          </p:spTgt>
                                        </p:tgtEl>
                                        <p:attrNameLst>
                                          <p:attrName>ppt_x</p:attrName>
                                        </p:attrNameLst>
                                      </p:cBhvr>
                                      <p:tavLst>
                                        <p:tav tm="0">
                                          <p:val>
                                            <p:strVal val="#ppt_x-.2"/>
                                          </p:val>
                                        </p:tav>
                                        <p:tav tm="100000">
                                          <p:val>
                                            <p:strVal val="#ppt_x"/>
                                          </p:val>
                                        </p:tav>
                                      </p:tavLst>
                                    </p:anim>
                                    <p:anim calcmode="lin" valueType="num">
                                      <p:cBhvr>
                                        <p:cTn id="57" dur="1000" fill="hold"/>
                                        <p:tgtEl>
                                          <p:spTgt spid="5">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9314" name="Rectangle 2"/>
          <p:cNvSpPr>
            <a:spLocks noGrp="1" noChangeArrowheads="1"/>
          </p:cNvSpPr>
          <p:nvPr>
            <p:ph type="title"/>
          </p:nvPr>
        </p:nvSpPr>
        <p:spPr>
          <a:xfrm>
            <a:off x="609600" y="381000"/>
            <a:ext cx="8229600" cy="1143000"/>
          </a:xfrm>
        </p:spPr>
        <p:txBody>
          <a:bodyPr/>
          <a:lstStyle/>
          <a:p>
            <a:pPr eaLnBrk="1" hangingPunct="1"/>
            <a:r>
              <a:rPr lang="en-US" sz="5400" i="1" dirty="0" smtClean="0">
                <a:solidFill>
                  <a:srgbClr val="0E015F"/>
                </a:solidFill>
                <a:latin typeface="Comic Sans MS" pitchFamily="66" charset="0"/>
              </a:rPr>
              <a:t>Supplemental Teaching</a:t>
            </a:r>
          </a:p>
        </p:txBody>
      </p:sp>
      <p:sp>
        <p:nvSpPr>
          <p:cNvPr id="269315" name="Rectangle 3"/>
          <p:cNvSpPr>
            <a:spLocks noGrp="1" noChangeArrowheads="1"/>
          </p:cNvSpPr>
          <p:nvPr>
            <p:ph idx="1"/>
          </p:nvPr>
        </p:nvSpPr>
        <p:spPr>
          <a:xfrm>
            <a:off x="301752" y="1752600"/>
            <a:ext cx="8503920" cy="4346448"/>
          </a:xfrm>
        </p:spPr>
        <p:txBody>
          <a:bodyPr/>
          <a:lstStyle/>
          <a:p>
            <a:pPr eaLnBrk="1" hangingPunct="1">
              <a:buNone/>
            </a:pPr>
            <a:endParaRPr lang="en-US" b="1" dirty="0" smtClean="0">
              <a:latin typeface="Comic Sans MS" pitchFamily="66" charset="0"/>
            </a:endParaRPr>
          </a:p>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This strategy allows one teacher to work with students at their expected grade level, while the other teacher works with those students who need the information and/or materials extended or remediated</a:t>
            </a:r>
            <a:r>
              <a:rPr lang="en-US" sz="3600" b="1" dirty="0" smtClean="0">
                <a:solidFill>
                  <a:srgbClr val="0E015F"/>
                </a:solidFill>
                <a:latin typeface="Comic Sans MS" pitchFamily="66" charset="0"/>
              </a:rPr>
              <a:t>.</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69314"/>
                                        </p:tgtEl>
                                        <p:attrNameLst>
                                          <p:attrName>style.visibility</p:attrName>
                                        </p:attrNameLst>
                                      </p:cBhvr>
                                      <p:to>
                                        <p:strVal val="visible"/>
                                      </p:to>
                                    </p:set>
                                    <p:anim calcmode="lin" valueType="num">
                                      <p:cBhvr>
                                        <p:cTn id="7" dur="1000" fill="hold"/>
                                        <p:tgtEl>
                                          <p:spTgt spid="269314"/>
                                        </p:tgtEl>
                                        <p:attrNameLst>
                                          <p:attrName>ppt_x</p:attrName>
                                        </p:attrNameLst>
                                      </p:cBhvr>
                                      <p:tavLst>
                                        <p:tav tm="0">
                                          <p:val>
                                            <p:strVal val="#ppt_x-.2"/>
                                          </p:val>
                                        </p:tav>
                                        <p:tav tm="100000">
                                          <p:val>
                                            <p:strVal val="#ppt_x"/>
                                          </p:val>
                                        </p:tav>
                                      </p:tavLst>
                                    </p:anim>
                                    <p:anim calcmode="lin" valueType="num">
                                      <p:cBhvr>
                                        <p:cTn id="8" dur="1000" fill="hold"/>
                                        <p:tgtEl>
                                          <p:spTgt spid="2693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9314"/>
                                        </p:tgtEl>
                                      </p:cBhvr>
                                    </p:animEffect>
                                  </p:childTnLst>
                                </p:cTn>
                              </p:par>
                            </p:childTnLst>
                          </p:cTn>
                        </p:par>
                        <p:par>
                          <p:cTn id="10" fill="hold">
                            <p:stCondLst>
                              <p:cond delay="1000"/>
                            </p:stCondLst>
                            <p:childTnLst>
                              <p:par>
                                <p:cTn id="11" presetID="44" presetClass="entr" presetSubtype="0" fill="hold" grpId="0" nodeType="afterEffect">
                                  <p:stCondLst>
                                    <p:cond delay="0"/>
                                  </p:stCondLst>
                                  <p:childTnLst>
                                    <p:set>
                                      <p:cBhvr>
                                        <p:cTn id="12" dur="1" fill="hold">
                                          <p:stCondLst>
                                            <p:cond delay="0"/>
                                          </p:stCondLst>
                                        </p:cTn>
                                        <p:tgtEl>
                                          <p:spTgt spid="269315">
                                            <p:txEl>
                                              <p:pRg st="1" end="1"/>
                                            </p:txEl>
                                          </p:spTgt>
                                        </p:tgtEl>
                                        <p:attrNameLst>
                                          <p:attrName>style.visibility</p:attrName>
                                        </p:attrNameLst>
                                      </p:cBhvr>
                                      <p:to>
                                        <p:strVal val="visible"/>
                                      </p:to>
                                    </p:set>
                                    <p:animEffect transition="in" filter="fade">
                                      <p:cBhvr>
                                        <p:cTn id="13" dur="2000"/>
                                        <p:tgtEl>
                                          <p:spTgt spid="269315">
                                            <p:txEl>
                                              <p:pRg st="1" end="1"/>
                                            </p:txEl>
                                          </p:spTgt>
                                        </p:tgtEl>
                                      </p:cBhvr>
                                    </p:animEffect>
                                    <p:anim calcmode="lin" valueType="num">
                                      <p:cBhvr>
                                        <p:cTn id="14" dur="2000" fill="hold"/>
                                        <p:tgtEl>
                                          <p:spTgt spid="269315">
                                            <p:txEl>
                                              <p:pRg st="1" end="1"/>
                                            </p:txEl>
                                          </p:spTgt>
                                        </p:tgtEl>
                                        <p:attrNameLst>
                                          <p:attrName>ppt_x</p:attrName>
                                        </p:attrNameLst>
                                      </p:cBhvr>
                                      <p:tavLst>
                                        <p:tav tm="0">
                                          <p:val>
                                            <p:strVal val="#ppt_x"/>
                                          </p:val>
                                        </p:tav>
                                        <p:tav tm="100000">
                                          <p:val>
                                            <p:strVal val="#ppt_x"/>
                                          </p:val>
                                        </p:tav>
                                      </p:tavLst>
                                    </p:anim>
                                    <p:anim calcmode="lin" valueType="num">
                                      <p:cBhvr>
                                        <p:cTn id="15" dur="2000" fill="hold"/>
                                        <p:tgtEl>
                                          <p:spTgt spid="269315">
                                            <p:txEl>
                                              <p:pRg st="1" end="1"/>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p:bldP spid="269315" grpId="0" build="p"/>
    </p:bldLst>
  </p:timing>
</p:sld>
</file>

<file path=ppt/slides/slide6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0338" name="Rectangle 2"/>
          <p:cNvSpPr>
            <a:spLocks noGrp="1" noChangeArrowheads="1"/>
          </p:cNvSpPr>
          <p:nvPr>
            <p:ph type="title"/>
          </p:nvPr>
        </p:nvSpPr>
        <p:spPr>
          <a:xfrm>
            <a:off x="457200" y="609600"/>
            <a:ext cx="8229600" cy="1676400"/>
          </a:xfrm>
        </p:spPr>
        <p:txBody>
          <a:bodyPr/>
          <a:lstStyle/>
          <a:p>
            <a:pPr eaLnBrk="1" hangingPunct="1"/>
            <a:r>
              <a:rPr lang="en-US" sz="5400" i="1" dirty="0" smtClean="0">
                <a:solidFill>
                  <a:srgbClr val="0E015F"/>
                </a:solidFill>
                <a:latin typeface="Comic Sans MS" pitchFamily="66" charset="0"/>
              </a:rPr>
              <a:t>Alternative or Differentiated Teaching</a:t>
            </a:r>
          </a:p>
        </p:txBody>
      </p:sp>
      <p:sp>
        <p:nvSpPr>
          <p:cNvPr id="270339" name="Rectangle 3"/>
          <p:cNvSpPr>
            <a:spLocks noGrp="1" noChangeArrowheads="1"/>
          </p:cNvSpPr>
          <p:nvPr>
            <p:ph idx="1"/>
          </p:nvPr>
        </p:nvSpPr>
        <p:spPr>
          <a:xfrm>
            <a:off x="457200" y="2590801"/>
            <a:ext cx="8229600" cy="3581400"/>
          </a:xfrm>
        </p:spPr>
        <p:txBody>
          <a:bodyPr/>
          <a:lstStyle/>
          <a:p>
            <a:pPr algn="ctr" eaLnBrk="1" hangingPunct="1">
              <a:buFontTx/>
              <a:buNone/>
            </a:pPr>
            <a:r>
              <a:rPr lang="en-US" b="1" dirty="0" smtClean="0">
                <a:latin typeface="Comic Sans MS" pitchFamily="66" charset="0"/>
              </a:rPr>
              <a:t>	</a:t>
            </a:r>
            <a:r>
              <a:rPr lang="en-US" sz="3600" dirty="0" smtClean="0">
                <a:solidFill>
                  <a:srgbClr val="0E015F"/>
                </a:solidFill>
                <a:latin typeface="Comic Sans MS" pitchFamily="66" charset="0"/>
              </a:rPr>
              <a:t>Alternative teaching strategies provide two different approaches to teaching the same information.  The learning outcome is the same for all students however the avenue for getting there is different.</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70338"/>
                                        </p:tgtEl>
                                        <p:attrNameLst>
                                          <p:attrName>style.visibility</p:attrName>
                                        </p:attrNameLst>
                                      </p:cBhvr>
                                      <p:to>
                                        <p:strVal val="visible"/>
                                      </p:to>
                                    </p:set>
                                    <p:anim calcmode="lin" valueType="num">
                                      <p:cBhvr>
                                        <p:cTn id="7" dur="1000" fill="hold"/>
                                        <p:tgtEl>
                                          <p:spTgt spid="270338"/>
                                        </p:tgtEl>
                                        <p:attrNameLst>
                                          <p:attrName>ppt_x</p:attrName>
                                        </p:attrNameLst>
                                      </p:cBhvr>
                                      <p:tavLst>
                                        <p:tav tm="0">
                                          <p:val>
                                            <p:strVal val="#ppt_x-.2"/>
                                          </p:val>
                                        </p:tav>
                                        <p:tav tm="100000">
                                          <p:val>
                                            <p:strVal val="#ppt_x"/>
                                          </p:val>
                                        </p:tav>
                                      </p:tavLst>
                                    </p:anim>
                                    <p:anim calcmode="lin" valueType="num">
                                      <p:cBhvr>
                                        <p:cTn id="8" dur="1000" fill="hold"/>
                                        <p:tgtEl>
                                          <p:spTgt spid="270338"/>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0338"/>
                                        </p:tgtEl>
                                      </p:cBhvr>
                                    </p:animEffect>
                                  </p:childTnLst>
                                </p:cTn>
                              </p:par>
                            </p:childTnLst>
                          </p:cTn>
                        </p:par>
                        <p:par>
                          <p:cTn id="10" fill="hold">
                            <p:stCondLst>
                              <p:cond delay="1000"/>
                            </p:stCondLst>
                            <p:childTnLst>
                              <p:par>
                                <p:cTn id="11" presetID="44" presetClass="entr" presetSubtype="0" fill="hold" grpId="0" nodeType="afterEffect">
                                  <p:stCondLst>
                                    <p:cond delay="0"/>
                                  </p:stCondLst>
                                  <p:childTnLst>
                                    <p:set>
                                      <p:cBhvr>
                                        <p:cTn id="12" dur="1" fill="hold">
                                          <p:stCondLst>
                                            <p:cond delay="0"/>
                                          </p:stCondLst>
                                        </p:cTn>
                                        <p:tgtEl>
                                          <p:spTgt spid="270339">
                                            <p:txEl>
                                              <p:pRg st="0" end="0"/>
                                            </p:txEl>
                                          </p:spTgt>
                                        </p:tgtEl>
                                        <p:attrNameLst>
                                          <p:attrName>style.visibility</p:attrName>
                                        </p:attrNameLst>
                                      </p:cBhvr>
                                      <p:to>
                                        <p:strVal val="visible"/>
                                      </p:to>
                                    </p:set>
                                    <p:animEffect transition="in" filter="fade">
                                      <p:cBhvr>
                                        <p:cTn id="13" dur="2000"/>
                                        <p:tgtEl>
                                          <p:spTgt spid="270339">
                                            <p:txEl>
                                              <p:pRg st="0" end="0"/>
                                            </p:txEl>
                                          </p:spTgt>
                                        </p:tgtEl>
                                      </p:cBhvr>
                                    </p:animEffect>
                                    <p:anim calcmode="lin" valueType="num">
                                      <p:cBhvr>
                                        <p:cTn id="14" dur="2000" fill="hold"/>
                                        <p:tgtEl>
                                          <p:spTgt spid="270339">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270339">
                                            <p:txEl>
                                              <p:pRg st="0" end="0"/>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38" grpId="0"/>
      <p:bldP spid="270339"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14746"/>
            <a:ext cx="4114800" cy="6248400"/>
          </a:xfrm>
          <a:solidFill>
            <a:schemeClr val="bg1"/>
          </a:solidFill>
          <a:ln>
            <a:solidFill>
              <a:schemeClr val="tx1"/>
            </a:solidFill>
          </a:ln>
        </p:spPr>
        <p:txBody>
          <a:bodyPr/>
          <a:lstStyle/>
          <a:p>
            <a:pPr marL="0" indent="0" algn="ctr">
              <a:buNone/>
            </a:pPr>
            <a:r>
              <a:rPr lang="en-US" sz="1600" b="1" dirty="0">
                <a:solidFill>
                  <a:schemeClr val="tx1"/>
                </a:solidFill>
                <a:latin typeface="Comic Sans MS" pitchFamily="66" charset="0"/>
              </a:rPr>
              <a:t>Supplemental Teaching</a:t>
            </a:r>
          </a:p>
          <a:p>
            <a:pPr marL="0" indent="0">
              <a:buNone/>
            </a:pPr>
            <a:endParaRPr lang="en-US" sz="1200" dirty="0" smtClean="0">
              <a:solidFill>
                <a:schemeClr val="tx1"/>
              </a:solidFill>
              <a:latin typeface="Comic Sans MS" pitchFamily="66" charset="0"/>
            </a:endParaRPr>
          </a:p>
          <a:p>
            <a:pPr marL="0" indent="0">
              <a:buNone/>
            </a:pPr>
            <a:r>
              <a:rPr lang="en-US" sz="1200" dirty="0" smtClean="0">
                <a:solidFill>
                  <a:schemeClr val="tx1"/>
                </a:solidFill>
                <a:latin typeface="Comic Sans MS" pitchFamily="66" charset="0"/>
              </a:rPr>
              <a:t>Topic</a:t>
            </a:r>
            <a:r>
              <a:rPr lang="en-US" sz="1200" dirty="0">
                <a:solidFill>
                  <a:schemeClr val="tx1"/>
                </a:solidFill>
                <a:latin typeface="Comic Sans MS" pitchFamily="66" charset="0"/>
              </a:rPr>
              <a:t>: _________________</a:t>
            </a:r>
          </a:p>
          <a:p>
            <a:pPr marL="0" indent="0">
              <a:buNone/>
            </a:pPr>
            <a:endParaRPr lang="en-US" sz="1200" dirty="0" smtClean="0">
              <a:solidFill>
                <a:schemeClr val="tx1"/>
              </a:solidFill>
              <a:latin typeface="Comic Sans MS" pitchFamily="66" charset="0"/>
            </a:endParaRPr>
          </a:p>
          <a:p>
            <a:pPr marL="0" indent="0">
              <a:buNone/>
            </a:pPr>
            <a:r>
              <a:rPr lang="en-US" sz="1200" dirty="0" smtClean="0">
                <a:solidFill>
                  <a:schemeClr val="tx1"/>
                </a:solidFill>
                <a:latin typeface="Comic Sans MS" pitchFamily="66" charset="0"/>
              </a:rPr>
              <a:t>Grade </a:t>
            </a:r>
            <a:r>
              <a:rPr lang="en-US" sz="1200" dirty="0">
                <a:solidFill>
                  <a:schemeClr val="tx1"/>
                </a:solidFill>
                <a:latin typeface="Comic Sans MS" pitchFamily="66" charset="0"/>
              </a:rPr>
              <a:t>Level </a:t>
            </a:r>
            <a:r>
              <a:rPr lang="en-US" sz="1200" u="sng" dirty="0">
                <a:solidFill>
                  <a:schemeClr val="tx1"/>
                </a:solidFill>
                <a:latin typeface="Comic Sans MS" pitchFamily="66" charset="0"/>
              </a:rPr>
              <a:t>			</a:t>
            </a:r>
            <a:endParaRPr lang="en-US" sz="1200" u="sng" dirty="0" smtClean="0">
              <a:solidFill>
                <a:schemeClr val="tx1"/>
              </a:solidFill>
              <a:latin typeface="Comic Sans MS" pitchFamily="66" charset="0"/>
            </a:endParaRPr>
          </a:p>
          <a:p>
            <a:pPr marL="0" indent="0">
              <a:buNone/>
            </a:pPr>
            <a:endParaRPr lang="en-US" sz="1200" u="sng" dirty="0">
              <a:solidFill>
                <a:schemeClr val="tx1"/>
              </a:solidFill>
              <a:latin typeface="Comic Sans MS" pitchFamily="66" charset="0"/>
            </a:endParaRPr>
          </a:p>
          <a:p>
            <a:pPr marL="0" indent="0">
              <a:buNone/>
            </a:pPr>
            <a:r>
              <a:rPr lang="en-US" sz="1200" dirty="0" smtClean="0">
                <a:solidFill>
                  <a:schemeClr val="tx1"/>
                </a:solidFill>
                <a:latin typeface="Comic Sans MS" pitchFamily="66" charset="0"/>
              </a:rPr>
              <a:t>Objective</a:t>
            </a:r>
            <a:r>
              <a:rPr lang="en-US" sz="1200" dirty="0">
                <a:solidFill>
                  <a:schemeClr val="tx1"/>
                </a:solidFill>
                <a:latin typeface="Comic Sans MS" pitchFamily="66" charset="0"/>
              </a:rPr>
              <a:t>:   </a:t>
            </a:r>
            <a:r>
              <a:rPr lang="en-US" sz="1200" u="sng" dirty="0">
                <a:solidFill>
                  <a:schemeClr val="tx1"/>
                </a:solidFill>
                <a:latin typeface="Comic Sans MS" pitchFamily="66" charset="0"/>
              </a:rPr>
              <a:t>												</a:t>
            </a:r>
            <a:endParaRPr lang="en-US" sz="1200" u="sng" dirty="0" smtClean="0">
              <a:solidFill>
                <a:schemeClr val="tx1"/>
              </a:solidFill>
              <a:latin typeface="Comic Sans MS" pitchFamily="66" charset="0"/>
            </a:endParaRPr>
          </a:p>
          <a:p>
            <a:pPr marL="0" indent="0">
              <a:buNone/>
            </a:pPr>
            <a:endParaRPr lang="en-US" sz="1200" u="sng" dirty="0">
              <a:solidFill>
                <a:schemeClr val="tx1"/>
              </a:solidFill>
              <a:latin typeface="Comic Sans MS" pitchFamily="66" charset="0"/>
            </a:endParaRPr>
          </a:p>
          <a:p>
            <a:pPr marL="0" indent="0">
              <a:buNone/>
            </a:pPr>
            <a:r>
              <a:rPr lang="en-US" sz="1200" dirty="0" smtClean="0">
                <a:solidFill>
                  <a:schemeClr val="tx1"/>
                </a:solidFill>
                <a:latin typeface="Comic Sans MS" pitchFamily="66" charset="0"/>
              </a:rPr>
              <a:t>Teacher </a:t>
            </a:r>
            <a:r>
              <a:rPr lang="en-US" sz="1200" dirty="0">
                <a:solidFill>
                  <a:schemeClr val="tx1"/>
                </a:solidFill>
                <a:latin typeface="Comic Sans MS" pitchFamily="66" charset="0"/>
              </a:rPr>
              <a:t>1		</a:t>
            </a:r>
            <a:r>
              <a:rPr lang="en-US" sz="1200" dirty="0" smtClean="0">
                <a:solidFill>
                  <a:schemeClr val="tx1"/>
                </a:solidFill>
                <a:latin typeface="Comic Sans MS" pitchFamily="66" charset="0"/>
              </a:rPr>
              <a:t>     Teacher </a:t>
            </a:r>
            <a:r>
              <a:rPr lang="en-US" sz="1200" dirty="0">
                <a:solidFill>
                  <a:schemeClr val="tx1"/>
                </a:solidFill>
                <a:latin typeface="Comic Sans MS" pitchFamily="66" charset="0"/>
              </a:rPr>
              <a:t>2</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Considerations:</a:t>
            </a:r>
          </a:p>
          <a:p>
            <a:pPr marL="0" indent="0">
              <a:buNone/>
            </a:pPr>
            <a:r>
              <a:rPr lang="en-US" sz="1200" dirty="0">
                <a:solidFill>
                  <a:schemeClr val="tx1"/>
                </a:solidFill>
                <a:latin typeface="Comic Sans MS" pitchFamily="66" charset="0"/>
              </a:rPr>
              <a:t> </a:t>
            </a:r>
          </a:p>
          <a:p>
            <a:pPr marL="0" indent="0">
              <a:buNone/>
            </a:pPr>
            <a:r>
              <a:rPr lang="en-US" sz="1200" dirty="0">
                <a:solidFill>
                  <a:schemeClr val="tx1"/>
                </a:solidFill>
                <a:latin typeface="Comic Sans MS" pitchFamily="66" charset="0"/>
              </a:rPr>
              <a:t> </a:t>
            </a:r>
          </a:p>
          <a:p>
            <a:pPr marL="0" indent="0">
              <a:buNone/>
            </a:pPr>
            <a:endParaRPr lang="en-US" sz="1200" dirty="0" smtClean="0">
              <a:solidFill>
                <a:schemeClr val="tx1"/>
              </a:solidFill>
              <a:latin typeface="Comic Sans MS" pitchFamily="66" charset="0"/>
            </a:endParaRPr>
          </a:p>
          <a:p>
            <a:pPr marL="0" indent="0">
              <a:buNone/>
            </a:pPr>
            <a:r>
              <a:rPr lang="en-US" sz="1200" dirty="0" smtClean="0">
                <a:solidFill>
                  <a:schemeClr val="tx1"/>
                </a:solidFill>
                <a:latin typeface="Comic Sans MS" pitchFamily="66" charset="0"/>
              </a:rPr>
              <a:t>How </a:t>
            </a:r>
            <a:r>
              <a:rPr lang="en-US" sz="1200" dirty="0">
                <a:solidFill>
                  <a:schemeClr val="tx1"/>
                </a:solidFill>
                <a:latin typeface="Comic Sans MS" pitchFamily="66" charset="0"/>
              </a:rPr>
              <a:t>will you determine groups?</a:t>
            </a:r>
          </a:p>
          <a:p>
            <a:pPr marL="0" indent="0">
              <a:buNone/>
            </a:pPr>
            <a:endParaRPr lang="en-US" dirty="0">
              <a:solidFill>
                <a:schemeClr val="tx1"/>
              </a:solidFill>
            </a:endParaRPr>
          </a:p>
        </p:txBody>
      </p:sp>
      <p:sp>
        <p:nvSpPr>
          <p:cNvPr id="4" name="Text Box 2"/>
          <p:cNvSpPr txBox="1">
            <a:spLocks noChangeArrowheads="1"/>
          </p:cNvSpPr>
          <p:nvPr/>
        </p:nvSpPr>
        <p:spPr bwMode="auto">
          <a:xfrm>
            <a:off x="4572001" y="214746"/>
            <a:ext cx="4114800" cy="62484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600" b="1" i="0" u="none" strike="noStrike" cap="none" normalizeH="0" baseline="0" dirty="0" smtClean="0">
                <a:ln>
                  <a:noFill/>
                </a:ln>
                <a:solidFill>
                  <a:schemeClr val="tx1"/>
                </a:solidFill>
                <a:effectLst/>
                <a:latin typeface="Comic Sans MS" pitchFamily="66" charset="0"/>
                <a:cs typeface="Arial" pitchFamily="34" charset="0"/>
              </a:rPr>
              <a:t>Alternative/Differentiated Teaching</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Topic: ___________________</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Grade Level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Objective:   </a:t>
            </a:r>
            <a:r>
              <a:rPr kumimoji="0" lang="en-US" sz="1200" b="0" i="0" u="sng" strike="noStrike" cap="none" normalizeH="0" baseline="0" dirty="0" smtClean="0">
                <a:ln>
                  <a:noFill/>
                </a:ln>
                <a:solidFill>
                  <a:schemeClr val="tx1"/>
                </a:solidFill>
                <a:effectLst/>
                <a:latin typeface="Comic Sans MS" pitchFamily="66" charset="0"/>
                <a:cs typeface="Arial" pitchFamily="34" charset="0"/>
              </a:rPr>
              <a:t>												</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sng"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Teacher 1		    Teacher 2</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Considerations:</a:t>
            </a: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1200" b="0" i="0" u="none" strike="noStrike" cap="none" normalizeH="0" baseline="0" dirty="0" smtClean="0">
              <a:ln>
                <a:noFill/>
              </a:ln>
              <a:solidFill>
                <a:schemeClr val="tx1"/>
              </a:solidFill>
              <a:effectLst/>
              <a:latin typeface="Comic Sans MS" pitchFamily="66" charset="0"/>
              <a:cs typeface="Arial" pitchFamily="34" charset="0"/>
            </a:endParaRPr>
          </a:p>
          <a:p>
            <a:pPr marL="0" marR="0" lvl="0" indent="0" algn="l" defTabSz="914400" rtl="0" eaLnBrk="1" fontAlgn="base" latinLnBrk="0" hangingPunct="1">
              <a:lnSpc>
                <a:spcPct val="100000"/>
              </a:lnSpc>
              <a:spcBef>
                <a:spcPct val="0"/>
              </a:spcBef>
              <a:spcAft>
                <a:spcPts val="1000"/>
              </a:spcAft>
              <a:buClrTx/>
              <a:buSzTx/>
              <a:buFontTx/>
              <a:buNone/>
              <a:tabLst/>
            </a:pPr>
            <a:r>
              <a:rPr kumimoji="0" lang="en-US" sz="1200" b="0" i="0" u="none" strike="noStrike" cap="none" normalizeH="0" baseline="0" dirty="0" smtClean="0">
                <a:ln>
                  <a:noFill/>
                </a:ln>
                <a:solidFill>
                  <a:schemeClr val="tx1"/>
                </a:solidFill>
                <a:effectLst/>
                <a:latin typeface="Comic Sans MS" pitchFamily="66" charset="0"/>
                <a:cs typeface="Arial" pitchFamily="34" charset="0"/>
              </a:rPr>
              <a:t>How will you determine groups?</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682324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out)">
                                      <p:cBhvr>
                                        <p:cTn id="7" dur="2000"/>
                                        <p:tgtEl>
                                          <p:spTgt spid="3">
                                            <p:bg/>
                                          </p:spTgt>
                                        </p:tgtEl>
                                      </p:cBhvr>
                                    </p:animEffect>
                                  </p:childTnLst>
                                </p:cTn>
                              </p:par>
                              <p:par>
                                <p:cTn id="8" presetID="6" presetClass="entr" presetSubtype="32"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out)">
                                      <p:cBhvr>
                                        <p:cTn id="10" dur="2000"/>
                                        <p:tgtEl>
                                          <p:spTgt spid="3">
                                            <p:txEl>
                                              <p:pRg st="0" end="0"/>
                                            </p:txEl>
                                          </p:spTgt>
                                        </p:tgtEl>
                                      </p:cBhvr>
                                    </p:animEffect>
                                  </p:childTnLst>
                                </p:cTn>
                              </p:par>
                              <p:par>
                                <p:cTn id="11" presetID="6" presetClass="entr" presetSubtype="3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out)">
                                      <p:cBhvr>
                                        <p:cTn id="13" dur="2000"/>
                                        <p:tgtEl>
                                          <p:spTgt spid="3">
                                            <p:txEl>
                                              <p:pRg st="2" end="2"/>
                                            </p:txEl>
                                          </p:spTgt>
                                        </p:tgtEl>
                                      </p:cBhvr>
                                    </p:animEffect>
                                  </p:childTnLst>
                                </p:cTn>
                              </p:par>
                              <p:par>
                                <p:cTn id="14" presetID="6" presetClass="entr" presetSubtype="32" fill="hold" grpId="0"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circle(out)">
                                      <p:cBhvr>
                                        <p:cTn id="16" dur="2000"/>
                                        <p:tgtEl>
                                          <p:spTgt spid="3">
                                            <p:txEl>
                                              <p:pRg st="4" end="4"/>
                                            </p:txEl>
                                          </p:spTgt>
                                        </p:tgtEl>
                                      </p:cBhvr>
                                    </p:animEffect>
                                  </p:childTnLst>
                                </p:cTn>
                              </p:par>
                              <p:par>
                                <p:cTn id="17" presetID="6" presetClass="entr" presetSubtype="32"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ircle(out)">
                                      <p:cBhvr>
                                        <p:cTn id="19" dur="2000"/>
                                        <p:tgtEl>
                                          <p:spTgt spid="3">
                                            <p:txEl>
                                              <p:pRg st="6" end="6"/>
                                            </p:txEl>
                                          </p:spTgt>
                                        </p:tgtEl>
                                      </p:cBhvr>
                                    </p:animEffect>
                                  </p:childTnLst>
                                </p:cTn>
                              </p:par>
                              <p:par>
                                <p:cTn id="20" presetID="6" presetClass="entr" presetSubtype="32" fill="hold" grpId="0" nodeType="with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circle(out)">
                                      <p:cBhvr>
                                        <p:cTn id="22" dur="2000"/>
                                        <p:tgtEl>
                                          <p:spTgt spid="3">
                                            <p:txEl>
                                              <p:pRg st="8" end="8"/>
                                            </p:txEl>
                                          </p:spTgt>
                                        </p:tgtEl>
                                      </p:cBhvr>
                                    </p:animEffect>
                                  </p:childTnLst>
                                </p:cTn>
                              </p:par>
                              <p:par>
                                <p:cTn id="23" presetID="6" presetClass="entr" presetSubtype="32"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animEffect transition="in" filter="circle(out)">
                                      <p:cBhvr>
                                        <p:cTn id="25" dur="2000"/>
                                        <p:tgtEl>
                                          <p:spTgt spid="3">
                                            <p:txEl>
                                              <p:pRg st="9" end="9"/>
                                            </p:txEl>
                                          </p:spTgt>
                                        </p:tgtEl>
                                      </p:cBhvr>
                                    </p:animEffect>
                                  </p:childTnLst>
                                </p:cTn>
                              </p:par>
                              <p:par>
                                <p:cTn id="26" presetID="6" presetClass="entr" presetSubtype="32" fill="hold" grpId="0" nodeType="withEffect">
                                  <p:stCondLst>
                                    <p:cond delay="0"/>
                                  </p:stCondLst>
                                  <p:childTnLst>
                                    <p:set>
                                      <p:cBhvr>
                                        <p:cTn id="27" dur="1" fill="hold">
                                          <p:stCondLst>
                                            <p:cond delay="0"/>
                                          </p:stCondLst>
                                        </p:cTn>
                                        <p:tgtEl>
                                          <p:spTgt spid="3">
                                            <p:txEl>
                                              <p:pRg st="10" end="10"/>
                                            </p:txEl>
                                          </p:spTgt>
                                        </p:tgtEl>
                                        <p:attrNameLst>
                                          <p:attrName>style.visibility</p:attrName>
                                        </p:attrNameLst>
                                      </p:cBhvr>
                                      <p:to>
                                        <p:strVal val="visible"/>
                                      </p:to>
                                    </p:set>
                                    <p:animEffect transition="in" filter="circle(out)">
                                      <p:cBhvr>
                                        <p:cTn id="28" dur="2000"/>
                                        <p:tgtEl>
                                          <p:spTgt spid="3">
                                            <p:txEl>
                                              <p:pRg st="10" end="10"/>
                                            </p:txEl>
                                          </p:spTgt>
                                        </p:tgtEl>
                                      </p:cBhvr>
                                    </p:animEffect>
                                  </p:childTnLst>
                                </p:cTn>
                              </p:par>
                              <p:par>
                                <p:cTn id="29" presetID="6" presetClass="entr" presetSubtype="32" fill="hold" grpId="0" nodeType="withEffect">
                                  <p:stCondLst>
                                    <p:cond delay="0"/>
                                  </p:stCondLst>
                                  <p:childTnLst>
                                    <p:set>
                                      <p:cBhvr>
                                        <p:cTn id="30" dur="1" fill="hold">
                                          <p:stCondLst>
                                            <p:cond delay="0"/>
                                          </p:stCondLst>
                                        </p:cTn>
                                        <p:tgtEl>
                                          <p:spTgt spid="3">
                                            <p:txEl>
                                              <p:pRg st="11" end="11"/>
                                            </p:txEl>
                                          </p:spTgt>
                                        </p:tgtEl>
                                        <p:attrNameLst>
                                          <p:attrName>style.visibility</p:attrName>
                                        </p:attrNameLst>
                                      </p:cBhvr>
                                      <p:to>
                                        <p:strVal val="visible"/>
                                      </p:to>
                                    </p:set>
                                    <p:animEffect transition="in" filter="circle(out)">
                                      <p:cBhvr>
                                        <p:cTn id="31" dur="2000"/>
                                        <p:tgtEl>
                                          <p:spTgt spid="3">
                                            <p:txEl>
                                              <p:pRg st="11" end="11"/>
                                            </p:txEl>
                                          </p:spTgt>
                                        </p:tgtEl>
                                      </p:cBhvr>
                                    </p:animEffect>
                                  </p:childTnLst>
                                </p:cTn>
                              </p:par>
                              <p:par>
                                <p:cTn id="32" presetID="6" presetClass="entr" presetSubtype="32" fill="hold" grpId="0" nodeType="withEffect">
                                  <p:stCondLst>
                                    <p:cond delay="0"/>
                                  </p:stCondLst>
                                  <p:childTnLst>
                                    <p:set>
                                      <p:cBhvr>
                                        <p:cTn id="33" dur="1" fill="hold">
                                          <p:stCondLst>
                                            <p:cond delay="0"/>
                                          </p:stCondLst>
                                        </p:cTn>
                                        <p:tgtEl>
                                          <p:spTgt spid="3">
                                            <p:txEl>
                                              <p:pRg st="12" end="12"/>
                                            </p:txEl>
                                          </p:spTgt>
                                        </p:tgtEl>
                                        <p:attrNameLst>
                                          <p:attrName>style.visibility</p:attrName>
                                        </p:attrNameLst>
                                      </p:cBhvr>
                                      <p:to>
                                        <p:strVal val="visible"/>
                                      </p:to>
                                    </p:set>
                                    <p:animEffect transition="in" filter="circle(out)">
                                      <p:cBhvr>
                                        <p:cTn id="34" dur="2000"/>
                                        <p:tgtEl>
                                          <p:spTgt spid="3">
                                            <p:txEl>
                                              <p:pRg st="12" end="12"/>
                                            </p:txEl>
                                          </p:spTgt>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3">
                                            <p:txEl>
                                              <p:pRg st="13" end="13"/>
                                            </p:txEl>
                                          </p:spTgt>
                                        </p:tgtEl>
                                        <p:attrNameLst>
                                          <p:attrName>style.visibility</p:attrName>
                                        </p:attrNameLst>
                                      </p:cBhvr>
                                      <p:to>
                                        <p:strVal val="visible"/>
                                      </p:to>
                                    </p:set>
                                    <p:animEffect transition="in" filter="circle(out)">
                                      <p:cBhvr>
                                        <p:cTn id="37" dur="2000"/>
                                        <p:tgtEl>
                                          <p:spTgt spid="3">
                                            <p:txEl>
                                              <p:pRg st="13" end="13"/>
                                            </p:txEl>
                                          </p:spTgt>
                                        </p:tgtEl>
                                      </p:cBhvr>
                                    </p:animEffect>
                                  </p:childTnLst>
                                </p:cTn>
                              </p:par>
                              <p:par>
                                <p:cTn id="38" presetID="6" presetClass="entr" presetSubtype="32" fill="hold" grpId="0" nodeType="withEffect">
                                  <p:stCondLst>
                                    <p:cond delay="0"/>
                                  </p:stCondLst>
                                  <p:childTnLst>
                                    <p:set>
                                      <p:cBhvr>
                                        <p:cTn id="39" dur="1" fill="hold">
                                          <p:stCondLst>
                                            <p:cond delay="0"/>
                                          </p:stCondLst>
                                        </p:cTn>
                                        <p:tgtEl>
                                          <p:spTgt spid="3">
                                            <p:txEl>
                                              <p:pRg st="14" end="14"/>
                                            </p:txEl>
                                          </p:spTgt>
                                        </p:tgtEl>
                                        <p:attrNameLst>
                                          <p:attrName>style.visibility</p:attrName>
                                        </p:attrNameLst>
                                      </p:cBhvr>
                                      <p:to>
                                        <p:strVal val="visible"/>
                                      </p:to>
                                    </p:set>
                                    <p:animEffect transition="in" filter="circle(out)">
                                      <p:cBhvr>
                                        <p:cTn id="40" dur="2000"/>
                                        <p:tgtEl>
                                          <p:spTgt spid="3">
                                            <p:txEl>
                                              <p:pRg st="14" end="14"/>
                                            </p:txEl>
                                          </p:spTgt>
                                        </p:tgtEl>
                                      </p:cBhvr>
                                    </p:animEffect>
                                  </p:childTnLst>
                                </p:cTn>
                              </p:par>
                              <p:par>
                                <p:cTn id="41" presetID="6" presetClass="entr" presetSubtype="32" fill="hold" grpId="0" nodeType="with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animEffect transition="in" filter="circle(out)">
                                      <p:cBhvr>
                                        <p:cTn id="43" dur="2000"/>
                                        <p:tgtEl>
                                          <p:spTgt spid="3">
                                            <p:txEl>
                                              <p:pRg st="15" end="15"/>
                                            </p:txEl>
                                          </p:spTgt>
                                        </p:tgtEl>
                                      </p:cBhvr>
                                    </p:animEffect>
                                  </p:childTnLst>
                                </p:cTn>
                              </p:par>
                              <p:par>
                                <p:cTn id="44" presetID="6" presetClass="entr" presetSubtype="32" fill="hold" grpId="0" nodeType="withEffect">
                                  <p:stCondLst>
                                    <p:cond delay="0"/>
                                  </p:stCondLst>
                                  <p:childTnLst>
                                    <p:set>
                                      <p:cBhvr>
                                        <p:cTn id="45" dur="1" fill="hold">
                                          <p:stCondLst>
                                            <p:cond delay="0"/>
                                          </p:stCondLst>
                                        </p:cTn>
                                        <p:tgtEl>
                                          <p:spTgt spid="3">
                                            <p:txEl>
                                              <p:pRg st="16" end="16"/>
                                            </p:txEl>
                                          </p:spTgt>
                                        </p:tgtEl>
                                        <p:attrNameLst>
                                          <p:attrName>style.visibility</p:attrName>
                                        </p:attrNameLst>
                                      </p:cBhvr>
                                      <p:to>
                                        <p:strVal val="visible"/>
                                      </p:to>
                                    </p:set>
                                    <p:animEffect transition="in" filter="circle(out)">
                                      <p:cBhvr>
                                        <p:cTn id="46" dur="2000"/>
                                        <p:tgtEl>
                                          <p:spTgt spid="3">
                                            <p:txEl>
                                              <p:pRg st="16" end="16"/>
                                            </p:txEl>
                                          </p:spTgt>
                                        </p:tgtEl>
                                      </p:cBhvr>
                                    </p:animEffect>
                                  </p:childTnLst>
                                </p:cTn>
                              </p:par>
                              <p:par>
                                <p:cTn id="47" presetID="6" presetClass="entr" presetSubtype="32" fill="hold" grpId="0" nodeType="withEffect">
                                  <p:stCondLst>
                                    <p:cond delay="0"/>
                                  </p:stCondLst>
                                  <p:childTnLst>
                                    <p:set>
                                      <p:cBhvr>
                                        <p:cTn id="48" dur="1" fill="hold">
                                          <p:stCondLst>
                                            <p:cond delay="0"/>
                                          </p:stCondLst>
                                        </p:cTn>
                                        <p:tgtEl>
                                          <p:spTgt spid="3">
                                            <p:txEl>
                                              <p:pRg st="17" end="17"/>
                                            </p:txEl>
                                          </p:spTgt>
                                        </p:tgtEl>
                                        <p:attrNameLst>
                                          <p:attrName>style.visibility</p:attrName>
                                        </p:attrNameLst>
                                      </p:cBhvr>
                                      <p:to>
                                        <p:strVal val="visible"/>
                                      </p:to>
                                    </p:set>
                                    <p:animEffect transition="in" filter="circle(out)">
                                      <p:cBhvr>
                                        <p:cTn id="49" dur="2000"/>
                                        <p:tgtEl>
                                          <p:spTgt spid="3">
                                            <p:txEl>
                                              <p:pRg st="17" end="17"/>
                                            </p:txEl>
                                          </p:spTgt>
                                        </p:tgtEl>
                                      </p:cBhvr>
                                    </p:animEffect>
                                  </p:childTnLst>
                                </p:cTn>
                              </p:par>
                              <p:par>
                                <p:cTn id="50" presetID="6" presetClass="entr" presetSubtype="32" fill="hold" grpId="0" nodeType="withEffect">
                                  <p:stCondLst>
                                    <p:cond delay="0"/>
                                  </p:stCondLst>
                                  <p:childTnLst>
                                    <p:set>
                                      <p:cBhvr>
                                        <p:cTn id="51" dur="1" fill="hold">
                                          <p:stCondLst>
                                            <p:cond delay="0"/>
                                          </p:stCondLst>
                                        </p:cTn>
                                        <p:tgtEl>
                                          <p:spTgt spid="3">
                                            <p:txEl>
                                              <p:pRg st="18" end="18"/>
                                            </p:txEl>
                                          </p:spTgt>
                                        </p:tgtEl>
                                        <p:attrNameLst>
                                          <p:attrName>style.visibility</p:attrName>
                                        </p:attrNameLst>
                                      </p:cBhvr>
                                      <p:to>
                                        <p:strVal val="visible"/>
                                      </p:to>
                                    </p:set>
                                    <p:animEffect transition="in" filter="circle(out)">
                                      <p:cBhvr>
                                        <p:cTn id="52" dur="2000"/>
                                        <p:tgtEl>
                                          <p:spTgt spid="3">
                                            <p:txEl>
                                              <p:pRg st="18" end="18"/>
                                            </p:txEl>
                                          </p:spTgt>
                                        </p:tgtEl>
                                      </p:cBhvr>
                                    </p:animEffect>
                                  </p:childTnLst>
                                </p:cTn>
                              </p:par>
                              <p:par>
                                <p:cTn id="53" presetID="6" presetClass="entr" presetSubtype="32" fill="hold" grpId="0" nodeType="withEffect">
                                  <p:stCondLst>
                                    <p:cond delay="0"/>
                                  </p:stCondLst>
                                  <p:childTnLst>
                                    <p:set>
                                      <p:cBhvr>
                                        <p:cTn id="54" dur="1" fill="hold">
                                          <p:stCondLst>
                                            <p:cond delay="0"/>
                                          </p:stCondLst>
                                        </p:cTn>
                                        <p:tgtEl>
                                          <p:spTgt spid="3">
                                            <p:txEl>
                                              <p:pRg st="20" end="20"/>
                                            </p:txEl>
                                          </p:spTgt>
                                        </p:tgtEl>
                                        <p:attrNameLst>
                                          <p:attrName>style.visibility</p:attrName>
                                        </p:attrNameLst>
                                      </p:cBhvr>
                                      <p:to>
                                        <p:strVal val="visible"/>
                                      </p:to>
                                    </p:set>
                                    <p:animEffect transition="in" filter="circle(out)">
                                      <p:cBhvr>
                                        <p:cTn id="55" dur="2000"/>
                                        <p:tgtEl>
                                          <p:spTgt spid="3">
                                            <p:txEl>
                                              <p:pRg st="20" end="20"/>
                                            </p:txEl>
                                          </p:spTgt>
                                        </p:tgtEl>
                                      </p:cBhvr>
                                    </p:animEffect>
                                  </p:childTnLst>
                                </p:cTn>
                              </p:par>
                              <p:par>
                                <p:cTn id="56" presetID="6" presetClass="entr" presetSubtype="32"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circle(out)">
                                      <p:cBhvr>
                                        <p:cTn id="5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71362" name="Rectangle 2"/>
          <p:cNvSpPr>
            <a:spLocks noGrp="1" noChangeArrowheads="1"/>
          </p:cNvSpPr>
          <p:nvPr>
            <p:ph type="title"/>
          </p:nvPr>
        </p:nvSpPr>
        <p:spPr>
          <a:xfrm>
            <a:off x="381000" y="228600"/>
            <a:ext cx="8229600" cy="914400"/>
          </a:xfrm>
        </p:spPr>
        <p:txBody>
          <a:bodyPr/>
          <a:lstStyle/>
          <a:p>
            <a:pPr eaLnBrk="1" hangingPunct="1"/>
            <a:r>
              <a:rPr lang="en-US" sz="5400" i="1" dirty="0" smtClean="0">
                <a:solidFill>
                  <a:srgbClr val="0E015F"/>
                </a:solidFill>
                <a:latin typeface="Comic Sans MS" pitchFamily="66" charset="0"/>
              </a:rPr>
              <a:t>Team Teaching</a:t>
            </a:r>
          </a:p>
        </p:txBody>
      </p:sp>
      <p:sp>
        <p:nvSpPr>
          <p:cNvPr id="271363" name="Rectangle 3"/>
          <p:cNvSpPr>
            <a:spLocks noGrp="1" noChangeArrowheads="1"/>
          </p:cNvSpPr>
          <p:nvPr>
            <p:ph idx="1"/>
          </p:nvPr>
        </p:nvSpPr>
        <p:spPr>
          <a:xfrm>
            <a:off x="0" y="1066800"/>
            <a:ext cx="9144000" cy="5410200"/>
          </a:xfrm>
        </p:spPr>
        <p:txBody>
          <a:bodyPr/>
          <a:lstStyle/>
          <a:p>
            <a:pPr algn="ctr" eaLnBrk="1" hangingPunct="1">
              <a:buFontTx/>
              <a:buNone/>
            </a:pPr>
            <a:r>
              <a:rPr lang="en-US" b="1" dirty="0" smtClean="0">
                <a:latin typeface="Comic Sans MS" pitchFamily="66" charset="0"/>
              </a:rPr>
              <a:t>	</a:t>
            </a:r>
            <a:r>
              <a:rPr lang="en-US" sz="3300" dirty="0" smtClean="0">
                <a:solidFill>
                  <a:srgbClr val="0E015F"/>
                </a:solidFill>
                <a:latin typeface="Comic Sans MS" pitchFamily="66" charset="0"/>
              </a:rPr>
              <a:t>Well planned, team taught lessons, exhibit an invisible flow of instruction with no prescribed division of authority. Both teachers are actively involved in the lesson.</a:t>
            </a:r>
          </a:p>
          <a:p>
            <a:pPr algn="ctr" eaLnBrk="1" hangingPunct="1">
              <a:buFontTx/>
              <a:buNone/>
            </a:pPr>
            <a:endParaRPr lang="en-US" sz="1200" dirty="0" smtClean="0">
              <a:solidFill>
                <a:srgbClr val="0E015F"/>
              </a:solidFill>
              <a:latin typeface="Comic Sans MS" pitchFamily="66" charset="0"/>
            </a:endParaRPr>
          </a:p>
          <a:p>
            <a:pPr algn="ctr" eaLnBrk="1" hangingPunct="1">
              <a:buFontTx/>
              <a:buNone/>
            </a:pPr>
            <a:r>
              <a:rPr lang="en-US" sz="3300" dirty="0" smtClean="0">
                <a:solidFill>
                  <a:srgbClr val="0E015F"/>
                </a:solidFill>
                <a:latin typeface="Comic Sans MS" pitchFamily="66" charset="0"/>
              </a:rPr>
              <a:t>From a student’s perspective, there is no clearly defined leader, as both teachers share the instruction, are free to interject information, and available to assist students and answer questions. </a:t>
            </a:r>
          </a:p>
        </p:txBody>
      </p:sp>
      <p:sp>
        <p:nvSpPr>
          <p:cNvPr id="8"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71362"/>
                                        </p:tgtEl>
                                        <p:attrNameLst>
                                          <p:attrName>style.visibility</p:attrName>
                                        </p:attrNameLst>
                                      </p:cBhvr>
                                      <p:to>
                                        <p:strVal val="visible"/>
                                      </p:to>
                                    </p:set>
                                    <p:anim calcmode="lin" valueType="num">
                                      <p:cBhvr>
                                        <p:cTn id="7" dur="1000" fill="hold"/>
                                        <p:tgtEl>
                                          <p:spTgt spid="271362"/>
                                        </p:tgtEl>
                                        <p:attrNameLst>
                                          <p:attrName>ppt_x</p:attrName>
                                        </p:attrNameLst>
                                      </p:cBhvr>
                                      <p:tavLst>
                                        <p:tav tm="0">
                                          <p:val>
                                            <p:strVal val="#ppt_x-.2"/>
                                          </p:val>
                                        </p:tav>
                                        <p:tav tm="100000">
                                          <p:val>
                                            <p:strVal val="#ppt_x"/>
                                          </p:val>
                                        </p:tav>
                                      </p:tavLst>
                                    </p:anim>
                                    <p:anim calcmode="lin" valueType="num">
                                      <p:cBhvr>
                                        <p:cTn id="8" dur="1000" fill="hold"/>
                                        <p:tgtEl>
                                          <p:spTgt spid="27136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71362"/>
                                        </p:tgtEl>
                                      </p:cBhvr>
                                    </p:animEffect>
                                  </p:childTnLst>
                                </p:cTn>
                              </p:par>
                            </p:childTnLst>
                          </p:cTn>
                        </p:par>
                        <p:par>
                          <p:cTn id="10" fill="hold">
                            <p:stCondLst>
                              <p:cond delay="1000"/>
                            </p:stCondLst>
                            <p:childTnLst>
                              <p:par>
                                <p:cTn id="11" presetID="44" presetClass="entr" presetSubtype="0" fill="hold" grpId="0" nodeType="afterEffect">
                                  <p:stCondLst>
                                    <p:cond delay="0"/>
                                  </p:stCondLst>
                                  <p:childTnLst>
                                    <p:set>
                                      <p:cBhvr>
                                        <p:cTn id="12" dur="1" fill="hold">
                                          <p:stCondLst>
                                            <p:cond delay="0"/>
                                          </p:stCondLst>
                                        </p:cTn>
                                        <p:tgtEl>
                                          <p:spTgt spid="271363">
                                            <p:txEl>
                                              <p:pRg st="0" end="0"/>
                                            </p:txEl>
                                          </p:spTgt>
                                        </p:tgtEl>
                                        <p:attrNameLst>
                                          <p:attrName>style.visibility</p:attrName>
                                        </p:attrNameLst>
                                      </p:cBhvr>
                                      <p:to>
                                        <p:strVal val="visible"/>
                                      </p:to>
                                    </p:set>
                                    <p:animEffect transition="in" filter="fade">
                                      <p:cBhvr>
                                        <p:cTn id="13" dur="2000"/>
                                        <p:tgtEl>
                                          <p:spTgt spid="271363">
                                            <p:txEl>
                                              <p:pRg st="0" end="0"/>
                                            </p:txEl>
                                          </p:spTgt>
                                        </p:tgtEl>
                                      </p:cBhvr>
                                    </p:animEffect>
                                    <p:anim calcmode="lin" valueType="num">
                                      <p:cBhvr>
                                        <p:cTn id="14" dur="2000" fill="hold"/>
                                        <p:tgtEl>
                                          <p:spTgt spid="27136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271363">
                                            <p:txEl>
                                              <p:pRg st="0" end="0"/>
                                            </p:txEl>
                                          </p:spTgt>
                                        </p:tgtEl>
                                        <p:attrNameLst>
                                          <p:attrName>ppt_y</p:attrName>
                                        </p:attrNameLst>
                                      </p:cBhvr>
                                      <p:tavLst>
                                        <p:tav tm="0">
                                          <p:val>
                                            <p:strVal val="#ppt_y+.05"/>
                                          </p:val>
                                        </p:tav>
                                        <p:tav tm="100000">
                                          <p:val>
                                            <p:strVal val="#ppt_y"/>
                                          </p:val>
                                        </p:tav>
                                      </p:tavLst>
                                    </p:anim>
                                  </p:childTnLst>
                                </p:cTn>
                              </p:par>
                            </p:childTnLst>
                          </p:cTn>
                        </p:par>
                        <p:par>
                          <p:cTn id="16" fill="hold">
                            <p:stCondLst>
                              <p:cond delay="3000"/>
                            </p:stCondLst>
                            <p:childTnLst>
                              <p:par>
                                <p:cTn id="17" presetID="44" presetClass="entr" presetSubtype="0" fill="hold" grpId="0" nodeType="afterEffect">
                                  <p:stCondLst>
                                    <p:cond delay="0"/>
                                  </p:stCondLst>
                                  <p:childTnLst>
                                    <p:set>
                                      <p:cBhvr>
                                        <p:cTn id="18" dur="1" fill="hold">
                                          <p:stCondLst>
                                            <p:cond delay="0"/>
                                          </p:stCondLst>
                                        </p:cTn>
                                        <p:tgtEl>
                                          <p:spTgt spid="271363">
                                            <p:txEl>
                                              <p:pRg st="2" end="2"/>
                                            </p:txEl>
                                          </p:spTgt>
                                        </p:tgtEl>
                                        <p:attrNameLst>
                                          <p:attrName>style.visibility</p:attrName>
                                        </p:attrNameLst>
                                      </p:cBhvr>
                                      <p:to>
                                        <p:strVal val="visible"/>
                                      </p:to>
                                    </p:set>
                                    <p:animEffect transition="in" filter="fade">
                                      <p:cBhvr>
                                        <p:cTn id="19" dur="2000"/>
                                        <p:tgtEl>
                                          <p:spTgt spid="271363">
                                            <p:txEl>
                                              <p:pRg st="2" end="2"/>
                                            </p:txEl>
                                          </p:spTgt>
                                        </p:tgtEl>
                                      </p:cBhvr>
                                    </p:animEffect>
                                    <p:anim calcmode="lin" valueType="num">
                                      <p:cBhvr>
                                        <p:cTn id="20" dur="2000" fill="hold"/>
                                        <p:tgtEl>
                                          <p:spTgt spid="271363">
                                            <p:txEl>
                                              <p:pRg st="2" end="2"/>
                                            </p:txEl>
                                          </p:spTgt>
                                        </p:tgtEl>
                                        <p:attrNameLst>
                                          <p:attrName>ppt_x</p:attrName>
                                        </p:attrNameLst>
                                      </p:cBhvr>
                                      <p:tavLst>
                                        <p:tav tm="0">
                                          <p:val>
                                            <p:strVal val="#ppt_x"/>
                                          </p:val>
                                        </p:tav>
                                        <p:tav tm="100000">
                                          <p:val>
                                            <p:strVal val="#ppt_x"/>
                                          </p:val>
                                        </p:tav>
                                      </p:tavLst>
                                    </p:anim>
                                    <p:anim calcmode="lin" valueType="num">
                                      <p:cBhvr>
                                        <p:cTn id="21" dur="2000" fill="hold"/>
                                        <p:tgtEl>
                                          <p:spTgt spid="271363">
                                            <p:txEl>
                                              <p:pRg st="2" end="2"/>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p:bldP spid="271363"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38241" name="Rectangle 2"/>
          <p:cNvSpPr>
            <a:spLocks noGrp="1" noChangeArrowheads="1"/>
          </p:cNvSpPr>
          <p:nvPr>
            <p:ph type="title"/>
          </p:nvPr>
        </p:nvSpPr>
        <p:spPr/>
        <p:txBody>
          <a:bodyPr/>
          <a:lstStyle/>
          <a:p>
            <a:pPr eaLnBrk="1" hangingPunct="1"/>
            <a:r>
              <a:rPr lang="en-US" sz="4400" b="1" i="1" dirty="0" smtClean="0">
                <a:solidFill>
                  <a:srgbClr val="0E015F"/>
                </a:solidFill>
                <a:latin typeface="Comic Sans MS" pitchFamily="66" charset="0"/>
              </a:rPr>
              <a:t>Hierarchy????</a:t>
            </a:r>
          </a:p>
        </p:txBody>
      </p:sp>
      <p:sp>
        <p:nvSpPr>
          <p:cNvPr id="140291" name="Rectangle 3"/>
          <p:cNvSpPr>
            <a:spLocks noGrp="1" noChangeArrowheads="1"/>
          </p:cNvSpPr>
          <p:nvPr>
            <p:ph type="body" idx="1"/>
          </p:nvPr>
        </p:nvSpPr>
        <p:spPr>
          <a:xfrm>
            <a:off x="457200" y="1524000"/>
            <a:ext cx="8229600" cy="4572000"/>
          </a:xfrm>
        </p:spPr>
        <p:txBody>
          <a:bodyPr/>
          <a:lstStyle/>
          <a:p>
            <a:pPr eaLnBrk="1" hangingPunct="1">
              <a:lnSpc>
                <a:spcPct val="80000"/>
              </a:lnSpc>
            </a:pPr>
            <a:endParaRPr lang="en-US" sz="2800" b="1" dirty="0" smtClean="0">
              <a:latin typeface="Comic Sans MS" pitchFamily="66" charset="0"/>
            </a:endParaRPr>
          </a:p>
          <a:p>
            <a:pPr eaLnBrk="1" hangingPunct="1">
              <a:lnSpc>
                <a:spcPct val="80000"/>
              </a:lnSpc>
            </a:pPr>
            <a:r>
              <a:rPr lang="en-US" sz="2800" dirty="0" smtClean="0">
                <a:solidFill>
                  <a:srgbClr val="0E015F"/>
                </a:solidFill>
                <a:latin typeface="Comic Sans MS" pitchFamily="66" charset="0"/>
              </a:rPr>
              <a:t>Team Teaching</a:t>
            </a:r>
          </a:p>
          <a:p>
            <a:pPr eaLnBrk="1" hangingPunct="1">
              <a:lnSpc>
                <a:spcPct val="80000"/>
              </a:lnSpc>
            </a:pPr>
            <a:r>
              <a:rPr lang="en-US" sz="2800" dirty="0" smtClean="0">
                <a:solidFill>
                  <a:srgbClr val="0E015F"/>
                </a:solidFill>
                <a:latin typeface="Comic Sans MS" pitchFamily="66" charset="0"/>
              </a:rPr>
              <a:t>Alternative or Differentiated</a:t>
            </a:r>
          </a:p>
          <a:p>
            <a:pPr eaLnBrk="1" hangingPunct="1">
              <a:lnSpc>
                <a:spcPct val="80000"/>
              </a:lnSpc>
              <a:buFontTx/>
              <a:buNone/>
            </a:pPr>
            <a:r>
              <a:rPr lang="en-US" sz="2800" dirty="0" smtClean="0">
                <a:solidFill>
                  <a:srgbClr val="0E015F"/>
                </a:solidFill>
                <a:latin typeface="Comic Sans MS" pitchFamily="66" charset="0"/>
              </a:rPr>
              <a:t>      Teaching</a:t>
            </a:r>
          </a:p>
          <a:p>
            <a:pPr eaLnBrk="1" hangingPunct="1">
              <a:lnSpc>
                <a:spcPct val="80000"/>
              </a:lnSpc>
            </a:pPr>
            <a:r>
              <a:rPr lang="en-US" sz="2800" dirty="0" smtClean="0">
                <a:solidFill>
                  <a:srgbClr val="0E015F"/>
                </a:solidFill>
                <a:latin typeface="Comic Sans MS" pitchFamily="66" charset="0"/>
              </a:rPr>
              <a:t>Supplemental/Extended</a:t>
            </a:r>
          </a:p>
          <a:p>
            <a:pPr eaLnBrk="1" hangingPunct="1">
              <a:lnSpc>
                <a:spcPct val="80000"/>
              </a:lnSpc>
              <a:buFontTx/>
              <a:buNone/>
            </a:pPr>
            <a:r>
              <a:rPr lang="en-US" sz="2800" dirty="0" smtClean="0">
                <a:solidFill>
                  <a:srgbClr val="0E015F"/>
                </a:solidFill>
                <a:latin typeface="Comic Sans MS" pitchFamily="66" charset="0"/>
              </a:rPr>
              <a:t>      Teaching</a:t>
            </a:r>
          </a:p>
          <a:p>
            <a:pPr eaLnBrk="1" hangingPunct="1">
              <a:lnSpc>
                <a:spcPct val="80000"/>
              </a:lnSpc>
            </a:pPr>
            <a:r>
              <a:rPr lang="en-US" sz="2800" dirty="0" smtClean="0">
                <a:solidFill>
                  <a:srgbClr val="0E015F"/>
                </a:solidFill>
                <a:latin typeface="Comic Sans MS" pitchFamily="66" charset="0"/>
              </a:rPr>
              <a:t>Parallel Teaching</a:t>
            </a:r>
          </a:p>
          <a:p>
            <a:pPr eaLnBrk="1" hangingPunct="1">
              <a:lnSpc>
                <a:spcPct val="80000"/>
              </a:lnSpc>
            </a:pPr>
            <a:r>
              <a:rPr lang="en-US" sz="2800" dirty="0" smtClean="0">
                <a:solidFill>
                  <a:srgbClr val="0E015F"/>
                </a:solidFill>
                <a:latin typeface="Comic Sans MS" pitchFamily="66" charset="0"/>
              </a:rPr>
              <a:t>Station Teaching</a:t>
            </a:r>
          </a:p>
          <a:p>
            <a:pPr eaLnBrk="1" hangingPunct="1">
              <a:lnSpc>
                <a:spcPct val="80000"/>
              </a:lnSpc>
            </a:pPr>
            <a:r>
              <a:rPr lang="en-US" sz="2800" dirty="0" smtClean="0">
                <a:solidFill>
                  <a:srgbClr val="0E015F"/>
                </a:solidFill>
                <a:latin typeface="Comic Sans MS" pitchFamily="66" charset="0"/>
              </a:rPr>
              <a:t>One Teach, One Assist</a:t>
            </a:r>
          </a:p>
          <a:p>
            <a:pPr eaLnBrk="1" hangingPunct="1">
              <a:lnSpc>
                <a:spcPct val="80000"/>
              </a:lnSpc>
            </a:pPr>
            <a:r>
              <a:rPr lang="en-US" sz="2800" dirty="0" smtClean="0">
                <a:solidFill>
                  <a:srgbClr val="0E015F"/>
                </a:solidFill>
                <a:latin typeface="Comic Sans MS" pitchFamily="66" charset="0"/>
              </a:rPr>
              <a:t>One Teach, One Observe</a:t>
            </a:r>
          </a:p>
        </p:txBody>
      </p:sp>
      <p:grpSp>
        <p:nvGrpSpPr>
          <p:cNvPr id="2" name="Group 9"/>
          <p:cNvGrpSpPr>
            <a:grpSpLocks/>
          </p:cNvGrpSpPr>
          <p:nvPr/>
        </p:nvGrpSpPr>
        <p:grpSpPr bwMode="auto">
          <a:xfrm>
            <a:off x="5029200" y="1752600"/>
            <a:ext cx="2895600" cy="4343400"/>
            <a:chOff x="1248" y="240"/>
            <a:chExt cx="4176" cy="3600"/>
          </a:xfrm>
        </p:grpSpPr>
        <p:sp>
          <p:nvSpPr>
            <p:cNvPr id="138245" name="Pyr1"/>
            <p:cNvSpPr>
              <a:spLocks noEditPoints="1" noChangeArrowheads="1"/>
            </p:cNvSpPr>
            <p:nvPr/>
          </p:nvSpPr>
          <p:spPr bwMode="auto">
            <a:xfrm>
              <a:off x="2873" y="240"/>
              <a:ext cx="936" cy="798"/>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5400 w 21600"/>
                <a:gd name="T10" fmla="*/ 11802 h 21600"/>
                <a:gd name="T11" fmla="*/ 16200 w 21600"/>
                <a:gd name="T12" fmla="*/ 20598 h 21600"/>
              </a:gdLst>
              <a:ahLst/>
              <a:cxnLst>
                <a:cxn ang="T6">
                  <a:pos x="T0" y="T1"/>
                </a:cxn>
                <a:cxn ang="T7">
                  <a:pos x="T2" y="T3"/>
                </a:cxn>
                <a:cxn ang="T8">
                  <a:pos x="T4" y="T5"/>
                </a:cxn>
              </a:cxnLst>
              <a:rect l="T9" t="T10" r="T11" b="T12"/>
              <a:pathLst>
                <a:path w="21600" h="21600">
                  <a:moveTo>
                    <a:pt x="10800" y="0"/>
                  </a:moveTo>
                  <a:lnTo>
                    <a:pt x="21600" y="21600"/>
                  </a:lnTo>
                  <a:lnTo>
                    <a:pt x="0" y="21600"/>
                  </a:lnTo>
                  <a:lnTo>
                    <a:pt x="10800" y="0"/>
                  </a:lnTo>
                  <a:close/>
                </a:path>
              </a:pathLst>
            </a:custGeom>
            <a:solidFill>
              <a:schemeClr val="accent1">
                <a:lumMod val="75000"/>
              </a:schemeClr>
            </a:solidFill>
            <a:ln w="9525" cmpd="sng">
              <a:solidFill>
                <a:srgbClr val="FF0000"/>
              </a:solidFill>
              <a:miter lim="800000"/>
              <a:headEnd/>
              <a:tailEnd/>
            </a:ln>
          </p:spPr>
          <p:txBody>
            <a:bodyPr/>
            <a:lstStyle/>
            <a:p>
              <a:pPr eaLnBrk="0" hangingPunct="0"/>
              <a:endParaRPr lang="en-US" dirty="0"/>
            </a:p>
          </p:txBody>
        </p:sp>
        <p:sp>
          <p:nvSpPr>
            <p:cNvPr id="138246" name="Pyr2"/>
            <p:cNvSpPr>
              <a:spLocks noEditPoints="1" noChangeArrowheads="1"/>
            </p:cNvSpPr>
            <p:nvPr/>
          </p:nvSpPr>
          <p:spPr bwMode="auto">
            <a:xfrm>
              <a:off x="2331" y="1038"/>
              <a:ext cx="2015" cy="9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789 w 21600"/>
                <a:gd name="T13" fmla="*/ 508 h 21600"/>
                <a:gd name="T14" fmla="*/ 15811 w 21600"/>
                <a:gd name="T15" fmla="*/ 21092 h 21600"/>
              </a:gdLst>
              <a:ahLst/>
              <a:cxnLst>
                <a:cxn ang="T8">
                  <a:pos x="T0" y="T1"/>
                </a:cxn>
                <a:cxn ang="T9">
                  <a:pos x="T2" y="T3"/>
                </a:cxn>
                <a:cxn ang="T10">
                  <a:pos x="T4" y="T5"/>
                </a:cxn>
                <a:cxn ang="T11">
                  <a:pos x="T6" y="T7"/>
                </a:cxn>
              </a:cxnLst>
              <a:rect l="T12" t="T13" r="T14" b="T15"/>
              <a:pathLst>
                <a:path w="21600" h="21600">
                  <a:moveTo>
                    <a:pt x="5787" y="0"/>
                  </a:moveTo>
                  <a:lnTo>
                    <a:pt x="15812" y="0"/>
                  </a:lnTo>
                  <a:lnTo>
                    <a:pt x="21600" y="21600"/>
                  </a:lnTo>
                  <a:lnTo>
                    <a:pt x="0" y="21600"/>
                  </a:lnTo>
                  <a:lnTo>
                    <a:pt x="5787" y="0"/>
                  </a:lnTo>
                  <a:close/>
                </a:path>
              </a:pathLst>
            </a:custGeom>
            <a:solidFill>
              <a:schemeClr val="tx2">
                <a:lumMod val="60000"/>
                <a:lumOff val="40000"/>
              </a:schemeClr>
            </a:solidFill>
            <a:ln w="9525" cmpd="sng">
              <a:solidFill>
                <a:srgbClr val="FF0000"/>
              </a:solidFill>
              <a:miter lim="800000"/>
              <a:headEnd/>
              <a:tailEnd/>
            </a:ln>
          </p:spPr>
          <p:txBody>
            <a:bodyPr/>
            <a:lstStyle/>
            <a:p>
              <a:pPr eaLnBrk="0" hangingPunct="0"/>
              <a:endParaRPr lang="en-US" dirty="0"/>
            </a:p>
          </p:txBody>
        </p:sp>
        <p:sp>
          <p:nvSpPr>
            <p:cNvPr id="138247" name="Pyr3"/>
            <p:cNvSpPr>
              <a:spLocks noEditPoints="1" noChangeArrowheads="1"/>
            </p:cNvSpPr>
            <p:nvPr/>
          </p:nvSpPr>
          <p:spPr bwMode="auto">
            <a:xfrm>
              <a:off x="1795" y="1974"/>
              <a:ext cx="3087" cy="93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5290 w 21600"/>
                <a:gd name="T13" fmla="*/ 508 h 21600"/>
                <a:gd name="T14" fmla="*/ 16310 w 21600"/>
                <a:gd name="T15" fmla="*/ 21092 h 21600"/>
              </a:gdLst>
              <a:ahLst/>
              <a:cxnLst>
                <a:cxn ang="T8">
                  <a:pos x="T0" y="T1"/>
                </a:cxn>
                <a:cxn ang="T9">
                  <a:pos x="T2" y="T3"/>
                </a:cxn>
                <a:cxn ang="T10">
                  <a:pos x="T4" y="T5"/>
                </a:cxn>
                <a:cxn ang="T11">
                  <a:pos x="T6" y="T7"/>
                </a:cxn>
              </a:cxnLst>
              <a:rect l="T12" t="T13" r="T14" b="T15"/>
              <a:pathLst>
                <a:path w="21600" h="21600">
                  <a:moveTo>
                    <a:pt x="3768" y="0"/>
                  </a:moveTo>
                  <a:lnTo>
                    <a:pt x="17831" y="0"/>
                  </a:lnTo>
                  <a:lnTo>
                    <a:pt x="21600" y="21600"/>
                  </a:lnTo>
                  <a:lnTo>
                    <a:pt x="0" y="21600"/>
                  </a:lnTo>
                  <a:lnTo>
                    <a:pt x="3768" y="0"/>
                  </a:lnTo>
                  <a:close/>
                </a:path>
              </a:pathLst>
            </a:custGeom>
            <a:solidFill>
              <a:schemeClr val="accent1">
                <a:lumMod val="40000"/>
                <a:lumOff val="60000"/>
              </a:schemeClr>
            </a:solidFill>
            <a:ln w="9525" cmpd="sng">
              <a:solidFill>
                <a:srgbClr val="FF0000"/>
              </a:solidFill>
              <a:miter lim="800000"/>
              <a:headEnd/>
              <a:tailEnd/>
            </a:ln>
          </p:spPr>
          <p:txBody>
            <a:bodyPr/>
            <a:lstStyle/>
            <a:p>
              <a:pPr eaLnBrk="0" hangingPunct="0"/>
              <a:endParaRPr lang="en-US" dirty="0"/>
            </a:p>
          </p:txBody>
        </p:sp>
        <p:sp>
          <p:nvSpPr>
            <p:cNvPr id="138248" name="Pyr4"/>
            <p:cNvSpPr>
              <a:spLocks noEditPoints="1" noChangeArrowheads="1"/>
            </p:cNvSpPr>
            <p:nvPr/>
          </p:nvSpPr>
          <p:spPr bwMode="auto">
            <a:xfrm>
              <a:off x="1248" y="2904"/>
              <a:ext cx="4176" cy="93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284 w 21600"/>
                <a:gd name="T13" fmla="*/ 508 h 21600"/>
                <a:gd name="T14" fmla="*/ 17312 w 21600"/>
                <a:gd name="T15" fmla="*/ 21092 h 21600"/>
              </a:gdLst>
              <a:ahLst/>
              <a:cxnLst>
                <a:cxn ang="T8">
                  <a:pos x="T0" y="T1"/>
                </a:cxn>
                <a:cxn ang="T9">
                  <a:pos x="T2" y="T3"/>
                </a:cxn>
                <a:cxn ang="T10">
                  <a:pos x="T4" y="T5"/>
                </a:cxn>
                <a:cxn ang="T11">
                  <a:pos x="T6" y="T7"/>
                </a:cxn>
              </a:cxnLst>
              <a:rect l="T12" t="T13" r="T14" b="T15"/>
              <a:pathLst>
                <a:path w="21600" h="21600">
                  <a:moveTo>
                    <a:pt x="2793" y="0"/>
                  </a:moveTo>
                  <a:lnTo>
                    <a:pt x="18806" y="0"/>
                  </a:lnTo>
                  <a:lnTo>
                    <a:pt x="21600" y="21600"/>
                  </a:lnTo>
                  <a:lnTo>
                    <a:pt x="0" y="21600"/>
                  </a:lnTo>
                  <a:lnTo>
                    <a:pt x="2793" y="0"/>
                  </a:lnTo>
                  <a:close/>
                </a:path>
              </a:pathLst>
            </a:custGeom>
            <a:solidFill>
              <a:schemeClr val="accent1">
                <a:lumMod val="50000"/>
              </a:schemeClr>
            </a:solidFill>
            <a:ln w="9525" cmpd="sng">
              <a:solidFill>
                <a:srgbClr val="FF0000"/>
              </a:solidFill>
              <a:miter lim="800000"/>
              <a:headEnd/>
              <a:tailEnd/>
            </a:ln>
          </p:spPr>
          <p:txBody>
            <a:bodyPr/>
            <a:lstStyle/>
            <a:p>
              <a:pPr eaLnBrk="0" hangingPunct="0"/>
              <a:endParaRPr lang="en-US" dirty="0"/>
            </a:p>
          </p:txBody>
        </p:sp>
      </p:grpSp>
      <p:sp>
        <p:nvSpPr>
          <p:cNvPr id="10" name="Oval 9"/>
          <p:cNvSpPr/>
          <p:nvPr/>
        </p:nvSpPr>
        <p:spPr>
          <a:xfrm>
            <a:off x="5257800" y="2971800"/>
            <a:ext cx="2667000" cy="2819400"/>
          </a:xfrm>
          <a:prstGeom prst="ellipse">
            <a:avLst/>
          </a:prstGeom>
          <a:noFill/>
          <a:ln w="1047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E015F"/>
              </a:solidFill>
            </a:endParaRPr>
          </a:p>
        </p:txBody>
      </p:sp>
      <p:cxnSp>
        <p:nvCxnSpPr>
          <p:cNvPr id="11" name="Straight Connector 10"/>
          <p:cNvCxnSpPr/>
          <p:nvPr/>
        </p:nvCxnSpPr>
        <p:spPr>
          <a:xfrm flipV="1">
            <a:off x="5638800" y="3505200"/>
            <a:ext cx="1971675" cy="1797050"/>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5536407" y="3531394"/>
            <a:ext cx="2100262" cy="1743075"/>
          </a:xfrm>
          <a:prstGeom prst="line">
            <a:avLst/>
          </a:prstGeom>
          <a:ln w="1270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38241"/>
                                        </p:tgtEl>
                                        <p:attrNameLst>
                                          <p:attrName>style.visibility</p:attrName>
                                        </p:attrNameLst>
                                      </p:cBhvr>
                                      <p:to>
                                        <p:strVal val="visible"/>
                                      </p:to>
                                    </p:set>
                                    <p:animScale>
                                      <p:cBhvr>
                                        <p:cTn id="7" dur="1000" decel="50000" fill="hold">
                                          <p:stCondLst>
                                            <p:cond delay="0"/>
                                          </p:stCondLst>
                                        </p:cTn>
                                        <p:tgtEl>
                                          <p:spTgt spid="1382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8241"/>
                                        </p:tgtEl>
                                        <p:attrNameLst>
                                          <p:attrName>ppt_x</p:attrName>
                                          <p:attrName>ppt_y</p:attrName>
                                        </p:attrNameLst>
                                      </p:cBhvr>
                                    </p:animMotion>
                                    <p:animEffect transition="in" filter="fade">
                                      <p:cBhvr>
                                        <p:cTn id="9" dur="1000"/>
                                        <p:tgtEl>
                                          <p:spTgt spid="138241"/>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40291">
                                            <p:txEl>
                                              <p:pRg st="9" end="9"/>
                                            </p:txEl>
                                          </p:spTgt>
                                        </p:tgtEl>
                                        <p:attrNameLst>
                                          <p:attrName>style.visibility</p:attrName>
                                        </p:attrNameLst>
                                      </p:cBhvr>
                                      <p:to>
                                        <p:strVal val="visible"/>
                                      </p:to>
                                    </p:set>
                                    <p:animEffect transition="in" filter="fade">
                                      <p:cBhvr>
                                        <p:cTn id="19" dur="1000"/>
                                        <p:tgtEl>
                                          <p:spTgt spid="140291">
                                            <p:txEl>
                                              <p:pRg st="9" end="9"/>
                                            </p:txEl>
                                          </p:spTgt>
                                        </p:tgtEl>
                                      </p:cBhvr>
                                    </p:animEffect>
                                    <p:anim calcmode="lin" valueType="num">
                                      <p:cBhvr>
                                        <p:cTn id="20" dur="1000" fill="hold"/>
                                        <p:tgtEl>
                                          <p:spTgt spid="140291">
                                            <p:txEl>
                                              <p:pRg st="9" end="9"/>
                                            </p:txEl>
                                          </p:spTgt>
                                        </p:tgtEl>
                                        <p:attrNameLst>
                                          <p:attrName>ppt_x</p:attrName>
                                        </p:attrNameLst>
                                      </p:cBhvr>
                                      <p:tavLst>
                                        <p:tav tm="0">
                                          <p:val>
                                            <p:strVal val="#ppt_x"/>
                                          </p:val>
                                        </p:tav>
                                        <p:tav tm="100000">
                                          <p:val>
                                            <p:strVal val="#ppt_x"/>
                                          </p:val>
                                        </p:tav>
                                      </p:tavLst>
                                    </p:anim>
                                    <p:anim calcmode="lin" valueType="num">
                                      <p:cBhvr>
                                        <p:cTn id="21" dur="1000" fill="hold"/>
                                        <p:tgtEl>
                                          <p:spTgt spid="140291">
                                            <p:txEl>
                                              <p:pRg st="9" end="9"/>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40291">
                                            <p:txEl>
                                              <p:pRg st="8" end="8"/>
                                            </p:txEl>
                                          </p:spTgt>
                                        </p:tgtEl>
                                        <p:attrNameLst>
                                          <p:attrName>style.visibility</p:attrName>
                                        </p:attrNameLst>
                                      </p:cBhvr>
                                      <p:to>
                                        <p:strVal val="visible"/>
                                      </p:to>
                                    </p:set>
                                    <p:animEffect transition="in" filter="fade">
                                      <p:cBhvr>
                                        <p:cTn id="25" dur="1000"/>
                                        <p:tgtEl>
                                          <p:spTgt spid="140291">
                                            <p:txEl>
                                              <p:pRg st="8" end="8"/>
                                            </p:txEl>
                                          </p:spTgt>
                                        </p:tgtEl>
                                      </p:cBhvr>
                                    </p:animEffect>
                                    <p:anim calcmode="lin" valueType="num">
                                      <p:cBhvr>
                                        <p:cTn id="26" dur="1000" fill="hold"/>
                                        <p:tgtEl>
                                          <p:spTgt spid="140291">
                                            <p:txEl>
                                              <p:pRg st="8" end="8"/>
                                            </p:txEl>
                                          </p:spTgt>
                                        </p:tgtEl>
                                        <p:attrNameLst>
                                          <p:attrName>ppt_x</p:attrName>
                                        </p:attrNameLst>
                                      </p:cBhvr>
                                      <p:tavLst>
                                        <p:tav tm="0">
                                          <p:val>
                                            <p:strVal val="#ppt_x"/>
                                          </p:val>
                                        </p:tav>
                                        <p:tav tm="100000">
                                          <p:val>
                                            <p:strVal val="#ppt_x"/>
                                          </p:val>
                                        </p:tav>
                                      </p:tavLst>
                                    </p:anim>
                                    <p:anim calcmode="lin" valueType="num">
                                      <p:cBhvr>
                                        <p:cTn id="27" dur="1000" fill="hold"/>
                                        <p:tgtEl>
                                          <p:spTgt spid="140291">
                                            <p:txEl>
                                              <p:pRg st="8" end="8"/>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140291">
                                            <p:txEl>
                                              <p:pRg st="7" end="7"/>
                                            </p:txEl>
                                          </p:spTgt>
                                        </p:tgtEl>
                                        <p:attrNameLst>
                                          <p:attrName>style.visibility</p:attrName>
                                        </p:attrNameLst>
                                      </p:cBhvr>
                                      <p:to>
                                        <p:strVal val="visible"/>
                                      </p:to>
                                    </p:set>
                                    <p:animEffect transition="in" filter="fade">
                                      <p:cBhvr>
                                        <p:cTn id="31" dur="1000"/>
                                        <p:tgtEl>
                                          <p:spTgt spid="140291">
                                            <p:txEl>
                                              <p:pRg st="7" end="7"/>
                                            </p:txEl>
                                          </p:spTgt>
                                        </p:tgtEl>
                                      </p:cBhvr>
                                    </p:animEffect>
                                    <p:anim calcmode="lin" valueType="num">
                                      <p:cBhvr>
                                        <p:cTn id="32" dur="1000" fill="hold"/>
                                        <p:tgtEl>
                                          <p:spTgt spid="140291">
                                            <p:txEl>
                                              <p:pRg st="7" end="7"/>
                                            </p:txEl>
                                          </p:spTgt>
                                        </p:tgtEl>
                                        <p:attrNameLst>
                                          <p:attrName>ppt_x</p:attrName>
                                        </p:attrNameLst>
                                      </p:cBhvr>
                                      <p:tavLst>
                                        <p:tav tm="0">
                                          <p:val>
                                            <p:strVal val="#ppt_x"/>
                                          </p:val>
                                        </p:tav>
                                        <p:tav tm="100000">
                                          <p:val>
                                            <p:strVal val="#ppt_x"/>
                                          </p:val>
                                        </p:tav>
                                      </p:tavLst>
                                    </p:anim>
                                    <p:anim calcmode="lin" valueType="num">
                                      <p:cBhvr>
                                        <p:cTn id="33" dur="1000" fill="hold"/>
                                        <p:tgtEl>
                                          <p:spTgt spid="140291">
                                            <p:txEl>
                                              <p:pRg st="7" end="7"/>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140291">
                                            <p:txEl>
                                              <p:pRg st="6" end="6"/>
                                            </p:txEl>
                                          </p:spTgt>
                                        </p:tgtEl>
                                        <p:attrNameLst>
                                          <p:attrName>style.visibility</p:attrName>
                                        </p:attrNameLst>
                                      </p:cBhvr>
                                      <p:to>
                                        <p:strVal val="visible"/>
                                      </p:to>
                                    </p:set>
                                    <p:animEffect transition="in" filter="fade">
                                      <p:cBhvr>
                                        <p:cTn id="37" dur="1000"/>
                                        <p:tgtEl>
                                          <p:spTgt spid="140291">
                                            <p:txEl>
                                              <p:pRg st="6" end="6"/>
                                            </p:txEl>
                                          </p:spTgt>
                                        </p:tgtEl>
                                      </p:cBhvr>
                                    </p:animEffect>
                                    <p:anim calcmode="lin" valueType="num">
                                      <p:cBhvr>
                                        <p:cTn id="38" dur="1000" fill="hold"/>
                                        <p:tgtEl>
                                          <p:spTgt spid="140291">
                                            <p:txEl>
                                              <p:pRg st="6" end="6"/>
                                            </p:txEl>
                                          </p:spTgt>
                                        </p:tgtEl>
                                        <p:attrNameLst>
                                          <p:attrName>ppt_x</p:attrName>
                                        </p:attrNameLst>
                                      </p:cBhvr>
                                      <p:tavLst>
                                        <p:tav tm="0">
                                          <p:val>
                                            <p:strVal val="#ppt_x"/>
                                          </p:val>
                                        </p:tav>
                                        <p:tav tm="100000">
                                          <p:val>
                                            <p:strVal val="#ppt_x"/>
                                          </p:val>
                                        </p:tav>
                                      </p:tavLst>
                                    </p:anim>
                                    <p:anim calcmode="lin" valueType="num">
                                      <p:cBhvr>
                                        <p:cTn id="39" dur="1000" fill="hold"/>
                                        <p:tgtEl>
                                          <p:spTgt spid="140291">
                                            <p:txEl>
                                              <p:pRg st="6" end="6"/>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nodeType="afterEffect">
                                  <p:stCondLst>
                                    <p:cond delay="0"/>
                                  </p:stCondLst>
                                  <p:childTnLst>
                                    <p:set>
                                      <p:cBhvr>
                                        <p:cTn id="42" dur="1" fill="hold">
                                          <p:stCondLst>
                                            <p:cond delay="0"/>
                                          </p:stCondLst>
                                        </p:cTn>
                                        <p:tgtEl>
                                          <p:spTgt spid="140291">
                                            <p:txEl>
                                              <p:pRg st="4" end="4"/>
                                            </p:txEl>
                                          </p:spTgt>
                                        </p:tgtEl>
                                        <p:attrNameLst>
                                          <p:attrName>style.visibility</p:attrName>
                                        </p:attrNameLst>
                                      </p:cBhvr>
                                      <p:to>
                                        <p:strVal val="visible"/>
                                      </p:to>
                                    </p:set>
                                    <p:animEffect transition="in" filter="fade">
                                      <p:cBhvr>
                                        <p:cTn id="43" dur="1000"/>
                                        <p:tgtEl>
                                          <p:spTgt spid="140291">
                                            <p:txEl>
                                              <p:pRg st="4" end="4"/>
                                            </p:txEl>
                                          </p:spTgt>
                                        </p:tgtEl>
                                      </p:cBhvr>
                                    </p:animEffect>
                                    <p:anim calcmode="lin" valueType="num">
                                      <p:cBhvr>
                                        <p:cTn id="44" dur="1000" fill="hold"/>
                                        <p:tgtEl>
                                          <p:spTgt spid="140291">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140291">
                                            <p:txEl>
                                              <p:pRg st="4" end="4"/>
                                            </p:txEl>
                                          </p:spTgt>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0"/>
                                  </p:stCondLst>
                                  <p:childTnLst>
                                    <p:set>
                                      <p:cBhvr>
                                        <p:cTn id="47" dur="1" fill="hold">
                                          <p:stCondLst>
                                            <p:cond delay="0"/>
                                          </p:stCondLst>
                                        </p:cTn>
                                        <p:tgtEl>
                                          <p:spTgt spid="140291">
                                            <p:txEl>
                                              <p:pRg st="5" end="5"/>
                                            </p:txEl>
                                          </p:spTgt>
                                        </p:tgtEl>
                                        <p:attrNameLst>
                                          <p:attrName>style.visibility</p:attrName>
                                        </p:attrNameLst>
                                      </p:cBhvr>
                                      <p:to>
                                        <p:strVal val="visible"/>
                                      </p:to>
                                    </p:set>
                                    <p:animEffect transition="in" filter="fade">
                                      <p:cBhvr>
                                        <p:cTn id="48" dur="1000"/>
                                        <p:tgtEl>
                                          <p:spTgt spid="140291">
                                            <p:txEl>
                                              <p:pRg st="5" end="5"/>
                                            </p:txEl>
                                          </p:spTgt>
                                        </p:tgtEl>
                                      </p:cBhvr>
                                    </p:animEffect>
                                    <p:anim calcmode="lin" valueType="num">
                                      <p:cBhvr>
                                        <p:cTn id="49" dur="1000" fill="hold"/>
                                        <p:tgtEl>
                                          <p:spTgt spid="14029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140291">
                                            <p:txEl>
                                              <p:pRg st="5" end="5"/>
                                            </p:txEl>
                                          </p:spTgt>
                                        </p:tgtEl>
                                        <p:attrNameLst>
                                          <p:attrName>ppt_y</p:attrName>
                                        </p:attrNameLst>
                                      </p:cBhvr>
                                      <p:tavLst>
                                        <p:tav tm="0">
                                          <p:val>
                                            <p:strVal val="#ppt_y-.1"/>
                                          </p:val>
                                        </p:tav>
                                        <p:tav tm="100000">
                                          <p:val>
                                            <p:strVal val="#ppt_y"/>
                                          </p:val>
                                        </p:tav>
                                      </p:tavLst>
                                    </p:anim>
                                  </p:childTnLst>
                                </p:cTn>
                              </p:par>
                            </p:childTnLst>
                          </p:cTn>
                        </p:par>
                        <p:par>
                          <p:cTn id="51" fill="hold">
                            <p:stCondLst>
                              <p:cond delay="7000"/>
                            </p:stCondLst>
                            <p:childTnLst>
                              <p:par>
                                <p:cTn id="52" presetID="47" presetClass="entr" presetSubtype="0" fill="hold" nodeType="afterEffect">
                                  <p:stCondLst>
                                    <p:cond delay="0"/>
                                  </p:stCondLst>
                                  <p:childTnLst>
                                    <p:set>
                                      <p:cBhvr>
                                        <p:cTn id="53" dur="1" fill="hold">
                                          <p:stCondLst>
                                            <p:cond delay="0"/>
                                          </p:stCondLst>
                                        </p:cTn>
                                        <p:tgtEl>
                                          <p:spTgt spid="140291">
                                            <p:txEl>
                                              <p:pRg st="2" end="2"/>
                                            </p:txEl>
                                          </p:spTgt>
                                        </p:tgtEl>
                                        <p:attrNameLst>
                                          <p:attrName>style.visibility</p:attrName>
                                        </p:attrNameLst>
                                      </p:cBhvr>
                                      <p:to>
                                        <p:strVal val="visible"/>
                                      </p:to>
                                    </p:set>
                                    <p:animEffect transition="in" filter="fade">
                                      <p:cBhvr>
                                        <p:cTn id="54" dur="1000"/>
                                        <p:tgtEl>
                                          <p:spTgt spid="140291">
                                            <p:txEl>
                                              <p:pRg st="2" end="2"/>
                                            </p:txEl>
                                          </p:spTgt>
                                        </p:tgtEl>
                                      </p:cBhvr>
                                    </p:animEffect>
                                    <p:anim calcmode="lin" valueType="num">
                                      <p:cBhvr>
                                        <p:cTn id="55" dur="1000" fill="hold"/>
                                        <p:tgtEl>
                                          <p:spTgt spid="140291">
                                            <p:txEl>
                                              <p:pRg st="2" end="2"/>
                                            </p:txEl>
                                          </p:spTgt>
                                        </p:tgtEl>
                                        <p:attrNameLst>
                                          <p:attrName>ppt_x</p:attrName>
                                        </p:attrNameLst>
                                      </p:cBhvr>
                                      <p:tavLst>
                                        <p:tav tm="0">
                                          <p:val>
                                            <p:strVal val="#ppt_x"/>
                                          </p:val>
                                        </p:tav>
                                        <p:tav tm="100000">
                                          <p:val>
                                            <p:strVal val="#ppt_x"/>
                                          </p:val>
                                        </p:tav>
                                      </p:tavLst>
                                    </p:anim>
                                    <p:anim calcmode="lin" valueType="num">
                                      <p:cBhvr>
                                        <p:cTn id="56" dur="1000" fill="hold"/>
                                        <p:tgtEl>
                                          <p:spTgt spid="140291">
                                            <p:txEl>
                                              <p:pRg st="2" end="2"/>
                                            </p:txEl>
                                          </p:spTgt>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40291">
                                            <p:txEl>
                                              <p:pRg st="3" end="3"/>
                                            </p:txEl>
                                          </p:spTgt>
                                        </p:tgtEl>
                                        <p:attrNameLst>
                                          <p:attrName>style.visibility</p:attrName>
                                        </p:attrNameLst>
                                      </p:cBhvr>
                                      <p:to>
                                        <p:strVal val="visible"/>
                                      </p:to>
                                    </p:set>
                                    <p:animEffect transition="in" filter="fade">
                                      <p:cBhvr>
                                        <p:cTn id="59" dur="1000"/>
                                        <p:tgtEl>
                                          <p:spTgt spid="140291">
                                            <p:txEl>
                                              <p:pRg st="3" end="3"/>
                                            </p:txEl>
                                          </p:spTgt>
                                        </p:tgtEl>
                                      </p:cBhvr>
                                    </p:animEffect>
                                    <p:anim calcmode="lin" valueType="num">
                                      <p:cBhvr>
                                        <p:cTn id="60" dur="1000" fill="hold"/>
                                        <p:tgtEl>
                                          <p:spTgt spid="140291">
                                            <p:txEl>
                                              <p:pRg st="3" end="3"/>
                                            </p:txEl>
                                          </p:spTgt>
                                        </p:tgtEl>
                                        <p:attrNameLst>
                                          <p:attrName>ppt_x</p:attrName>
                                        </p:attrNameLst>
                                      </p:cBhvr>
                                      <p:tavLst>
                                        <p:tav tm="0">
                                          <p:val>
                                            <p:strVal val="#ppt_x"/>
                                          </p:val>
                                        </p:tav>
                                        <p:tav tm="100000">
                                          <p:val>
                                            <p:strVal val="#ppt_x"/>
                                          </p:val>
                                        </p:tav>
                                      </p:tavLst>
                                    </p:anim>
                                    <p:anim calcmode="lin" valueType="num">
                                      <p:cBhvr>
                                        <p:cTn id="61" dur="1000" fill="hold"/>
                                        <p:tgtEl>
                                          <p:spTgt spid="140291">
                                            <p:txEl>
                                              <p:pRg st="3" end="3"/>
                                            </p:txEl>
                                          </p:spTgt>
                                        </p:tgtEl>
                                        <p:attrNameLst>
                                          <p:attrName>ppt_y</p:attrName>
                                        </p:attrNameLst>
                                      </p:cBhvr>
                                      <p:tavLst>
                                        <p:tav tm="0">
                                          <p:val>
                                            <p:strVal val="#ppt_y-.1"/>
                                          </p:val>
                                        </p:tav>
                                        <p:tav tm="100000">
                                          <p:val>
                                            <p:strVal val="#ppt_y"/>
                                          </p:val>
                                        </p:tav>
                                      </p:tavLst>
                                    </p:anim>
                                  </p:childTnLst>
                                </p:cTn>
                              </p:par>
                            </p:childTnLst>
                          </p:cTn>
                        </p:par>
                        <p:par>
                          <p:cTn id="62" fill="hold">
                            <p:stCondLst>
                              <p:cond delay="8000"/>
                            </p:stCondLst>
                            <p:childTnLst>
                              <p:par>
                                <p:cTn id="63" presetID="47" presetClass="entr" presetSubtype="0" fill="hold" nodeType="afterEffect">
                                  <p:stCondLst>
                                    <p:cond delay="0"/>
                                  </p:stCondLst>
                                  <p:childTnLst>
                                    <p:set>
                                      <p:cBhvr>
                                        <p:cTn id="64" dur="1" fill="hold">
                                          <p:stCondLst>
                                            <p:cond delay="0"/>
                                          </p:stCondLst>
                                        </p:cTn>
                                        <p:tgtEl>
                                          <p:spTgt spid="140291">
                                            <p:txEl>
                                              <p:pRg st="1" end="1"/>
                                            </p:txEl>
                                          </p:spTgt>
                                        </p:tgtEl>
                                        <p:attrNameLst>
                                          <p:attrName>style.visibility</p:attrName>
                                        </p:attrNameLst>
                                      </p:cBhvr>
                                      <p:to>
                                        <p:strVal val="visible"/>
                                      </p:to>
                                    </p:set>
                                    <p:animEffect transition="in" filter="fade">
                                      <p:cBhvr>
                                        <p:cTn id="65" dur="1000"/>
                                        <p:tgtEl>
                                          <p:spTgt spid="140291">
                                            <p:txEl>
                                              <p:pRg st="1" end="1"/>
                                            </p:txEl>
                                          </p:spTgt>
                                        </p:tgtEl>
                                      </p:cBhvr>
                                    </p:animEffect>
                                    <p:anim calcmode="lin" valueType="num">
                                      <p:cBhvr>
                                        <p:cTn id="66" dur="1000" fill="hold"/>
                                        <p:tgtEl>
                                          <p:spTgt spid="140291">
                                            <p:txEl>
                                              <p:pRg st="1" end="1"/>
                                            </p:txEl>
                                          </p:spTgt>
                                        </p:tgtEl>
                                        <p:attrNameLst>
                                          <p:attrName>ppt_x</p:attrName>
                                        </p:attrNameLst>
                                      </p:cBhvr>
                                      <p:tavLst>
                                        <p:tav tm="0">
                                          <p:val>
                                            <p:strVal val="#ppt_x"/>
                                          </p:val>
                                        </p:tav>
                                        <p:tav tm="100000">
                                          <p:val>
                                            <p:strVal val="#ppt_x"/>
                                          </p:val>
                                        </p:tav>
                                      </p:tavLst>
                                    </p:anim>
                                    <p:anim calcmode="lin" valueType="num">
                                      <p:cBhvr>
                                        <p:cTn id="67" dur="1000" fill="hold"/>
                                        <p:tgtEl>
                                          <p:spTgt spid="140291">
                                            <p:txEl>
                                              <p:pRg st="1" end="1"/>
                                            </p:txEl>
                                          </p:spTgt>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53"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2000" fill="hold"/>
                                        <p:tgtEl>
                                          <p:spTgt spid="10"/>
                                        </p:tgtEl>
                                        <p:attrNameLst>
                                          <p:attrName>ppt_w</p:attrName>
                                        </p:attrNameLst>
                                      </p:cBhvr>
                                      <p:tavLst>
                                        <p:tav tm="0">
                                          <p:val>
                                            <p:fltVal val="0"/>
                                          </p:val>
                                        </p:tav>
                                        <p:tav tm="100000">
                                          <p:val>
                                            <p:strVal val="#ppt_w"/>
                                          </p:val>
                                        </p:tav>
                                      </p:tavLst>
                                    </p:anim>
                                    <p:anim calcmode="lin" valueType="num">
                                      <p:cBhvr>
                                        <p:cTn id="72" dur="2000" fill="hold"/>
                                        <p:tgtEl>
                                          <p:spTgt spid="10"/>
                                        </p:tgtEl>
                                        <p:attrNameLst>
                                          <p:attrName>ppt_h</p:attrName>
                                        </p:attrNameLst>
                                      </p:cBhvr>
                                      <p:tavLst>
                                        <p:tav tm="0">
                                          <p:val>
                                            <p:fltVal val="0"/>
                                          </p:val>
                                        </p:tav>
                                        <p:tav tm="100000">
                                          <p:val>
                                            <p:strVal val="#ppt_h"/>
                                          </p:val>
                                        </p:tav>
                                      </p:tavLst>
                                    </p:anim>
                                    <p:animEffect transition="in" filter="fade">
                                      <p:cBhvr>
                                        <p:cTn id="73" dur="2000"/>
                                        <p:tgtEl>
                                          <p:spTgt spid="10"/>
                                        </p:tgtEl>
                                      </p:cBhvr>
                                    </p:animEffect>
                                  </p:childTnLst>
                                </p:cTn>
                              </p:par>
                              <p:par>
                                <p:cTn id="74" presetID="53" presetClass="entr" presetSubtype="0" fill="hold" nodeType="with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p:cTn id="76" dur="2000" fill="hold"/>
                                        <p:tgtEl>
                                          <p:spTgt spid="11"/>
                                        </p:tgtEl>
                                        <p:attrNameLst>
                                          <p:attrName>ppt_w</p:attrName>
                                        </p:attrNameLst>
                                      </p:cBhvr>
                                      <p:tavLst>
                                        <p:tav tm="0">
                                          <p:val>
                                            <p:fltVal val="0"/>
                                          </p:val>
                                        </p:tav>
                                        <p:tav tm="100000">
                                          <p:val>
                                            <p:strVal val="#ppt_w"/>
                                          </p:val>
                                        </p:tav>
                                      </p:tavLst>
                                    </p:anim>
                                    <p:anim calcmode="lin" valueType="num">
                                      <p:cBhvr>
                                        <p:cTn id="77" dur="2000" fill="hold"/>
                                        <p:tgtEl>
                                          <p:spTgt spid="11"/>
                                        </p:tgtEl>
                                        <p:attrNameLst>
                                          <p:attrName>ppt_h</p:attrName>
                                        </p:attrNameLst>
                                      </p:cBhvr>
                                      <p:tavLst>
                                        <p:tav tm="0">
                                          <p:val>
                                            <p:fltVal val="0"/>
                                          </p:val>
                                        </p:tav>
                                        <p:tav tm="100000">
                                          <p:val>
                                            <p:strVal val="#ppt_h"/>
                                          </p:val>
                                        </p:tav>
                                      </p:tavLst>
                                    </p:anim>
                                    <p:animEffect transition="in" filter="fade">
                                      <p:cBhvr>
                                        <p:cTn id="78" dur="2000"/>
                                        <p:tgtEl>
                                          <p:spTgt spid="11"/>
                                        </p:tgtEl>
                                      </p:cBhvr>
                                    </p:animEffect>
                                  </p:childTnLst>
                                </p:cTn>
                              </p:par>
                              <p:par>
                                <p:cTn id="79" presetID="53" presetClass="entr" presetSubtype="0" fill="hold" nodeType="withEffect">
                                  <p:stCondLst>
                                    <p:cond delay="0"/>
                                  </p:stCondLst>
                                  <p:childTnLst>
                                    <p:set>
                                      <p:cBhvr>
                                        <p:cTn id="80" dur="1" fill="hold">
                                          <p:stCondLst>
                                            <p:cond delay="0"/>
                                          </p:stCondLst>
                                        </p:cTn>
                                        <p:tgtEl>
                                          <p:spTgt spid="12"/>
                                        </p:tgtEl>
                                        <p:attrNameLst>
                                          <p:attrName>style.visibility</p:attrName>
                                        </p:attrNameLst>
                                      </p:cBhvr>
                                      <p:to>
                                        <p:strVal val="visible"/>
                                      </p:to>
                                    </p:set>
                                    <p:anim calcmode="lin" valueType="num">
                                      <p:cBhvr>
                                        <p:cTn id="81" dur="2000" fill="hold"/>
                                        <p:tgtEl>
                                          <p:spTgt spid="12"/>
                                        </p:tgtEl>
                                        <p:attrNameLst>
                                          <p:attrName>ppt_w</p:attrName>
                                        </p:attrNameLst>
                                      </p:cBhvr>
                                      <p:tavLst>
                                        <p:tav tm="0">
                                          <p:val>
                                            <p:fltVal val="0"/>
                                          </p:val>
                                        </p:tav>
                                        <p:tav tm="100000">
                                          <p:val>
                                            <p:strVal val="#ppt_w"/>
                                          </p:val>
                                        </p:tav>
                                      </p:tavLst>
                                    </p:anim>
                                    <p:anim calcmode="lin" valueType="num">
                                      <p:cBhvr>
                                        <p:cTn id="82" dur="2000" fill="hold"/>
                                        <p:tgtEl>
                                          <p:spTgt spid="12"/>
                                        </p:tgtEl>
                                        <p:attrNameLst>
                                          <p:attrName>ppt_h</p:attrName>
                                        </p:attrNameLst>
                                      </p:cBhvr>
                                      <p:tavLst>
                                        <p:tav tm="0">
                                          <p:val>
                                            <p:fltVal val="0"/>
                                          </p:val>
                                        </p:tav>
                                        <p:tav tm="100000">
                                          <p:val>
                                            <p:strVal val="#ppt_h"/>
                                          </p:val>
                                        </p:tav>
                                      </p:tavLst>
                                    </p:anim>
                                    <p:animEffect transition="in" filter="fade">
                                      <p:cBhvr>
                                        <p:cTn id="8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1"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0" y="0"/>
            <a:ext cx="9144000" cy="792163"/>
          </a:xfrm>
        </p:spPr>
        <p:txBody>
          <a:bodyPr/>
          <a:lstStyle/>
          <a:p>
            <a:pPr eaLnBrk="1" hangingPunct="1"/>
            <a:r>
              <a:rPr lang="en-US" sz="4400" dirty="0" smtClean="0">
                <a:solidFill>
                  <a:srgbClr val="0E015F"/>
                </a:solidFill>
                <a:latin typeface="Comic Sans MS" pitchFamily="66" charset="0"/>
              </a:rPr>
              <a:t>Implementation</a:t>
            </a:r>
          </a:p>
        </p:txBody>
      </p:sp>
      <p:sp>
        <p:nvSpPr>
          <p:cNvPr id="141315" name="Rectangle 3"/>
          <p:cNvSpPr>
            <a:spLocks noGrp="1" noChangeArrowheads="1"/>
          </p:cNvSpPr>
          <p:nvPr>
            <p:ph type="body" idx="1"/>
          </p:nvPr>
        </p:nvSpPr>
        <p:spPr>
          <a:xfrm>
            <a:off x="0" y="685800"/>
            <a:ext cx="8229600" cy="4525963"/>
          </a:xfrm>
        </p:spPr>
        <p:txBody>
          <a:bodyPr/>
          <a:lstStyle/>
          <a:p>
            <a:pPr eaLnBrk="1" hangingPunct="1"/>
            <a:endParaRPr lang="en-US" dirty="0" smtClean="0"/>
          </a:p>
          <a:p>
            <a:pPr eaLnBrk="1" hangingPunct="1">
              <a:buFontTx/>
              <a:buNone/>
            </a:pPr>
            <a:endParaRPr lang="en-US" dirty="0" smtClean="0"/>
          </a:p>
          <a:p>
            <a:pPr eaLnBrk="1" hangingPunct="1">
              <a:buFontTx/>
              <a:buNone/>
            </a:pPr>
            <a:endParaRPr lang="en-US" dirty="0" smtClean="0"/>
          </a:p>
          <a:p>
            <a:pPr eaLnBrk="1" hangingPunct="1"/>
            <a:endParaRPr lang="en-US" dirty="0" smtClean="0"/>
          </a:p>
        </p:txBody>
      </p:sp>
      <p:grpSp>
        <p:nvGrpSpPr>
          <p:cNvPr id="2" name="Group 4"/>
          <p:cNvGrpSpPr>
            <a:grpSpLocks/>
          </p:cNvGrpSpPr>
          <p:nvPr/>
        </p:nvGrpSpPr>
        <p:grpSpPr bwMode="auto">
          <a:xfrm>
            <a:off x="381000" y="838200"/>
            <a:ext cx="7392637" cy="5715000"/>
            <a:chOff x="1794" y="633"/>
            <a:chExt cx="2864" cy="2849"/>
          </a:xfrm>
        </p:grpSpPr>
        <p:sp>
          <p:nvSpPr>
            <p:cNvPr id="139269" name="Puzzle3"/>
            <p:cNvSpPr>
              <a:spLocks noEditPoints="1" noChangeArrowheads="1"/>
            </p:cNvSpPr>
            <p:nvPr/>
          </p:nvSpPr>
          <p:spPr bwMode="auto">
            <a:xfrm>
              <a:off x="3204" y="633"/>
              <a:ext cx="1114" cy="15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a:lstStyle/>
            <a:p>
              <a:pPr eaLnBrk="0" hangingPunct="0"/>
              <a:r>
                <a:rPr lang="en-US" sz="1800" dirty="0">
                  <a:latin typeface="Garamond" pitchFamily="18" charset="0"/>
                </a:rPr>
                <a:t>     </a:t>
              </a:r>
              <a:r>
                <a:rPr lang="en-US" sz="1800" b="1" dirty="0"/>
                <a:t>Team Teaching</a:t>
              </a:r>
            </a:p>
          </p:txBody>
        </p:sp>
        <p:sp>
          <p:nvSpPr>
            <p:cNvPr id="139270" name="Puzzle2"/>
            <p:cNvSpPr>
              <a:spLocks noEditPoints="1" noChangeArrowheads="1"/>
            </p:cNvSpPr>
            <p:nvPr/>
          </p:nvSpPr>
          <p:spPr bwMode="auto">
            <a:xfrm>
              <a:off x="2880" y="1736"/>
              <a:ext cx="1778" cy="13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35 h 21600"/>
                <a:gd name="T26" fmla="*/ 16182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a:lstStyle/>
            <a:p>
              <a:pPr eaLnBrk="0" hangingPunct="0"/>
              <a:endParaRPr lang="en-US" sz="1800" dirty="0">
                <a:latin typeface="Garamond" pitchFamily="18" charset="0"/>
              </a:endParaRPr>
            </a:p>
            <a:p>
              <a:pPr eaLnBrk="0" hangingPunct="0"/>
              <a:r>
                <a:rPr lang="en-US" sz="1800" b="1" dirty="0"/>
                <a:t>Parallel Teaching</a:t>
              </a:r>
            </a:p>
          </p:txBody>
        </p:sp>
        <p:sp>
          <p:nvSpPr>
            <p:cNvPr id="139271" name="Puzzle4"/>
            <p:cNvSpPr>
              <a:spLocks noEditPoints="1" noChangeArrowheads="1"/>
            </p:cNvSpPr>
            <p:nvPr/>
          </p:nvSpPr>
          <p:spPr bwMode="auto">
            <a:xfrm>
              <a:off x="2192" y="1719"/>
              <a:ext cx="1072" cy="176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2075 w 21600"/>
                <a:gd name="T25" fmla="*/ 5660 h 21600"/>
                <a:gd name="T26" fmla="*/ 20210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a:lstStyle/>
            <a:p>
              <a:pPr eaLnBrk="0" hangingPunct="0"/>
              <a:endParaRPr lang="en-US" sz="1800" dirty="0">
                <a:latin typeface="Garamond" pitchFamily="18" charset="0"/>
              </a:endParaRPr>
            </a:p>
            <a:p>
              <a:pPr eaLnBrk="0" hangingPunct="0"/>
              <a:r>
                <a:rPr lang="en-US" sz="1800" b="1" dirty="0"/>
                <a:t>Station Teaching</a:t>
              </a:r>
            </a:p>
          </p:txBody>
        </p:sp>
        <p:sp>
          <p:nvSpPr>
            <p:cNvPr id="139272" name="Puzzle1"/>
            <p:cNvSpPr>
              <a:spLocks noEditPoints="1" noChangeArrowheads="1"/>
            </p:cNvSpPr>
            <p:nvPr/>
          </p:nvSpPr>
          <p:spPr bwMode="auto">
            <a:xfrm>
              <a:off x="1794" y="1091"/>
              <a:ext cx="1830" cy="10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a:lstStyle/>
            <a:p>
              <a:pPr eaLnBrk="0" hangingPunct="0"/>
              <a:r>
                <a:rPr lang="en-US" sz="1800" b="1" dirty="0"/>
                <a:t>One</a:t>
              </a:r>
            </a:p>
            <a:p>
              <a:pPr eaLnBrk="0" hangingPunct="0"/>
              <a:r>
                <a:rPr lang="en-US" sz="1800" b="1" dirty="0"/>
                <a:t>Teach, </a:t>
              </a:r>
            </a:p>
            <a:p>
              <a:pPr eaLnBrk="0" hangingPunct="0"/>
              <a:r>
                <a:rPr lang="en-US" sz="1800" b="1" dirty="0"/>
                <a:t>One</a:t>
              </a:r>
            </a:p>
            <a:p>
              <a:pPr eaLnBrk="0" hangingPunct="0"/>
              <a:r>
                <a:rPr lang="en-US" sz="1800" b="1" dirty="0"/>
                <a:t>Assist</a:t>
              </a:r>
            </a:p>
          </p:txBody>
        </p:sp>
      </p:grpSp>
      <p:sp>
        <p:nvSpPr>
          <p:cNvPr id="11"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grpId="1" nodeType="afterEffect">
                                  <p:stCondLst>
                                    <p:cond delay="0"/>
                                  </p:stCondLst>
                                  <p:iterate type="lt">
                                    <p:tmPct val="10000"/>
                                  </p:iterate>
                                  <p:childTnLst>
                                    <p:set>
                                      <p:cBhvr>
                                        <p:cTn id="6" dur="1" fill="hold">
                                          <p:stCondLst>
                                            <p:cond delay="0"/>
                                          </p:stCondLst>
                                        </p:cTn>
                                        <p:tgtEl>
                                          <p:spTgt spid="141314"/>
                                        </p:tgtEl>
                                        <p:attrNameLst>
                                          <p:attrName>style.visibility</p:attrName>
                                        </p:attrNameLst>
                                      </p:cBhvr>
                                      <p:to>
                                        <p:strVal val="visible"/>
                                      </p:to>
                                    </p:set>
                                    <p:animEffect transition="in" filter="fade">
                                      <p:cBhvr>
                                        <p:cTn id="7" dur="1000"/>
                                        <p:tgtEl>
                                          <p:spTgt spid="141314"/>
                                        </p:tgtEl>
                                      </p:cBhvr>
                                    </p:animEffect>
                                    <p:anim calcmode="lin" valueType="num">
                                      <p:cBhvr>
                                        <p:cTn id="8" dur="1000" fill="hold"/>
                                        <p:tgtEl>
                                          <p:spTgt spid="141314"/>
                                        </p:tgtEl>
                                        <p:attrNameLst>
                                          <p:attrName>ppt_x</p:attrName>
                                        </p:attrNameLst>
                                      </p:cBhvr>
                                      <p:tavLst>
                                        <p:tav tm="0">
                                          <p:val>
                                            <p:strVal val="#ppt_x-.1"/>
                                          </p:val>
                                        </p:tav>
                                        <p:tav tm="100000">
                                          <p:val>
                                            <p:strVal val="#ppt_x"/>
                                          </p:val>
                                        </p:tav>
                                      </p:tavLst>
                                    </p:anim>
                                    <p:anim calcmode="lin" valueType="num">
                                      <p:cBhvr>
                                        <p:cTn id="9" dur="1000" fill="hold"/>
                                        <p:tgtEl>
                                          <p:spTgt spid="141314"/>
                                        </p:tgtEl>
                                        <p:attrNameLst>
                                          <p:attrName>ppt_y</p:attrName>
                                        </p:attrNameLst>
                                      </p:cBhvr>
                                      <p:tavLst>
                                        <p:tav tm="0">
                                          <p:val>
                                            <p:strVal val="#ppt_y"/>
                                          </p:val>
                                        </p:tav>
                                        <p:tav tm="100000">
                                          <p:val>
                                            <p:strVal val="#ppt_y"/>
                                          </p:val>
                                        </p:tav>
                                      </p:tavLst>
                                    </p:anim>
                                  </p:childTnLst>
                                </p:cTn>
                              </p:par>
                            </p:childTnLst>
                          </p:cTn>
                        </p:par>
                        <p:par>
                          <p:cTn id="10" fill="hold">
                            <p:stCondLst>
                              <p:cond delay="2300"/>
                            </p:stCondLst>
                            <p:childTnLst>
                              <p:par>
                                <p:cTn id="11" presetID="5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Scale>
                                      <p:cBhvr>
                                        <p:cTn id="13"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
                                        </p:tgtEl>
                                        <p:attrNameLst>
                                          <p:attrName>ppt_x</p:attrName>
                                          <p:attrName>ppt_y</p:attrName>
                                        </p:attrNameLst>
                                      </p:cBhvr>
                                    </p:animMotion>
                                    <p:animEffect transition="in" filter="fade">
                                      <p:cBhvr>
                                        <p:cTn id="15" dur="1000"/>
                                        <p:tgtEl>
                                          <p:spTgt spid="2"/>
                                        </p:tgtEl>
                                      </p:cBhvr>
                                    </p:animEffect>
                                  </p:childTnLst>
                                </p:cTn>
                              </p:par>
                            </p:childTnLst>
                          </p:cTn>
                        </p:par>
                        <p:par>
                          <p:cTn id="16" fill="hold">
                            <p:stCondLst>
                              <p:cond delay="3300"/>
                            </p:stCondLst>
                            <p:childTnLst>
                              <p:par>
                                <p:cTn id="17" presetID="29" presetClass="path" presetSubtype="0" accel="50000" decel="50000" fill="hold" grpId="0" nodeType="afterEffect">
                                  <p:stCondLst>
                                    <p:cond delay="0"/>
                                  </p:stCondLst>
                                  <p:iterate type="lt">
                                    <p:tmPct val="10000"/>
                                  </p:iterate>
                                  <p:childTnLst>
                                    <p:animMotion origin="layout" path="M 0.0 0.0  C 0.007 -0.01333  0.014 -0.028  0.021 -0.04667  C 0.04 -0.1  0.045 -0.152  0.031 -0.16  C 0.017 -0.16933  -0.01 -0.132  -0.029 -0.07867  C -0.039 -0.05067  -0.045 -0.024  -0.047 -0.004  C -0.05 0.012  -0.051 0.028  -0.051 0.04667  C -0.051 0.10667  -0.038 0.156  -0.023 0.156  C -0.008 0.156  0.005 0.10667  0.005 0.04667  C 0.005 0.01867  0.002 -0.008  -0.003 -0.02667  C -0.005 -0.04267  -0.01 -0.06  -0.016 -0.07733  C -0.036 -0.132  -0.063 -0.16933  -0.077 -0.16  C -0.091 -0.15067  -0.086 -0.1  -0.066 -0.04533  C -0.058 -0.02  -0.047 0.00133  -0.036 0.016  C -0.028 0.02933  -0.019 0.04133  -0.007 0.05333  C 0.029 0.092  0.065 0.10933  0.075 0.09333  C 0.084 0.07733  0.064 0.03333  0.028 -0.004  C 0.013 -0.02  -0.003 -0.032  -0.016 -0.04  C -0.028 -0.048  -0.043 -0.05467  -0.059 -0.05867  C -0.103 -0.072  -0.141 -0.068  -0.144 -0.04667  C -0.148 -0.02667  -0.115 0.0  -0.071 0.01333  C -0.051 0.01867  -0.032 0.02133  -0.017 0.02  C -0.004 0.02  0.01 0.01733  0.025 0.01333  C 0.069 0.0  0.102 -0.028  0.098 -0.048  C 0.095 -0.068  0.057 -0.07333  0.013 -0.06  C -0.008 -0.05333  -0.027 -0.044  -0.04 -0.03333  C -0.051 -0.02533  -0.062 -0.016  -0.074 -0.004  C -0.109 0.03467  -0.13 0.07733  -0.12 0.09333  C -0.111 0.10933  -0.074 0.092  -0.039 0.05467  C -0.022 0.036  -0.008 0.01733  0.0 0.0  Z" pathEditMode="relative">
                                      <p:cBhvr>
                                        <p:cTn id="18" dur="1299" fill="hold">
                                          <p:stCondLst>
                                            <p:cond delay="0"/>
                                          </p:stCondLst>
                                        </p:cTn>
                                        <p:tgtEl>
                                          <p:spTgt spid="14131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4" grpId="0"/>
      <p:bldP spid="141314" grpId="1"/>
    </p:bldLst>
  </p:timing>
</p:sld>
</file>

<file path=ppt/slides/slide66.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pic>
        <p:nvPicPr>
          <p:cNvPr id="2051" name="Picture 3" descr="C:\Users\twheck\Desktop\Presentations\animation factory\clipart\teamwork.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76601" y="3000374"/>
            <a:ext cx="2895600" cy="1876425"/>
          </a:xfrm>
          <a:prstGeom prst="rect">
            <a:avLst/>
          </a:prstGeom>
          <a:noFill/>
          <a:extLst>
            <a:ext uri="{909E8E84-426E-40DD-AFC4-6F175D3DCCD1}">
              <a14:hiddenFill xmlns:a14="http://schemas.microsoft.com/office/drawing/2010/main">
                <a:solidFill>
                  <a:srgbClr val="FFFFFF"/>
                </a:solidFill>
              </a14:hiddenFill>
            </a:ext>
          </a:extLst>
        </p:spPr>
      </p:pic>
      <p:sp>
        <p:nvSpPr>
          <p:cNvPr id="3083" name="AutoShape 2"/>
          <p:cNvSpPr>
            <a:spLocks noGrp="1" noChangeArrowheads="1"/>
          </p:cNvSpPr>
          <p:nvPr>
            <p:ph type="title"/>
          </p:nvPr>
        </p:nvSpPr>
        <p:spPr>
          <a:xfrm>
            <a:off x="304800" y="685800"/>
            <a:ext cx="8534400" cy="758825"/>
          </a:xfrm>
        </p:spPr>
        <p:txBody>
          <a:bodyPr rtlCol="0">
            <a:noAutofit/>
          </a:bodyPr>
          <a:lstStyle/>
          <a:p>
            <a:pPr algn="ctr" eaLnBrk="1" fontAlgn="auto" hangingPunct="1">
              <a:spcAft>
                <a:spcPts val="0"/>
              </a:spcAft>
              <a:defRPr/>
            </a:pPr>
            <a:r>
              <a:rPr lang="en-US" sz="4600" b="1" i="1" dirty="0" smtClean="0">
                <a:solidFill>
                  <a:srgbClr val="0E015F"/>
                </a:solidFill>
                <a:latin typeface="Comic Sans MS" pitchFamily="66" charset="0"/>
              </a:rPr>
              <a:t>Sharing Responsibilities</a:t>
            </a:r>
          </a:p>
        </p:txBody>
      </p:sp>
      <p:sp>
        <p:nvSpPr>
          <p:cNvPr id="64516" name="Text Box 4"/>
          <p:cNvSpPr txBox="1">
            <a:spLocks noChangeArrowheads="1"/>
          </p:cNvSpPr>
          <p:nvPr/>
        </p:nvSpPr>
        <p:spPr bwMode="auto">
          <a:xfrm>
            <a:off x="228600" y="1983814"/>
            <a:ext cx="2895600" cy="1200329"/>
          </a:xfrm>
          <a:prstGeom prst="rect">
            <a:avLst/>
          </a:prstGeom>
          <a:noFill/>
          <a:ln w="9525">
            <a:noFill/>
            <a:miter lim="800000"/>
            <a:headEnd/>
            <a:tailEnd/>
          </a:ln>
        </p:spPr>
        <p:txBody>
          <a:bodyPr>
            <a:spAutoFit/>
          </a:bodyPr>
          <a:lstStyle/>
          <a:p>
            <a:pPr algn="ctr" eaLnBrk="0" hangingPunct="0">
              <a:defRPr/>
            </a:pPr>
            <a:r>
              <a:rPr lang="en-US" sz="3600" b="1" dirty="0">
                <a:solidFill>
                  <a:srgbClr val="0E015F"/>
                </a:solidFill>
                <a:cs typeface="Arial" pitchFamily="34" charset="0"/>
              </a:rPr>
              <a:t>Cooperating</a:t>
            </a:r>
          </a:p>
          <a:p>
            <a:pPr algn="ctr" eaLnBrk="0" hangingPunct="0">
              <a:defRPr/>
            </a:pPr>
            <a:r>
              <a:rPr lang="en-US" sz="3600" b="1" dirty="0">
                <a:solidFill>
                  <a:srgbClr val="0E015F"/>
                </a:solidFill>
                <a:cs typeface="Arial" pitchFamily="34" charset="0"/>
              </a:rPr>
              <a:t>Teacher</a:t>
            </a:r>
          </a:p>
        </p:txBody>
      </p:sp>
      <p:sp>
        <p:nvSpPr>
          <p:cNvPr id="64517" name="Text Box 5"/>
          <p:cNvSpPr txBox="1">
            <a:spLocks noChangeArrowheads="1"/>
          </p:cNvSpPr>
          <p:nvPr/>
        </p:nvSpPr>
        <p:spPr bwMode="auto">
          <a:xfrm>
            <a:off x="6629400" y="3581400"/>
            <a:ext cx="2514600" cy="1200329"/>
          </a:xfrm>
          <a:prstGeom prst="rect">
            <a:avLst/>
          </a:prstGeom>
          <a:noFill/>
          <a:ln w="9525">
            <a:noFill/>
            <a:miter lim="800000"/>
            <a:headEnd/>
            <a:tailEnd/>
          </a:ln>
        </p:spPr>
        <p:txBody>
          <a:bodyPr>
            <a:spAutoFit/>
          </a:bodyPr>
          <a:lstStyle/>
          <a:p>
            <a:pPr algn="ctr" eaLnBrk="0" hangingPunct="0">
              <a:defRPr/>
            </a:pPr>
            <a:r>
              <a:rPr lang="en-US" sz="3600" b="1" dirty="0">
                <a:solidFill>
                  <a:srgbClr val="0E015F"/>
                </a:solidFill>
                <a:cs typeface="Arial" pitchFamily="34" charset="0"/>
              </a:rPr>
              <a:t>Teacher</a:t>
            </a:r>
          </a:p>
          <a:p>
            <a:pPr algn="ctr" eaLnBrk="0" hangingPunct="0">
              <a:defRPr/>
            </a:pPr>
            <a:r>
              <a:rPr lang="en-US" sz="3600" b="1" dirty="0">
                <a:solidFill>
                  <a:srgbClr val="0E015F"/>
                </a:solidFill>
                <a:cs typeface="Arial" pitchFamily="34" charset="0"/>
              </a:rPr>
              <a:t>Candidate</a:t>
            </a:r>
          </a:p>
        </p:txBody>
      </p:sp>
      <p:sp>
        <p:nvSpPr>
          <p:cNvPr id="9" name="TextBox 8"/>
          <p:cNvSpPr txBox="1"/>
          <p:nvPr/>
        </p:nvSpPr>
        <p:spPr>
          <a:xfrm>
            <a:off x="3886200" y="2514601"/>
            <a:ext cx="1837020" cy="461665"/>
          </a:xfrm>
          <a:prstGeom prst="rect">
            <a:avLst/>
          </a:prstGeom>
          <a:solidFill>
            <a:srgbClr val="0E015F"/>
          </a:solidFill>
        </p:spPr>
        <p:txBody>
          <a:bodyPr wrap="square" rtlCol="0">
            <a:spAutoFit/>
          </a:bodyPr>
          <a:lstStyle/>
          <a:p>
            <a:pPr algn="ctr"/>
            <a:r>
              <a:rPr lang="en-US" sz="2400" dirty="0" smtClean="0">
                <a:solidFill>
                  <a:schemeClr val="bg1"/>
                </a:solidFill>
              </a:rPr>
              <a:t>Planning</a:t>
            </a:r>
            <a:endParaRPr lang="en-US" sz="2400" dirty="0">
              <a:solidFill>
                <a:schemeClr val="bg1"/>
              </a:solidFill>
            </a:endParaRPr>
          </a:p>
        </p:txBody>
      </p:sp>
      <p:sp>
        <p:nvSpPr>
          <p:cNvPr id="10" name="TextBox 9"/>
          <p:cNvSpPr txBox="1"/>
          <p:nvPr/>
        </p:nvSpPr>
        <p:spPr>
          <a:xfrm>
            <a:off x="1600200" y="4343400"/>
            <a:ext cx="2286000" cy="523220"/>
          </a:xfrm>
          <a:prstGeom prst="rect">
            <a:avLst/>
          </a:prstGeom>
          <a:solidFill>
            <a:srgbClr val="0E015F"/>
          </a:solidFill>
        </p:spPr>
        <p:txBody>
          <a:bodyPr wrap="square" rtlCol="0">
            <a:spAutoFit/>
          </a:bodyPr>
          <a:lstStyle/>
          <a:p>
            <a:pPr algn="ctr"/>
            <a:r>
              <a:rPr lang="en-US" sz="2800" dirty="0" smtClean="0">
                <a:solidFill>
                  <a:schemeClr val="bg1"/>
                </a:solidFill>
              </a:rPr>
              <a:t>Teaching</a:t>
            </a:r>
            <a:endParaRPr lang="en-US" sz="2800" dirty="0">
              <a:solidFill>
                <a:schemeClr val="bg1"/>
              </a:solidFill>
            </a:endParaRPr>
          </a:p>
        </p:txBody>
      </p:sp>
      <p:sp>
        <p:nvSpPr>
          <p:cNvPr id="11" name="TextBox 10"/>
          <p:cNvSpPr txBox="1"/>
          <p:nvPr/>
        </p:nvSpPr>
        <p:spPr>
          <a:xfrm>
            <a:off x="5181600" y="4876800"/>
            <a:ext cx="2293933" cy="461665"/>
          </a:xfrm>
          <a:prstGeom prst="rect">
            <a:avLst/>
          </a:prstGeom>
          <a:solidFill>
            <a:srgbClr val="0E015F"/>
          </a:solidFill>
        </p:spPr>
        <p:txBody>
          <a:bodyPr wrap="square" rtlCol="0">
            <a:spAutoFit/>
          </a:bodyPr>
          <a:lstStyle/>
          <a:p>
            <a:pPr algn="ctr"/>
            <a:r>
              <a:rPr lang="en-US" sz="2400" dirty="0" smtClean="0">
                <a:solidFill>
                  <a:schemeClr val="bg1"/>
                </a:solidFill>
              </a:rPr>
              <a:t>Assessment</a:t>
            </a:r>
            <a:endParaRPr lang="en-US" sz="2400" dirty="0">
              <a:solidFill>
                <a:schemeClr val="bg1"/>
              </a:solidFill>
            </a:endParaRPr>
          </a:p>
        </p:txBody>
      </p:sp>
      <p:sp>
        <p:nvSpPr>
          <p:cNvPr id="12"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26821992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3083"/>
                                        </p:tgtEl>
                                        <p:attrNameLst>
                                          <p:attrName>style.visibility</p:attrName>
                                        </p:attrNameLst>
                                      </p:cBhvr>
                                      <p:to>
                                        <p:strVal val="visible"/>
                                      </p:to>
                                    </p:set>
                                    <p:anim calcmode="lin" valueType="num">
                                      <p:cBhvr additive="base">
                                        <p:cTn id="7" dur="2000" fill="hold"/>
                                        <p:tgtEl>
                                          <p:spTgt spid="3083"/>
                                        </p:tgtEl>
                                        <p:attrNameLst>
                                          <p:attrName>ppt_x</p:attrName>
                                        </p:attrNameLst>
                                      </p:cBhvr>
                                      <p:tavLst>
                                        <p:tav tm="0">
                                          <p:val>
                                            <p:strVal val="#ppt_x"/>
                                          </p:val>
                                        </p:tav>
                                        <p:tav tm="100000">
                                          <p:val>
                                            <p:strVal val="#ppt_x"/>
                                          </p:val>
                                        </p:tav>
                                      </p:tavLst>
                                    </p:anim>
                                    <p:anim calcmode="lin" valueType="num">
                                      <p:cBhvr additive="base">
                                        <p:cTn id="8" dur="2000" fill="hold"/>
                                        <p:tgtEl>
                                          <p:spTgt spid="3083"/>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52" presetClass="entr" presetSubtype="0" fill="hold" grpId="0" nodeType="afterEffect">
                                  <p:stCondLst>
                                    <p:cond delay="0"/>
                                  </p:stCondLst>
                                  <p:childTnLst>
                                    <p:set>
                                      <p:cBhvr>
                                        <p:cTn id="11" dur="1" fill="hold">
                                          <p:stCondLst>
                                            <p:cond delay="0"/>
                                          </p:stCondLst>
                                        </p:cTn>
                                        <p:tgtEl>
                                          <p:spTgt spid="64516"/>
                                        </p:tgtEl>
                                        <p:attrNameLst>
                                          <p:attrName>style.visibility</p:attrName>
                                        </p:attrNameLst>
                                      </p:cBhvr>
                                      <p:to>
                                        <p:strVal val="visible"/>
                                      </p:to>
                                    </p:set>
                                    <p:animScale>
                                      <p:cBhvr>
                                        <p:cTn id="12" dur="1000" decel="50000" fill="hold">
                                          <p:stCondLst>
                                            <p:cond delay="0"/>
                                          </p:stCondLst>
                                        </p:cTn>
                                        <p:tgtEl>
                                          <p:spTgt spid="645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4516"/>
                                        </p:tgtEl>
                                        <p:attrNameLst>
                                          <p:attrName>ppt_x</p:attrName>
                                          <p:attrName>ppt_y</p:attrName>
                                        </p:attrNameLst>
                                      </p:cBhvr>
                                    </p:animMotion>
                                    <p:animEffect transition="in" filter="fade">
                                      <p:cBhvr>
                                        <p:cTn id="14" dur="1000"/>
                                        <p:tgtEl>
                                          <p:spTgt spid="64516"/>
                                        </p:tgtEl>
                                      </p:cBhvr>
                                    </p:animEffect>
                                  </p:childTnLst>
                                </p:cTn>
                              </p:par>
                            </p:childTnLst>
                          </p:cTn>
                        </p:par>
                        <p:par>
                          <p:cTn id="15" fill="hold">
                            <p:stCondLst>
                              <p:cond delay="3000"/>
                            </p:stCondLst>
                            <p:childTnLst>
                              <p:par>
                                <p:cTn id="16" presetID="52" presetClass="entr" presetSubtype="0" fill="hold" grpId="0" nodeType="afterEffect">
                                  <p:stCondLst>
                                    <p:cond delay="0"/>
                                  </p:stCondLst>
                                  <p:childTnLst>
                                    <p:set>
                                      <p:cBhvr>
                                        <p:cTn id="17" dur="1" fill="hold">
                                          <p:stCondLst>
                                            <p:cond delay="0"/>
                                          </p:stCondLst>
                                        </p:cTn>
                                        <p:tgtEl>
                                          <p:spTgt spid="64517"/>
                                        </p:tgtEl>
                                        <p:attrNameLst>
                                          <p:attrName>style.visibility</p:attrName>
                                        </p:attrNameLst>
                                      </p:cBhvr>
                                      <p:to>
                                        <p:strVal val="visible"/>
                                      </p:to>
                                    </p:set>
                                    <p:animScale>
                                      <p:cBhvr>
                                        <p:cTn id="18" dur="1000" decel="50000" fill="hold">
                                          <p:stCondLst>
                                            <p:cond delay="0"/>
                                          </p:stCondLst>
                                        </p:cTn>
                                        <p:tgtEl>
                                          <p:spTgt spid="645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4517"/>
                                        </p:tgtEl>
                                        <p:attrNameLst>
                                          <p:attrName>ppt_x</p:attrName>
                                          <p:attrName>ppt_y</p:attrName>
                                        </p:attrNameLst>
                                      </p:cBhvr>
                                    </p:animMotion>
                                    <p:animEffect transition="in" filter="fade">
                                      <p:cBhvr>
                                        <p:cTn id="20" dur="1000"/>
                                        <p:tgtEl>
                                          <p:spTgt spid="64517"/>
                                        </p:tgtEl>
                                      </p:cBhvr>
                                    </p:animEffect>
                                  </p:childTnLst>
                                </p:cTn>
                              </p:par>
                            </p:childTnLst>
                          </p:cTn>
                        </p:par>
                        <p:par>
                          <p:cTn id="21" fill="hold">
                            <p:stCondLst>
                              <p:cond delay="4000"/>
                            </p:stCondLst>
                            <p:childTnLst>
                              <p:par>
                                <p:cTn id="22" presetID="2" presetClass="entr" presetSubtype="4" fill="hold" nodeType="afterEffect">
                                  <p:stCondLst>
                                    <p:cond delay="0"/>
                                  </p:stCondLst>
                                  <p:childTnLst>
                                    <p:set>
                                      <p:cBhvr>
                                        <p:cTn id="23" dur="1" fill="hold">
                                          <p:stCondLst>
                                            <p:cond delay="0"/>
                                          </p:stCondLst>
                                        </p:cTn>
                                        <p:tgtEl>
                                          <p:spTgt spid="2051"/>
                                        </p:tgtEl>
                                        <p:attrNameLst>
                                          <p:attrName>style.visibility</p:attrName>
                                        </p:attrNameLst>
                                      </p:cBhvr>
                                      <p:to>
                                        <p:strVal val="visible"/>
                                      </p:to>
                                    </p:set>
                                    <p:anim calcmode="lin" valueType="num">
                                      <p:cBhvr additive="base">
                                        <p:cTn id="24" dur="500" fill="hold"/>
                                        <p:tgtEl>
                                          <p:spTgt spid="2051"/>
                                        </p:tgtEl>
                                        <p:attrNameLst>
                                          <p:attrName>ppt_x</p:attrName>
                                        </p:attrNameLst>
                                      </p:cBhvr>
                                      <p:tavLst>
                                        <p:tav tm="0">
                                          <p:val>
                                            <p:strVal val="#ppt_x"/>
                                          </p:val>
                                        </p:tav>
                                        <p:tav tm="100000">
                                          <p:val>
                                            <p:strVal val="#ppt_x"/>
                                          </p:val>
                                        </p:tav>
                                      </p:tavLst>
                                    </p:anim>
                                    <p:anim calcmode="lin" valueType="num">
                                      <p:cBhvr additive="base">
                                        <p:cTn id="25" dur="500" fill="hold"/>
                                        <p:tgtEl>
                                          <p:spTgt spid="2051"/>
                                        </p:tgtEl>
                                        <p:attrNameLst>
                                          <p:attrName>ppt_y</p:attrName>
                                        </p:attrNameLst>
                                      </p:cBhvr>
                                      <p:tavLst>
                                        <p:tav tm="0">
                                          <p:val>
                                            <p:strVal val="1+#ppt_h/2"/>
                                          </p:val>
                                        </p:tav>
                                        <p:tav tm="100000">
                                          <p:val>
                                            <p:strVal val="#ppt_y"/>
                                          </p:val>
                                        </p:tav>
                                      </p:tavLst>
                                    </p:anim>
                                  </p:childTnLst>
                                </p:cTn>
                              </p:par>
                            </p:childTnLst>
                          </p:cTn>
                        </p:par>
                        <p:par>
                          <p:cTn id="26" fill="hold">
                            <p:stCondLst>
                              <p:cond delay="4500"/>
                            </p:stCondLst>
                            <p:childTnLst>
                              <p:par>
                                <p:cTn id="27" presetID="5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Scale>
                                      <p:cBhvr>
                                        <p:cTn id="2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
                                        </p:tgtEl>
                                        <p:attrNameLst>
                                          <p:attrName>ppt_x</p:attrName>
                                          <p:attrName>ppt_y</p:attrName>
                                        </p:attrNameLst>
                                      </p:cBhvr>
                                    </p:animMotion>
                                    <p:animEffect transition="in" filter="fade">
                                      <p:cBhvr>
                                        <p:cTn id="31" dur="1000"/>
                                        <p:tgtEl>
                                          <p:spTgt spid="9"/>
                                        </p:tgtEl>
                                      </p:cBhvr>
                                    </p:animEffect>
                                  </p:childTnLst>
                                </p:cTn>
                              </p:par>
                            </p:childTnLst>
                          </p:cTn>
                        </p:par>
                        <p:par>
                          <p:cTn id="32" fill="hold">
                            <p:stCondLst>
                              <p:cond delay="5500"/>
                            </p:stCondLst>
                            <p:childTnLst>
                              <p:par>
                                <p:cTn id="33" presetID="52"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Scale>
                                      <p:cBhvr>
                                        <p:cTn id="3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
                                        </p:tgtEl>
                                        <p:attrNameLst>
                                          <p:attrName>ppt_x</p:attrName>
                                          <p:attrName>ppt_y</p:attrName>
                                        </p:attrNameLst>
                                      </p:cBhvr>
                                    </p:animMotion>
                                    <p:animEffect transition="in" filter="fade">
                                      <p:cBhvr>
                                        <p:cTn id="37" dur="1000"/>
                                        <p:tgtEl>
                                          <p:spTgt spid="10"/>
                                        </p:tgtEl>
                                      </p:cBhvr>
                                    </p:animEffect>
                                  </p:childTnLst>
                                </p:cTn>
                              </p:par>
                            </p:childTnLst>
                          </p:cTn>
                        </p:par>
                        <p:par>
                          <p:cTn id="38" fill="hold">
                            <p:stCondLst>
                              <p:cond delay="6500"/>
                            </p:stCondLst>
                            <p:childTnLst>
                              <p:par>
                                <p:cTn id="39" presetID="5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Scale>
                                      <p:cBhvr>
                                        <p:cTn id="4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1"/>
                                        </p:tgtEl>
                                        <p:attrNameLst>
                                          <p:attrName>ppt_x</p:attrName>
                                          <p:attrName>ppt_y</p:attrName>
                                        </p:attrNameLst>
                                      </p:cBhvr>
                                    </p:animMotion>
                                    <p:animEffect transition="in" filter="fade">
                                      <p:cBhvr>
                                        <p:cTn id="4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3" grpId="0"/>
      <p:bldP spid="64516" grpId="0"/>
      <p:bldP spid="64517" grpId="0"/>
      <p:bldP spid="9" grpId="0" animBg="1"/>
      <p:bldP spid="10"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11158"/>
          </a:xfrm>
        </p:spPr>
        <p:txBody>
          <a:bodyPr>
            <a:noAutofit/>
          </a:bodyPr>
          <a:lstStyle/>
          <a:p>
            <a:pPr algn="ctr" eaLnBrk="1" fontAlgn="auto" hangingPunct="1">
              <a:spcAft>
                <a:spcPts val="0"/>
              </a:spcAft>
              <a:defRPr/>
            </a:pPr>
            <a:r>
              <a:rPr lang="en-US" sz="4600" b="1" i="1" dirty="0" smtClean="0">
                <a:solidFill>
                  <a:srgbClr val="0E015F"/>
                </a:solidFill>
                <a:latin typeface="Comic Sans MS" pitchFamily="66" charset="0"/>
              </a:rPr>
              <a:t>What does this look like…</a:t>
            </a:r>
            <a:endParaRPr lang="en-US" sz="4600" b="1" i="1" dirty="0">
              <a:solidFill>
                <a:srgbClr val="0E015F"/>
              </a:solidFill>
              <a:latin typeface="Comic Sans MS" pitchFamily="66" charset="0"/>
            </a:endParaRPr>
          </a:p>
        </p:txBody>
      </p:sp>
      <p:sp>
        <p:nvSpPr>
          <p:cNvPr id="3" name="Content Placeholder 2"/>
          <p:cNvSpPr>
            <a:spLocks noGrp="1"/>
          </p:cNvSpPr>
          <p:nvPr>
            <p:ph idx="1"/>
          </p:nvPr>
        </p:nvSpPr>
        <p:spPr>
          <a:xfrm>
            <a:off x="0" y="1524000"/>
            <a:ext cx="9144000" cy="4617949"/>
          </a:xfrm>
        </p:spPr>
        <p:txBody>
          <a:bodyPr>
            <a:normAutofit/>
          </a:bodyPr>
          <a:lstStyle/>
          <a:p>
            <a:pPr marL="0" indent="0" algn="ctr" eaLnBrk="1" fontAlgn="auto" hangingPunct="1">
              <a:spcAft>
                <a:spcPts val="0"/>
              </a:spcAft>
              <a:buClr>
                <a:schemeClr val="accent3"/>
              </a:buClr>
              <a:buFont typeface="Wingdings 2"/>
              <a:buNone/>
              <a:defRPr/>
            </a:pPr>
            <a:r>
              <a:rPr lang="en-US" sz="3200" b="1" i="1" dirty="0" smtClean="0">
                <a:solidFill>
                  <a:srgbClr val="003399"/>
                </a:solidFill>
                <a:latin typeface="Comic Sans MS" pitchFamily="66" charset="0"/>
              </a:rPr>
              <a:t>Teacher Candidates will be expected to:</a:t>
            </a:r>
          </a:p>
          <a:p>
            <a:pPr marL="0" indent="0" algn="ctr" eaLnBrk="1" fontAlgn="auto" hangingPunct="1">
              <a:spcAft>
                <a:spcPts val="0"/>
              </a:spcAft>
              <a:buClr>
                <a:schemeClr val="accent3"/>
              </a:buClr>
              <a:buFont typeface="Wingdings 2"/>
              <a:buNone/>
              <a:defRPr/>
            </a:pPr>
            <a:endParaRPr lang="en-US" sz="900" b="1" dirty="0" smtClean="0">
              <a:solidFill>
                <a:schemeClr val="accent2">
                  <a:lumMod val="50000"/>
                </a:schemeClr>
              </a:solidFill>
              <a:latin typeface="Comic Sans MS" pitchFamily="66" charset="0"/>
            </a:endParaRPr>
          </a:p>
          <a:p>
            <a:pPr marL="571500" indent="-334963" eaLnBrk="1" fontAlgn="auto" hangingPunct="1">
              <a:spcAft>
                <a:spcPts val="0"/>
              </a:spcAft>
              <a:buClr>
                <a:srgbClr val="0066FF"/>
              </a:buClr>
              <a:buFont typeface="Wingdings 2"/>
              <a:buChar char=""/>
              <a:defRPr/>
            </a:pPr>
            <a:r>
              <a:rPr lang="en-US" sz="2800" dirty="0" smtClean="0">
                <a:solidFill>
                  <a:srgbClr val="0E015F"/>
                </a:solidFill>
                <a:latin typeface="Comic Sans MS" pitchFamily="66" charset="0"/>
              </a:rPr>
              <a:t>Contribute ideas from the very beginning of the experience</a:t>
            </a:r>
          </a:p>
          <a:p>
            <a:pPr marL="571500" indent="-334963" eaLnBrk="1" fontAlgn="auto" hangingPunct="1">
              <a:spcAft>
                <a:spcPts val="0"/>
              </a:spcAft>
              <a:buClr>
                <a:srgbClr val="0066FF"/>
              </a:buClr>
              <a:buFont typeface="Wingdings 2"/>
              <a:buChar char=""/>
              <a:defRPr/>
            </a:pPr>
            <a:r>
              <a:rPr lang="en-US" sz="2800" dirty="0" smtClean="0">
                <a:solidFill>
                  <a:srgbClr val="0E015F"/>
                </a:solidFill>
                <a:latin typeface="Comic Sans MS" pitchFamily="66" charset="0"/>
              </a:rPr>
              <a:t>Engage with students assisting with their learning  from the very first day</a:t>
            </a:r>
          </a:p>
          <a:p>
            <a:pPr marL="571500" indent="-334963" eaLnBrk="1" fontAlgn="auto" hangingPunct="1">
              <a:spcAft>
                <a:spcPts val="0"/>
              </a:spcAft>
              <a:buClr>
                <a:srgbClr val="0066FF"/>
              </a:buClr>
              <a:buFont typeface="Wingdings 2"/>
              <a:buChar char=""/>
              <a:defRPr/>
            </a:pPr>
            <a:r>
              <a:rPr lang="en-US" sz="2800" dirty="0" smtClean="0">
                <a:solidFill>
                  <a:srgbClr val="0E015F"/>
                </a:solidFill>
                <a:latin typeface="Comic Sans MS" pitchFamily="66" charset="0"/>
              </a:rPr>
              <a:t>Be expected to take on full leadership in all 3 areas (planning, instruction &amp; assessment)</a:t>
            </a:r>
          </a:p>
          <a:p>
            <a:pPr marL="571500" indent="-334963" eaLnBrk="1" fontAlgn="auto" hangingPunct="1">
              <a:spcAft>
                <a:spcPts val="0"/>
              </a:spcAft>
              <a:buClr>
                <a:srgbClr val="0066FF"/>
              </a:buClr>
              <a:buFont typeface="Wingdings 2"/>
              <a:buChar char=""/>
              <a:defRPr/>
            </a:pPr>
            <a:r>
              <a:rPr lang="en-US" sz="2800" dirty="0" smtClean="0">
                <a:solidFill>
                  <a:srgbClr val="0E015F"/>
                </a:solidFill>
                <a:latin typeface="Comic Sans MS" pitchFamily="66" charset="0"/>
              </a:rPr>
              <a:t>Demonstrate competencies as a teacher </a:t>
            </a:r>
          </a:p>
          <a:p>
            <a:pPr marL="571500" indent="-334963" eaLnBrk="1" fontAlgn="auto" hangingPunct="1">
              <a:spcAft>
                <a:spcPts val="0"/>
              </a:spcAft>
              <a:buClr>
                <a:srgbClr val="0066FF"/>
              </a:buClr>
              <a:buFont typeface="Wingdings 2"/>
              <a:buChar char=""/>
              <a:defRPr/>
            </a:pPr>
            <a:r>
              <a:rPr lang="en-US" sz="2800" dirty="0" smtClean="0">
                <a:solidFill>
                  <a:srgbClr val="0E015F"/>
                </a:solidFill>
                <a:latin typeface="Comic Sans MS" pitchFamily="66" charset="0"/>
              </a:rPr>
              <a:t>Have opportunities to teach alone</a:t>
            </a: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9"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2000"/>
                                        <p:tgtEl>
                                          <p:spTgt spid="3">
                                            <p:txEl>
                                              <p:pRg st="0" end="0"/>
                                            </p:txEl>
                                          </p:spTgt>
                                        </p:tgtEl>
                                      </p:cBhvr>
                                    </p:animEffect>
                                  </p:childTnLst>
                                </p:cTn>
                              </p:par>
                            </p:childTnLst>
                          </p:cTn>
                        </p:par>
                        <p:par>
                          <p:cTn id="17" fill="hold">
                            <p:stCondLst>
                              <p:cond delay="2500"/>
                            </p:stCondLst>
                            <p:childTnLst>
                              <p:par>
                                <p:cTn id="18" presetID="12" presetClass="entr" presetSubtype="4" fill="hold"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slide(fromBottom)">
                                      <p:cBhvr>
                                        <p:cTn id="20" dur="2000"/>
                                        <p:tgtEl>
                                          <p:spTgt spid="3">
                                            <p:txEl>
                                              <p:pRg st="2" end="2"/>
                                            </p:txEl>
                                          </p:spTgt>
                                        </p:tgtEl>
                                      </p:cBhvr>
                                    </p:animEffect>
                                  </p:childTnLst>
                                </p:cTn>
                              </p:par>
                            </p:childTnLst>
                          </p:cTn>
                        </p:par>
                        <p:par>
                          <p:cTn id="21" fill="hold">
                            <p:stCondLst>
                              <p:cond delay="4500"/>
                            </p:stCondLst>
                            <p:childTnLst>
                              <p:par>
                                <p:cTn id="22" presetID="12" presetClass="entr" presetSubtype="4" fill="hold"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slide(fromBottom)">
                                      <p:cBhvr>
                                        <p:cTn id="24" dur="2000"/>
                                        <p:tgtEl>
                                          <p:spTgt spid="3">
                                            <p:txEl>
                                              <p:pRg st="3" end="3"/>
                                            </p:txEl>
                                          </p:spTgt>
                                        </p:tgtEl>
                                      </p:cBhvr>
                                    </p:animEffect>
                                  </p:childTnLst>
                                </p:cTn>
                              </p:par>
                            </p:childTnLst>
                          </p:cTn>
                        </p:par>
                        <p:par>
                          <p:cTn id="25" fill="hold">
                            <p:stCondLst>
                              <p:cond delay="6500"/>
                            </p:stCondLst>
                            <p:childTnLst>
                              <p:par>
                                <p:cTn id="26" presetID="12" presetClass="entr" presetSubtype="4" fill="hold"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slide(fromBottom)">
                                      <p:cBhvr>
                                        <p:cTn id="28" dur="2000"/>
                                        <p:tgtEl>
                                          <p:spTgt spid="3">
                                            <p:txEl>
                                              <p:pRg st="4" end="4"/>
                                            </p:txEl>
                                          </p:spTgt>
                                        </p:tgtEl>
                                      </p:cBhvr>
                                    </p:animEffect>
                                  </p:childTnLst>
                                </p:cTn>
                              </p:par>
                            </p:childTnLst>
                          </p:cTn>
                        </p:par>
                        <p:par>
                          <p:cTn id="29" fill="hold">
                            <p:stCondLst>
                              <p:cond delay="8500"/>
                            </p:stCondLst>
                            <p:childTnLst>
                              <p:par>
                                <p:cTn id="30" presetID="12" presetClass="entr" presetSubtype="4"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2000"/>
                                        <p:tgtEl>
                                          <p:spTgt spid="3">
                                            <p:txEl>
                                              <p:pRg st="5" end="5"/>
                                            </p:txEl>
                                          </p:spTgt>
                                        </p:tgtEl>
                                      </p:cBhvr>
                                    </p:animEffect>
                                  </p:childTnLst>
                                </p:cTn>
                              </p:par>
                            </p:childTnLst>
                          </p:cTn>
                        </p:par>
                        <p:par>
                          <p:cTn id="33" fill="hold">
                            <p:stCondLst>
                              <p:cond delay="10500"/>
                            </p:stCondLst>
                            <p:childTnLst>
                              <p:par>
                                <p:cTn id="34" presetID="12" presetClass="entr" presetSubtype="4" fill="hold"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slide(fromBottom)">
                                      <p:cBhvr>
                                        <p:cTn id="36"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1752" y="838200"/>
            <a:ext cx="8503920" cy="5260848"/>
          </a:xfrm>
        </p:spPr>
        <p:txBody>
          <a:bodyPr/>
          <a:lstStyle/>
          <a:p>
            <a:pPr algn="ctr">
              <a:buNone/>
            </a:pPr>
            <a:r>
              <a:rPr lang="en-US" sz="5400" dirty="0" smtClean="0">
                <a:solidFill>
                  <a:srgbClr val="0E015F"/>
                </a:solidFill>
                <a:latin typeface="Comic Sans MS" pitchFamily="66" charset="0"/>
              </a:rPr>
              <a:t>Imagine If…</a:t>
            </a:r>
          </a:p>
          <a:p>
            <a:pPr algn="ctr">
              <a:buNone/>
            </a:pPr>
            <a:r>
              <a:rPr lang="en-US" sz="5400" dirty="0" smtClean="0">
                <a:solidFill>
                  <a:srgbClr val="0E015F"/>
                </a:solidFill>
                <a:latin typeface="Comic Sans MS" pitchFamily="66" charset="0"/>
              </a:rPr>
              <a:t>Co-Teaching were:</a:t>
            </a:r>
          </a:p>
          <a:p>
            <a:pPr algn="ctr">
              <a:buNone/>
            </a:pPr>
            <a:endParaRPr lang="en-US" sz="1200" dirty="0" smtClean="0">
              <a:solidFill>
                <a:srgbClr val="0E015F"/>
              </a:solidFill>
              <a:latin typeface="Comic Sans MS" pitchFamily="66" charset="0"/>
            </a:endParaRPr>
          </a:p>
          <a:p>
            <a:pPr algn="ctr">
              <a:buNone/>
            </a:pPr>
            <a:r>
              <a:rPr lang="en-US" sz="4000" dirty="0">
                <a:solidFill>
                  <a:srgbClr val="0E015F"/>
                </a:solidFill>
                <a:latin typeface="Comic Sans MS" pitchFamily="66" charset="0"/>
              </a:rPr>
              <a:t>a</a:t>
            </a:r>
            <a:r>
              <a:rPr lang="en-US" sz="4000" dirty="0" smtClean="0">
                <a:solidFill>
                  <a:srgbClr val="0E015F"/>
                </a:solidFill>
                <a:latin typeface="Comic Sans MS" pitchFamily="66" charset="0"/>
              </a:rPr>
              <a:t> mode of transportation</a:t>
            </a:r>
          </a:p>
          <a:p>
            <a:pPr algn="ctr">
              <a:buNone/>
            </a:pPr>
            <a:r>
              <a:rPr lang="en-US" sz="4000" dirty="0" smtClean="0">
                <a:solidFill>
                  <a:srgbClr val="0E015F"/>
                </a:solidFill>
                <a:latin typeface="Comic Sans MS" pitchFamily="66" charset="0"/>
              </a:rPr>
              <a:t>a force of nature</a:t>
            </a:r>
          </a:p>
          <a:p>
            <a:pPr algn="ctr">
              <a:buNone/>
            </a:pPr>
            <a:r>
              <a:rPr lang="en-US" sz="4000" dirty="0" smtClean="0">
                <a:solidFill>
                  <a:srgbClr val="0E015F"/>
                </a:solidFill>
                <a:latin typeface="Comic Sans MS" pitchFamily="66" charset="0"/>
              </a:rPr>
              <a:t>an animal</a:t>
            </a:r>
            <a:endParaRPr lang="en-US" sz="4000" dirty="0">
              <a:solidFill>
                <a:srgbClr val="0E015F"/>
              </a:solidFill>
              <a:latin typeface="Comic Sans MS" pitchFamily="66" charset="0"/>
            </a:endParaRPr>
          </a:p>
        </p:txBody>
      </p:sp>
      <p:sp>
        <p:nvSpPr>
          <p:cNvPr id="4"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par>
                          <p:cTn id="10" fill="hold">
                            <p:stCondLst>
                              <p:cond delay="44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3"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1" end="1"/>
                                            </p:txEl>
                                          </p:spTgt>
                                        </p:tgtEl>
                                        <p:attrNameLst>
                                          <p:attrName>fill.type</p:attrName>
                                        </p:attrNameLst>
                                      </p:cBhvr>
                                      <p:to>
                                        <p:strVal val="solid"/>
                                      </p:to>
                                    </p:set>
                                  </p:childTnLst>
                                </p:cTn>
                              </p:par>
                            </p:childTnLst>
                          </p:cTn>
                        </p:par>
                        <p:par>
                          <p:cTn id="16" fill="hold">
                            <p:stCondLst>
                              <p:cond delay="112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19"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3" end="3"/>
                                            </p:txEl>
                                          </p:spTgt>
                                        </p:tgtEl>
                                        <p:attrNameLst>
                                          <p:attrName>fill.type</p:attrName>
                                        </p:attrNameLst>
                                      </p:cBhvr>
                                      <p:to>
                                        <p:strVal val="solid"/>
                                      </p:to>
                                    </p:set>
                                  </p:childTnLst>
                                </p:cTn>
                              </p:par>
                            </p:childTnLst>
                          </p:cTn>
                        </p:par>
                        <p:par>
                          <p:cTn id="22" fill="hold">
                            <p:stCondLst>
                              <p:cond delay="200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25"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27" dur="80"/>
                                        <p:tgtEl>
                                          <p:spTgt spid="3">
                                            <p:txEl>
                                              <p:pRg st="4" end="4"/>
                                            </p:txEl>
                                          </p:spTgt>
                                        </p:tgtEl>
                                        <p:attrNameLst>
                                          <p:attrName>fill.type</p:attrName>
                                        </p:attrNameLst>
                                      </p:cBhvr>
                                      <p:to>
                                        <p:strVal val="solid"/>
                                      </p:to>
                                    </p:set>
                                  </p:childTnLst>
                                </p:cTn>
                              </p:par>
                            </p:childTnLst>
                          </p:cTn>
                        </p:par>
                        <p:par>
                          <p:cTn id="28" fill="hold">
                            <p:stCondLst>
                              <p:cond delay="26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31"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600" b="1" i="1" dirty="0" smtClean="0">
                <a:solidFill>
                  <a:srgbClr val="002060"/>
                </a:solidFill>
                <a:latin typeface="Comic Sans MS" pitchFamily="66" charset="0"/>
              </a:rPr>
              <a:t>Program Expectations</a:t>
            </a:r>
            <a:endParaRPr lang="en-US" sz="4600" b="1" i="1" dirty="0">
              <a:solidFill>
                <a:srgbClr val="002060"/>
              </a:solidFill>
              <a:latin typeface="Comic Sans MS" pitchFamily="66" charset="0"/>
            </a:endParaRPr>
          </a:p>
        </p:txBody>
      </p:sp>
      <p:sp>
        <p:nvSpPr>
          <p:cNvPr id="3" name="Content Placeholder 2"/>
          <p:cNvSpPr>
            <a:spLocks noGrp="1"/>
          </p:cNvSpPr>
          <p:nvPr>
            <p:ph idx="1"/>
          </p:nvPr>
        </p:nvSpPr>
        <p:spPr/>
        <p:txBody>
          <a:bodyPr/>
          <a:lstStyle/>
          <a:p>
            <a:pPr>
              <a:buClr>
                <a:srgbClr val="0066FF"/>
              </a:buClr>
              <a:buFont typeface="Wingdings" pitchFamily="2" charset="2"/>
              <a:buChar char="ü"/>
            </a:pPr>
            <a:r>
              <a:rPr lang="en-US" sz="3600" dirty="0" smtClean="0">
                <a:solidFill>
                  <a:srgbClr val="0E015F"/>
                </a:solidFill>
                <a:latin typeface="Comic Sans MS" pitchFamily="66" charset="0"/>
              </a:rPr>
              <a:t>Share the details of your program</a:t>
            </a:r>
          </a:p>
          <a:p>
            <a:pPr marL="863600" lvl="1" indent="-287338">
              <a:buClr>
                <a:srgbClr val="0066FF"/>
              </a:buClr>
              <a:buFont typeface="Wingdings" pitchFamily="2" charset="2"/>
              <a:buChar char="ü"/>
            </a:pPr>
            <a:r>
              <a:rPr lang="en-US" sz="2600" dirty="0" smtClean="0">
                <a:solidFill>
                  <a:srgbClr val="0E015F"/>
                </a:solidFill>
                <a:latin typeface="Comic Sans MS" pitchFamily="66" charset="0"/>
              </a:rPr>
              <a:t>Number of observations</a:t>
            </a:r>
          </a:p>
          <a:p>
            <a:pPr marL="863600" lvl="1" indent="-287338">
              <a:buClr>
                <a:srgbClr val="0066FF"/>
              </a:buClr>
              <a:buFont typeface="Wingdings" pitchFamily="2" charset="2"/>
              <a:buChar char="ü"/>
            </a:pPr>
            <a:r>
              <a:rPr lang="en-US" sz="2600" dirty="0" smtClean="0">
                <a:solidFill>
                  <a:srgbClr val="0E015F"/>
                </a:solidFill>
                <a:latin typeface="Comic Sans MS" pitchFamily="66" charset="0"/>
              </a:rPr>
              <a:t>Specific forms</a:t>
            </a:r>
          </a:p>
          <a:p>
            <a:pPr marL="863600" lvl="1" indent="-287338">
              <a:buClr>
                <a:srgbClr val="0066FF"/>
              </a:buClr>
              <a:buFont typeface="Wingdings" pitchFamily="2" charset="2"/>
              <a:buChar char="ü"/>
            </a:pPr>
            <a:r>
              <a:rPr lang="en-US" sz="2600" dirty="0" smtClean="0">
                <a:solidFill>
                  <a:srgbClr val="0E015F"/>
                </a:solidFill>
                <a:latin typeface="Comic Sans MS" pitchFamily="66" charset="0"/>
              </a:rPr>
              <a:t>Data collection</a:t>
            </a:r>
          </a:p>
          <a:p>
            <a:pPr marL="863600" lvl="1" indent="-287338">
              <a:buClr>
                <a:srgbClr val="0066FF"/>
              </a:buClr>
              <a:buFont typeface="Wingdings" pitchFamily="2" charset="2"/>
              <a:buChar char="ü"/>
            </a:pPr>
            <a:r>
              <a:rPr lang="en-US" sz="2600" dirty="0" smtClean="0">
                <a:solidFill>
                  <a:srgbClr val="0E015F"/>
                </a:solidFill>
                <a:latin typeface="Comic Sans MS" pitchFamily="66" charset="0"/>
              </a:rPr>
              <a:t>Dates</a:t>
            </a:r>
          </a:p>
          <a:p>
            <a:pPr marL="863600" lvl="1" indent="-287338">
              <a:buClr>
                <a:srgbClr val="0066FF"/>
              </a:buClr>
              <a:buFont typeface="Wingdings" pitchFamily="2" charset="2"/>
              <a:buChar char="ü"/>
            </a:pPr>
            <a:r>
              <a:rPr lang="en-US" sz="2600" dirty="0" smtClean="0">
                <a:solidFill>
                  <a:srgbClr val="0E015F"/>
                </a:solidFill>
                <a:latin typeface="Comic Sans MS" pitchFamily="66" charset="0"/>
              </a:rPr>
              <a:t>Contact information</a:t>
            </a:r>
          </a:p>
          <a:p>
            <a:pPr lvl="1">
              <a:buClr>
                <a:srgbClr val="0066FF"/>
              </a:buClr>
              <a:buNone/>
            </a:pPr>
            <a:endParaRPr lang="en-US" sz="1600" dirty="0" smtClean="0">
              <a:solidFill>
                <a:srgbClr val="0E015F"/>
              </a:solidFill>
              <a:latin typeface="Comic Sans MS" pitchFamily="66" charset="0"/>
            </a:endParaRPr>
          </a:p>
          <a:p>
            <a:pPr>
              <a:buClr>
                <a:srgbClr val="0066FF"/>
              </a:buClr>
              <a:buFont typeface="Wingdings" pitchFamily="2" charset="2"/>
              <a:buChar char="ü"/>
            </a:pPr>
            <a:r>
              <a:rPr lang="en-US" sz="3600" dirty="0" smtClean="0">
                <a:solidFill>
                  <a:srgbClr val="0E015F"/>
                </a:solidFill>
                <a:latin typeface="Comic Sans MS" pitchFamily="66" charset="0"/>
              </a:rPr>
              <a:t>Certificate and gift</a:t>
            </a:r>
            <a:endParaRPr lang="en-US" sz="3600" dirty="0">
              <a:solidFill>
                <a:srgbClr val="0E015F"/>
              </a:solidFill>
              <a:latin typeface="Comic Sans MS" pitchFamily="66" charset="0"/>
            </a:endParaRPr>
          </a:p>
        </p:txBody>
      </p:sp>
      <p:sp>
        <p:nvSpPr>
          <p:cNvPr id="5"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0" end="0"/>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1" end="1"/>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2" end="2"/>
                                            </p:txEl>
                                          </p:spTgt>
                                        </p:tgtEl>
                                      </p:cBhvr>
                                    </p:animEffect>
                                  </p:childTnLst>
                                </p:cTn>
                              </p:par>
                            </p:childTnLst>
                          </p:cTn>
                        </p:par>
                        <p:par>
                          <p:cTn id="28" fill="hold">
                            <p:stCondLst>
                              <p:cond delay="4000"/>
                            </p:stCondLst>
                            <p:childTnLst>
                              <p:par>
                                <p:cTn id="29" presetID="29"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32"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3" dur="1000"/>
                                        <p:tgtEl>
                                          <p:spTgt spid="3">
                                            <p:txEl>
                                              <p:pRg st="3" end="3"/>
                                            </p:txEl>
                                          </p:spTgt>
                                        </p:tgtEl>
                                      </p:cBhvr>
                                    </p:animEffect>
                                  </p:childTnLst>
                                </p:cTn>
                              </p:par>
                            </p:childTnLst>
                          </p:cTn>
                        </p:par>
                        <p:par>
                          <p:cTn id="34" fill="hold">
                            <p:stCondLst>
                              <p:cond delay="5000"/>
                            </p:stCondLst>
                            <p:childTnLst>
                              <p:par>
                                <p:cTn id="35" presetID="29" presetClass="entr" presetSubtype="0" fill="hold"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8"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xEl>
                                              <p:pRg st="4" end="4"/>
                                            </p:txEl>
                                          </p:spTgt>
                                        </p:tgtEl>
                                      </p:cBhvr>
                                    </p:animEffect>
                                  </p:childTnLst>
                                </p:cTn>
                              </p:par>
                            </p:childTnLst>
                          </p:cTn>
                        </p:par>
                        <p:par>
                          <p:cTn id="40" fill="hold">
                            <p:stCondLst>
                              <p:cond delay="6000"/>
                            </p:stCondLst>
                            <p:childTnLst>
                              <p:par>
                                <p:cTn id="41" presetID="29" presetClass="entr" presetSubtype="0" fill="hold" nodeType="after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
                                            <p:txEl>
                                              <p:pRg st="5" end="5"/>
                                            </p:txEl>
                                          </p:spTgt>
                                        </p:tgtEl>
                                      </p:cBhvr>
                                    </p:animEffect>
                                  </p:childTnLst>
                                </p:cTn>
                              </p:par>
                            </p:childTnLst>
                          </p:cTn>
                        </p:par>
                        <p:par>
                          <p:cTn id="46" fill="hold">
                            <p:stCondLst>
                              <p:cond delay="7000"/>
                            </p:stCondLst>
                            <p:childTnLst>
                              <p:par>
                                <p:cTn id="47" presetID="29" presetClass="entr" presetSubtype="0" fill="hold" nodeType="after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10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r>
              <a:rPr lang="en-US" sz="5400" dirty="0" smtClean="0">
                <a:solidFill>
                  <a:srgbClr val="002060"/>
                </a:solidFill>
                <a:latin typeface="Comic Sans MS" pitchFamily="66" charset="0"/>
              </a:rPr>
              <a:t>Things We Added</a:t>
            </a:r>
          </a:p>
        </p:txBody>
      </p:sp>
      <p:sp>
        <p:nvSpPr>
          <p:cNvPr id="5" name="Rectangle 4"/>
          <p:cNvSpPr>
            <a:spLocks noChangeArrowheads="1"/>
          </p:cNvSpPr>
          <p:nvPr/>
        </p:nvSpPr>
        <p:spPr bwMode="auto">
          <a:xfrm>
            <a:off x="203200" y="1143000"/>
            <a:ext cx="8686800" cy="4939814"/>
          </a:xfrm>
          <a:prstGeom prst="rect">
            <a:avLst/>
          </a:prstGeom>
          <a:noFill/>
          <a:ln w="9525">
            <a:noFill/>
            <a:miter lim="800000"/>
            <a:headEnd/>
            <a:tailEnd/>
          </a:ln>
        </p:spPr>
        <p:txBody>
          <a:bodyPr>
            <a:spAutoFit/>
          </a:bodyPr>
          <a:lstStyle/>
          <a:p>
            <a:pPr marL="347663" indent="-347663" eaLnBrk="0" hangingPunct="0">
              <a:buFont typeface="Wingdings 2" pitchFamily="18" charset="2"/>
              <a:buChar char="·"/>
            </a:pPr>
            <a:r>
              <a:rPr lang="en-US" sz="2800" dirty="0">
                <a:solidFill>
                  <a:srgbClr val="000099"/>
                </a:solidFill>
              </a:rPr>
              <a:t>Support and Training</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Co-Planning</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Permission for Cooperating Teacher to Stay</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Enhanced Collaboration and Communication</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Focus on Differentiation</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Increased Opportunities for Teacher Candidate to Bring Ideas</a:t>
            </a:r>
          </a:p>
          <a:p>
            <a:pPr marL="347663" indent="-347663" eaLnBrk="0" hangingPunct="0"/>
            <a:endParaRPr lang="en-US" sz="900" dirty="0">
              <a:solidFill>
                <a:srgbClr val="000099"/>
              </a:solidFill>
            </a:endParaRPr>
          </a:p>
          <a:p>
            <a:pPr marL="347663" indent="-347663" eaLnBrk="0" hangingPunct="0">
              <a:buFont typeface="Wingdings 2" pitchFamily="18" charset="2"/>
              <a:buChar char="·"/>
            </a:pPr>
            <a:r>
              <a:rPr lang="en-US" sz="2800" dirty="0">
                <a:solidFill>
                  <a:srgbClr val="000099"/>
                </a:solidFill>
              </a:rPr>
              <a:t>Engaged in Professional </a:t>
            </a:r>
            <a:r>
              <a:rPr lang="en-US" sz="2800" dirty="0" smtClean="0">
                <a:solidFill>
                  <a:srgbClr val="000099"/>
                </a:solidFill>
              </a:rPr>
              <a:t>Development</a:t>
            </a:r>
          </a:p>
          <a:p>
            <a:pPr eaLnBrk="0" hangingPunct="0"/>
            <a:endParaRPr lang="en-US" sz="900" dirty="0" smtClean="0">
              <a:solidFill>
                <a:srgbClr val="000099"/>
              </a:solidFill>
            </a:endParaRPr>
          </a:p>
          <a:p>
            <a:pPr marL="347663" indent="-347663" eaLnBrk="0" hangingPunct="0">
              <a:buFont typeface="Wingdings 2" pitchFamily="18" charset="2"/>
              <a:buChar char="·"/>
            </a:pPr>
            <a:r>
              <a:rPr lang="en-US" sz="2800" dirty="0" smtClean="0">
                <a:solidFill>
                  <a:srgbClr val="000099"/>
                </a:solidFill>
              </a:rPr>
              <a:t>From Solo to Lead</a:t>
            </a:r>
            <a:endParaRPr lang="en-US" sz="2800" dirty="0">
              <a:solidFill>
                <a:srgbClr val="000099"/>
              </a:solidFill>
            </a:endParaRPr>
          </a:p>
        </p:txBody>
      </p:sp>
      <p:sp>
        <p:nvSpPr>
          <p:cNvPr id="7"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4926097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p:cTn id="21" dur="1000" fill="hold"/>
                                        <p:tgtEl>
                                          <p:spTgt spid="5">
                                            <p:txEl>
                                              <p:pRg st="2" end="2"/>
                                            </p:txEl>
                                          </p:spTgt>
                                        </p:tgtEl>
                                        <p:attrNameLst>
                                          <p:attrName>ppt_w</p:attrName>
                                        </p:attrNameLst>
                                      </p:cBhvr>
                                      <p:tavLst>
                                        <p:tav tm="0">
                                          <p:val>
                                            <p:strVal val="#ppt_w+.3"/>
                                          </p:val>
                                        </p:tav>
                                        <p:tav tm="100000">
                                          <p:val>
                                            <p:strVal val="#ppt_w"/>
                                          </p:val>
                                        </p:tav>
                                      </p:tavLst>
                                    </p:anim>
                                    <p:anim calcmode="lin" valueType="num">
                                      <p:cBhvr>
                                        <p:cTn id="22"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5">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 calcmode="lin" valueType="num">
                                      <p:cBhvr>
                                        <p:cTn id="28" dur="1000" fill="hold"/>
                                        <p:tgtEl>
                                          <p:spTgt spid="5">
                                            <p:txEl>
                                              <p:pRg st="4" end="4"/>
                                            </p:txEl>
                                          </p:spTgt>
                                        </p:tgtEl>
                                        <p:attrNameLst>
                                          <p:attrName>ppt_w</p:attrName>
                                        </p:attrNameLst>
                                      </p:cBhvr>
                                      <p:tavLst>
                                        <p:tav tm="0">
                                          <p:val>
                                            <p:strVal val="#ppt_w+.3"/>
                                          </p:val>
                                        </p:tav>
                                        <p:tav tm="100000">
                                          <p:val>
                                            <p:strVal val="#ppt_w"/>
                                          </p:val>
                                        </p:tav>
                                      </p:tavLst>
                                    </p:anim>
                                    <p:anim calcmode="lin" valueType="num">
                                      <p:cBhvr>
                                        <p:cTn id="29" dur="1000" fill="hold"/>
                                        <p:tgtEl>
                                          <p:spTgt spid="5">
                                            <p:txEl>
                                              <p:pRg st="4" end="4"/>
                                            </p:txEl>
                                          </p:spTgt>
                                        </p:tgtEl>
                                        <p:attrNameLst>
                                          <p:attrName>ppt_h</p:attrName>
                                        </p:attrNameLst>
                                      </p:cBhvr>
                                      <p:tavLst>
                                        <p:tav tm="0">
                                          <p:val>
                                            <p:strVal val="#ppt_h"/>
                                          </p:val>
                                        </p:tav>
                                        <p:tav tm="100000">
                                          <p:val>
                                            <p:strVal val="#ppt_h"/>
                                          </p:val>
                                        </p:tav>
                                      </p:tavLst>
                                    </p:anim>
                                    <p:animEffect transition="in" filter="fade">
                                      <p:cBhvr>
                                        <p:cTn id="30" dur="1000"/>
                                        <p:tgtEl>
                                          <p:spTgt spid="5">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0" presetClass="entr" presetSubtype="0" decel="100000"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 calcmode="lin" valueType="num">
                                      <p:cBhvr>
                                        <p:cTn id="35" dur="1000" fill="hold"/>
                                        <p:tgtEl>
                                          <p:spTgt spid="5">
                                            <p:txEl>
                                              <p:pRg st="6" end="6"/>
                                            </p:txEl>
                                          </p:spTgt>
                                        </p:tgtEl>
                                        <p:attrNameLst>
                                          <p:attrName>ppt_w</p:attrName>
                                        </p:attrNameLst>
                                      </p:cBhvr>
                                      <p:tavLst>
                                        <p:tav tm="0">
                                          <p:val>
                                            <p:strVal val="#ppt_w+.3"/>
                                          </p:val>
                                        </p:tav>
                                        <p:tav tm="100000">
                                          <p:val>
                                            <p:strVal val="#ppt_w"/>
                                          </p:val>
                                        </p:tav>
                                      </p:tavLst>
                                    </p:anim>
                                    <p:anim calcmode="lin" valueType="num">
                                      <p:cBhvr>
                                        <p:cTn id="36" dur="1000" fill="hold"/>
                                        <p:tgtEl>
                                          <p:spTgt spid="5">
                                            <p:txEl>
                                              <p:pRg st="6" end="6"/>
                                            </p:txEl>
                                          </p:spTgt>
                                        </p:tgtEl>
                                        <p:attrNameLst>
                                          <p:attrName>ppt_h</p:attrName>
                                        </p:attrNameLst>
                                      </p:cBhvr>
                                      <p:tavLst>
                                        <p:tav tm="0">
                                          <p:val>
                                            <p:strVal val="#ppt_h"/>
                                          </p:val>
                                        </p:tav>
                                        <p:tav tm="100000">
                                          <p:val>
                                            <p:strVal val="#ppt_h"/>
                                          </p:val>
                                        </p:tav>
                                      </p:tavLst>
                                    </p:anim>
                                    <p:animEffect transition="in" filter="fade">
                                      <p:cBhvr>
                                        <p:cTn id="37" dur="10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0" presetClass="entr" presetSubtype="0" decel="10000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 calcmode="lin" valueType="num">
                                      <p:cBhvr>
                                        <p:cTn id="42" dur="1000" fill="hold"/>
                                        <p:tgtEl>
                                          <p:spTgt spid="5">
                                            <p:txEl>
                                              <p:pRg st="8" end="8"/>
                                            </p:txEl>
                                          </p:spTgt>
                                        </p:tgtEl>
                                        <p:attrNameLst>
                                          <p:attrName>ppt_w</p:attrName>
                                        </p:attrNameLst>
                                      </p:cBhvr>
                                      <p:tavLst>
                                        <p:tav tm="0">
                                          <p:val>
                                            <p:strVal val="#ppt_w+.3"/>
                                          </p:val>
                                        </p:tav>
                                        <p:tav tm="100000">
                                          <p:val>
                                            <p:strVal val="#ppt_w"/>
                                          </p:val>
                                        </p:tav>
                                      </p:tavLst>
                                    </p:anim>
                                    <p:anim calcmode="lin" valueType="num">
                                      <p:cBhvr>
                                        <p:cTn id="43" dur="1000" fill="hold"/>
                                        <p:tgtEl>
                                          <p:spTgt spid="5">
                                            <p:txEl>
                                              <p:pRg st="8" end="8"/>
                                            </p:txEl>
                                          </p:spTgt>
                                        </p:tgtEl>
                                        <p:attrNameLst>
                                          <p:attrName>ppt_h</p:attrName>
                                        </p:attrNameLst>
                                      </p:cBhvr>
                                      <p:tavLst>
                                        <p:tav tm="0">
                                          <p:val>
                                            <p:strVal val="#ppt_h"/>
                                          </p:val>
                                        </p:tav>
                                        <p:tav tm="100000">
                                          <p:val>
                                            <p:strVal val="#ppt_h"/>
                                          </p:val>
                                        </p:tav>
                                      </p:tavLst>
                                    </p:anim>
                                    <p:animEffect transition="in" filter="fade">
                                      <p:cBhvr>
                                        <p:cTn id="44" dur="1000"/>
                                        <p:tgtEl>
                                          <p:spTgt spid="5">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0" presetClass="entr" presetSubtype="0" decel="100000" fill="hold" nodeType="clickEffect">
                                  <p:stCondLst>
                                    <p:cond delay="0"/>
                                  </p:stCondLst>
                                  <p:childTnLst>
                                    <p:set>
                                      <p:cBhvr>
                                        <p:cTn id="48" dur="1" fill="hold">
                                          <p:stCondLst>
                                            <p:cond delay="0"/>
                                          </p:stCondLst>
                                        </p:cTn>
                                        <p:tgtEl>
                                          <p:spTgt spid="5">
                                            <p:txEl>
                                              <p:pRg st="10" end="10"/>
                                            </p:txEl>
                                          </p:spTgt>
                                        </p:tgtEl>
                                        <p:attrNameLst>
                                          <p:attrName>style.visibility</p:attrName>
                                        </p:attrNameLst>
                                      </p:cBhvr>
                                      <p:to>
                                        <p:strVal val="visible"/>
                                      </p:to>
                                    </p:set>
                                    <p:anim calcmode="lin" valueType="num">
                                      <p:cBhvr>
                                        <p:cTn id="49" dur="1000" fill="hold"/>
                                        <p:tgtEl>
                                          <p:spTgt spid="5">
                                            <p:txEl>
                                              <p:pRg st="10" end="10"/>
                                            </p:txEl>
                                          </p:spTgt>
                                        </p:tgtEl>
                                        <p:attrNameLst>
                                          <p:attrName>ppt_w</p:attrName>
                                        </p:attrNameLst>
                                      </p:cBhvr>
                                      <p:tavLst>
                                        <p:tav tm="0">
                                          <p:val>
                                            <p:strVal val="#ppt_w+.3"/>
                                          </p:val>
                                        </p:tav>
                                        <p:tav tm="100000">
                                          <p:val>
                                            <p:strVal val="#ppt_w"/>
                                          </p:val>
                                        </p:tav>
                                      </p:tavLst>
                                    </p:anim>
                                    <p:anim calcmode="lin" valueType="num">
                                      <p:cBhvr>
                                        <p:cTn id="50" dur="1000" fill="hold"/>
                                        <p:tgtEl>
                                          <p:spTgt spid="5">
                                            <p:txEl>
                                              <p:pRg st="10" end="10"/>
                                            </p:txEl>
                                          </p:spTgt>
                                        </p:tgtEl>
                                        <p:attrNameLst>
                                          <p:attrName>ppt_h</p:attrName>
                                        </p:attrNameLst>
                                      </p:cBhvr>
                                      <p:tavLst>
                                        <p:tav tm="0">
                                          <p:val>
                                            <p:strVal val="#ppt_h"/>
                                          </p:val>
                                        </p:tav>
                                        <p:tav tm="100000">
                                          <p:val>
                                            <p:strVal val="#ppt_h"/>
                                          </p:val>
                                        </p:tav>
                                      </p:tavLst>
                                    </p:anim>
                                    <p:animEffect transition="in" filter="fade">
                                      <p:cBhvr>
                                        <p:cTn id="51" dur="1000"/>
                                        <p:tgtEl>
                                          <p:spTgt spid="5">
                                            <p:txEl>
                                              <p:pRg st="10" end="1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0" presetClass="entr" presetSubtype="0" decel="100000" fill="hold" nodeType="clickEffect">
                                  <p:stCondLst>
                                    <p:cond delay="0"/>
                                  </p:stCondLst>
                                  <p:childTnLst>
                                    <p:set>
                                      <p:cBhvr>
                                        <p:cTn id="55" dur="1" fill="hold">
                                          <p:stCondLst>
                                            <p:cond delay="0"/>
                                          </p:stCondLst>
                                        </p:cTn>
                                        <p:tgtEl>
                                          <p:spTgt spid="5">
                                            <p:txEl>
                                              <p:pRg st="12" end="12"/>
                                            </p:txEl>
                                          </p:spTgt>
                                        </p:tgtEl>
                                        <p:attrNameLst>
                                          <p:attrName>style.visibility</p:attrName>
                                        </p:attrNameLst>
                                      </p:cBhvr>
                                      <p:to>
                                        <p:strVal val="visible"/>
                                      </p:to>
                                    </p:set>
                                    <p:anim calcmode="lin" valueType="num">
                                      <p:cBhvr>
                                        <p:cTn id="56" dur="1000" fill="hold"/>
                                        <p:tgtEl>
                                          <p:spTgt spid="5">
                                            <p:txEl>
                                              <p:pRg st="12" end="12"/>
                                            </p:txEl>
                                          </p:spTgt>
                                        </p:tgtEl>
                                        <p:attrNameLst>
                                          <p:attrName>ppt_w</p:attrName>
                                        </p:attrNameLst>
                                      </p:cBhvr>
                                      <p:tavLst>
                                        <p:tav tm="0">
                                          <p:val>
                                            <p:strVal val="#ppt_w+.3"/>
                                          </p:val>
                                        </p:tav>
                                        <p:tav tm="100000">
                                          <p:val>
                                            <p:strVal val="#ppt_w"/>
                                          </p:val>
                                        </p:tav>
                                      </p:tavLst>
                                    </p:anim>
                                    <p:anim calcmode="lin" valueType="num">
                                      <p:cBhvr>
                                        <p:cTn id="57" dur="1000" fill="hold"/>
                                        <p:tgtEl>
                                          <p:spTgt spid="5">
                                            <p:txEl>
                                              <p:pRg st="12" end="12"/>
                                            </p:txEl>
                                          </p:spTgt>
                                        </p:tgtEl>
                                        <p:attrNameLst>
                                          <p:attrName>ppt_h</p:attrName>
                                        </p:attrNameLst>
                                      </p:cBhvr>
                                      <p:tavLst>
                                        <p:tav tm="0">
                                          <p:val>
                                            <p:strVal val="#ppt_h"/>
                                          </p:val>
                                        </p:tav>
                                        <p:tav tm="100000">
                                          <p:val>
                                            <p:strVal val="#ppt_h"/>
                                          </p:val>
                                        </p:tav>
                                      </p:tavLst>
                                    </p:anim>
                                    <p:animEffect transition="in" filter="fade">
                                      <p:cBhvr>
                                        <p:cTn id="58" dur="1000"/>
                                        <p:tgtEl>
                                          <p:spTgt spid="5">
                                            <p:txEl>
                                              <p:pRg st="12" end="1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0" presetClass="entr" presetSubtype="0" decel="100000" fill="hold" nodeType="clickEffect">
                                  <p:stCondLst>
                                    <p:cond delay="0"/>
                                  </p:stCondLst>
                                  <p:childTnLst>
                                    <p:set>
                                      <p:cBhvr>
                                        <p:cTn id="62" dur="1" fill="hold">
                                          <p:stCondLst>
                                            <p:cond delay="0"/>
                                          </p:stCondLst>
                                        </p:cTn>
                                        <p:tgtEl>
                                          <p:spTgt spid="5">
                                            <p:txEl>
                                              <p:pRg st="14" end="14"/>
                                            </p:txEl>
                                          </p:spTgt>
                                        </p:tgtEl>
                                        <p:attrNameLst>
                                          <p:attrName>style.visibility</p:attrName>
                                        </p:attrNameLst>
                                      </p:cBhvr>
                                      <p:to>
                                        <p:strVal val="visible"/>
                                      </p:to>
                                    </p:set>
                                    <p:anim calcmode="lin" valueType="num">
                                      <p:cBhvr>
                                        <p:cTn id="63" dur="1000" fill="hold"/>
                                        <p:tgtEl>
                                          <p:spTgt spid="5">
                                            <p:txEl>
                                              <p:pRg st="14" end="14"/>
                                            </p:txEl>
                                          </p:spTgt>
                                        </p:tgtEl>
                                        <p:attrNameLst>
                                          <p:attrName>ppt_w</p:attrName>
                                        </p:attrNameLst>
                                      </p:cBhvr>
                                      <p:tavLst>
                                        <p:tav tm="0">
                                          <p:val>
                                            <p:strVal val="#ppt_w+.3"/>
                                          </p:val>
                                        </p:tav>
                                        <p:tav tm="100000">
                                          <p:val>
                                            <p:strVal val="#ppt_w"/>
                                          </p:val>
                                        </p:tav>
                                      </p:tavLst>
                                    </p:anim>
                                    <p:anim calcmode="lin" valueType="num">
                                      <p:cBhvr>
                                        <p:cTn id="64" dur="1000" fill="hold"/>
                                        <p:tgtEl>
                                          <p:spTgt spid="5">
                                            <p:txEl>
                                              <p:pRg st="14" end="14"/>
                                            </p:txEl>
                                          </p:spTgt>
                                        </p:tgtEl>
                                        <p:attrNameLst>
                                          <p:attrName>ppt_h</p:attrName>
                                        </p:attrNameLst>
                                      </p:cBhvr>
                                      <p:tavLst>
                                        <p:tav tm="0">
                                          <p:val>
                                            <p:strVal val="#ppt_h"/>
                                          </p:val>
                                        </p:tav>
                                        <p:tav tm="100000">
                                          <p:val>
                                            <p:strVal val="#ppt_h"/>
                                          </p:val>
                                        </p:tav>
                                      </p:tavLst>
                                    </p:anim>
                                    <p:animEffect transition="in" filter="fade">
                                      <p:cBhvr>
                                        <p:cTn id="65" dur="1000"/>
                                        <p:tgtEl>
                                          <p:spTgt spid="5">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678703" cy="742950"/>
          </a:xfrm>
        </p:spPr>
        <p:txBody>
          <a:bodyPr>
            <a:noAutofit/>
          </a:bodyPr>
          <a:lstStyle/>
          <a:p>
            <a:pPr algn="ctr"/>
            <a:r>
              <a:rPr lang="en-US" sz="3600" b="1" dirty="0">
                <a:solidFill>
                  <a:schemeClr val="bg1"/>
                </a:solidFill>
                <a:latin typeface="Comic Sans MS" panose="030F0702030302020204" pitchFamily="66" charset="0"/>
              </a:rPr>
              <a:t>University Supervisors</a:t>
            </a:r>
          </a:p>
        </p:txBody>
      </p:sp>
      <p:sp>
        <p:nvSpPr>
          <p:cNvPr id="3" name="Content Placeholder 2"/>
          <p:cNvSpPr>
            <a:spLocks noGrp="1"/>
          </p:cNvSpPr>
          <p:nvPr>
            <p:ph idx="1"/>
          </p:nvPr>
        </p:nvSpPr>
        <p:spPr>
          <a:xfrm>
            <a:off x="1828800" y="2438400"/>
            <a:ext cx="5607380" cy="3435554"/>
          </a:xfrm>
          <a:ln>
            <a:solidFill>
              <a:schemeClr val="accent5">
                <a:lumMod val="40000"/>
                <a:lumOff val="60000"/>
              </a:schemeClr>
            </a:solidFill>
          </a:ln>
        </p:spPr>
        <p:txBody>
          <a:bodyPr>
            <a:noAutofit/>
          </a:bodyPr>
          <a:lstStyle/>
          <a:p>
            <a:pPr marL="0" indent="0" algn="ctr">
              <a:buNone/>
            </a:pPr>
            <a:endParaRPr lang="en-US" sz="2400" dirty="0">
              <a:latin typeface="Comic Sans MS" panose="030F0702030302020204" pitchFamily="66" charset="0"/>
            </a:endParaRPr>
          </a:p>
          <a:p>
            <a:pPr marL="0" indent="0" algn="ctr">
              <a:buNone/>
            </a:pPr>
            <a:r>
              <a:rPr lang="en-US" sz="3200" b="1" i="1" dirty="0">
                <a:ln>
                  <a:solidFill>
                    <a:srgbClr val="002060"/>
                  </a:solidFill>
                </a:ln>
                <a:solidFill>
                  <a:srgbClr val="92D050"/>
                </a:solidFill>
                <a:latin typeface="Comic Sans MS" panose="030F0702030302020204" pitchFamily="66" charset="0"/>
              </a:rPr>
              <a:t>Vitally Important!!</a:t>
            </a:r>
          </a:p>
          <a:p>
            <a:pPr marL="0" indent="0" algn="ctr">
              <a:buNone/>
            </a:pPr>
            <a:r>
              <a:rPr lang="en-US" sz="2800" dirty="0">
                <a:solidFill>
                  <a:srgbClr val="002060"/>
                </a:solidFill>
                <a:latin typeface="Comic Sans MS" panose="030F0702030302020204" pitchFamily="66" charset="0"/>
              </a:rPr>
              <a:t>They Maintain the Fidelity Of Implementation</a:t>
            </a:r>
          </a:p>
          <a:p>
            <a:pPr marL="0" indent="0" algn="ctr">
              <a:buNone/>
            </a:pPr>
            <a:endParaRPr lang="en-US" sz="1050" dirty="0" smtClean="0">
              <a:latin typeface="Comic Sans MS" panose="030F0702030302020204" pitchFamily="66" charset="0"/>
            </a:endParaRPr>
          </a:p>
          <a:p>
            <a:pPr marL="0" indent="0" algn="ctr">
              <a:buNone/>
            </a:pPr>
            <a:r>
              <a:rPr lang="en-US" sz="2800" b="1" i="1" dirty="0">
                <a:ln>
                  <a:solidFill>
                    <a:srgbClr val="002060"/>
                  </a:solidFill>
                </a:ln>
                <a:solidFill>
                  <a:srgbClr val="92D050"/>
                </a:solidFill>
                <a:latin typeface="Comic Sans MS" panose="030F0702030302020204" pitchFamily="66" charset="0"/>
              </a:rPr>
              <a:t>Goal</a:t>
            </a:r>
            <a:r>
              <a:rPr lang="en-US" sz="2800" dirty="0">
                <a:ln>
                  <a:solidFill>
                    <a:srgbClr val="002060"/>
                  </a:solidFill>
                </a:ln>
                <a:solidFill>
                  <a:srgbClr val="FF0000"/>
                </a:solidFill>
                <a:latin typeface="Comic Sans MS" panose="030F0702030302020204" pitchFamily="66" charset="0"/>
              </a:rPr>
              <a:t> </a:t>
            </a:r>
            <a:r>
              <a:rPr lang="en-US" sz="2800" dirty="0">
                <a:solidFill>
                  <a:srgbClr val="002060"/>
                </a:solidFill>
                <a:latin typeface="Comic Sans MS" panose="030F0702030302020204" pitchFamily="66" charset="0"/>
              </a:rPr>
              <a:t>– To be knowledgeable in and supportive of co-teaching</a:t>
            </a:r>
          </a:p>
        </p:txBody>
      </p:sp>
      <p:sp>
        <p:nvSpPr>
          <p:cNvPr id="5" name="TextBox 6"/>
          <p:cNvSpPr txBox="1">
            <a:spLocks noChangeArrowheads="1"/>
          </p:cNvSpPr>
          <p:nvPr/>
        </p:nvSpPr>
        <p:spPr bwMode="auto">
          <a:xfrm>
            <a:off x="3886200" y="6506931"/>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49328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1000"/>
                                        <p:tgtEl>
                                          <p:spTgt spid="3">
                                            <p:txEl>
                                              <p:pRg st="4" end="4"/>
                                            </p:txEl>
                                          </p:spTgt>
                                        </p:tgtEl>
                                      </p:cBhvr>
                                    </p:animEffect>
                                    <p:anim calcmode="lin" valueType="num">
                                      <p:cBhvr>
                                        <p:cTn id="2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1043114"/>
            <a:ext cx="4905940" cy="642938"/>
          </a:xfrm>
        </p:spPr>
        <p:txBody>
          <a:bodyPr>
            <a:noAutofit/>
          </a:bodyPr>
          <a:lstStyle/>
          <a:p>
            <a:pPr algn="ctr"/>
            <a:r>
              <a:rPr lang="en-US" sz="3200" b="1" dirty="0">
                <a:solidFill>
                  <a:schemeClr val="bg1"/>
                </a:solidFill>
                <a:latin typeface="Comic Sans MS" panose="030F0702030302020204" pitchFamily="66" charset="0"/>
              </a:rPr>
              <a:t>Typical Role</a:t>
            </a:r>
            <a:br>
              <a:rPr lang="en-US" sz="3200" b="1" dirty="0">
                <a:solidFill>
                  <a:schemeClr val="bg1"/>
                </a:solidFill>
                <a:latin typeface="Comic Sans MS" panose="030F0702030302020204" pitchFamily="66" charset="0"/>
              </a:rPr>
            </a:br>
            <a:r>
              <a:rPr lang="en-US" sz="3200" b="1" dirty="0">
                <a:solidFill>
                  <a:schemeClr val="bg1"/>
                </a:solidFill>
                <a:latin typeface="Comic Sans MS" panose="030F0702030302020204" pitchFamily="66" charset="0"/>
              </a:rPr>
              <a:t>Communication/Liaison</a:t>
            </a:r>
          </a:p>
        </p:txBody>
      </p:sp>
      <p:sp>
        <p:nvSpPr>
          <p:cNvPr id="3" name="Content Placeholder 2"/>
          <p:cNvSpPr>
            <a:spLocks noGrp="1"/>
          </p:cNvSpPr>
          <p:nvPr>
            <p:ph idx="1"/>
          </p:nvPr>
        </p:nvSpPr>
        <p:spPr>
          <a:xfrm>
            <a:off x="393327" y="2927284"/>
            <a:ext cx="7906870" cy="2317070"/>
          </a:xfrm>
        </p:spPr>
        <p:txBody>
          <a:bodyPr>
            <a:noAutofit/>
          </a:bodyPr>
          <a:lstStyle/>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Provide program information to the cooperating teacher and teacher candidate</a:t>
            </a:r>
          </a:p>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Act as a confidant for both the cooperating teacher and teacher candidate</a:t>
            </a:r>
          </a:p>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Be an advocate for the teacher candidate</a:t>
            </a:r>
          </a:p>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Help the team build good communication and facilitate positive interactions</a:t>
            </a:r>
          </a:p>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Handle the difficult situations that might come up</a:t>
            </a:r>
          </a:p>
          <a:p>
            <a:pPr marL="296465" indent="-257175">
              <a:buSzPct val="100000"/>
              <a:buFont typeface="Arial" panose="020B0604020202020204" pitchFamily="34" charset="0"/>
              <a:buChar char="•"/>
            </a:pPr>
            <a:r>
              <a:rPr lang="en-US" sz="1800" dirty="0">
                <a:solidFill>
                  <a:srgbClr val="002060"/>
                </a:solidFill>
                <a:latin typeface="Comic Sans MS" panose="030F0702030302020204" pitchFamily="66" charset="0"/>
              </a:rPr>
              <a:t>Schedule three-way conferences at the beginning and end of the experienc</a:t>
            </a:r>
            <a:r>
              <a:rPr lang="en-US" sz="1500" dirty="0">
                <a:solidFill>
                  <a:srgbClr val="002060"/>
                </a:solidFill>
                <a:latin typeface="Comic Sans MS" panose="030F0702030302020204" pitchFamily="66" charset="0"/>
              </a:rPr>
              <a:t>e</a:t>
            </a:r>
          </a:p>
        </p:txBody>
      </p:sp>
      <p:sp>
        <p:nvSpPr>
          <p:cNvPr id="6" name="TextBox 6"/>
          <p:cNvSpPr txBox="1">
            <a:spLocks noChangeArrowheads="1"/>
          </p:cNvSpPr>
          <p:nvPr/>
        </p:nvSpPr>
        <p:spPr bwMode="auto">
          <a:xfrm>
            <a:off x="3886200" y="64770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59861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7000"/>
                            </p:stCondLst>
                            <p:childTnLst>
                              <p:par>
                                <p:cTn id="29" presetID="42"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anim calcmode="lin" valueType="num">
                                      <p:cBhvr>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9000"/>
                            </p:stCondLst>
                            <p:childTnLst>
                              <p:par>
                                <p:cTn id="35" presetID="42" presetClass="entr" presetSubtype="0" fill="hold"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2000"/>
                                        <p:tgtEl>
                                          <p:spTgt spid="3">
                                            <p:txEl>
                                              <p:pRg st="4" end="4"/>
                                            </p:txEl>
                                          </p:spTgt>
                                        </p:tgtEl>
                                      </p:cBhvr>
                                    </p:animEffect>
                                    <p:anim calcmode="lin" valueType="num">
                                      <p:cBhvr>
                                        <p:cTn id="3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2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0" fill="hold">
                            <p:stCondLst>
                              <p:cond delay="11000"/>
                            </p:stCondLst>
                            <p:childTnLst>
                              <p:par>
                                <p:cTn id="41" presetID="42" presetClass="entr" presetSubtype="0" fill="hold" nodeType="after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2000"/>
                                        <p:tgtEl>
                                          <p:spTgt spid="3">
                                            <p:txEl>
                                              <p:pRg st="5" end="5"/>
                                            </p:txEl>
                                          </p:spTgt>
                                        </p:tgtEl>
                                      </p:cBhvr>
                                    </p:animEffect>
                                    <p:anim calcmode="lin" valueType="num">
                                      <p:cBhvr>
                                        <p:cTn id="44"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5"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838200"/>
            <a:ext cx="5173980" cy="742950"/>
          </a:xfrm>
        </p:spPr>
        <p:txBody>
          <a:bodyPr>
            <a:noAutofit/>
          </a:bodyPr>
          <a:lstStyle/>
          <a:p>
            <a:pPr algn="ctr"/>
            <a:r>
              <a:rPr lang="en-US" sz="3600" b="1" dirty="0">
                <a:solidFill>
                  <a:schemeClr val="bg1"/>
                </a:solidFill>
                <a:latin typeface="Comic Sans MS" panose="030F0702030302020204" pitchFamily="66" charset="0"/>
              </a:rPr>
              <a:t>Typical Role</a:t>
            </a:r>
            <a:br>
              <a:rPr lang="en-US" sz="3600" b="1" dirty="0">
                <a:solidFill>
                  <a:schemeClr val="bg1"/>
                </a:solidFill>
                <a:latin typeface="Comic Sans MS" panose="030F0702030302020204" pitchFamily="66" charset="0"/>
              </a:rPr>
            </a:br>
            <a:r>
              <a:rPr lang="en-US" sz="3600" b="1" dirty="0">
                <a:solidFill>
                  <a:schemeClr val="bg1"/>
                </a:solidFill>
                <a:latin typeface="Comic Sans MS" panose="030F0702030302020204" pitchFamily="66" charset="0"/>
              </a:rPr>
              <a:t>Observation</a:t>
            </a:r>
          </a:p>
        </p:txBody>
      </p:sp>
      <p:sp>
        <p:nvSpPr>
          <p:cNvPr id="3" name="Content Placeholder 2"/>
          <p:cNvSpPr>
            <a:spLocks noGrp="1"/>
          </p:cNvSpPr>
          <p:nvPr>
            <p:ph idx="1"/>
          </p:nvPr>
        </p:nvSpPr>
        <p:spPr>
          <a:xfrm>
            <a:off x="685800" y="2362200"/>
            <a:ext cx="7937126" cy="1683452"/>
          </a:xfrm>
        </p:spPr>
        <p:txBody>
          <a:bodyPr>
            <a:noAutofit/>
          </a:bodyPr>
          <a:lstStyle/>
          <a:p>
            <a:pPr marL="296465" indent="-257175">
              <a:buSzPct val="100000"/>
              <a:buFont typeface="Arial" panose="020B0604020202020204" pitchFamily="34" charset="0"/>
              <a:buChar char="•"/>
            </a:pPr>
            <a:r>
              <a:rPr lang="en-US" sz="2800" dirty="0">
                <a:solidFill>
                  <a:srgbClr val="002060"/>
                </a:solidFill>
                <a:latin typeface="Comic Sans MS" panose="030F0702030302020204" pitchFamily="66" charset="0"/>
              </a:rPr>
              <a:t>Observe and provide feedback on a regular basis</a:t>
            </a:r>
          </a:p>
          <a:p>
            <a:pPr marL="296465" indent="-257175">
              <a:buSzPct val="100000"/>
              <a:buFont typeface="Arial" panose="020B0604020202020204" pitchFamily="34" charset="0"/>
              <a:buChar char="•"/>
            </a:pPr>
            <a:r>
              <a:rPr lang="en-US" sz="2800" dirty="0">
                <a:solidFill>
                  <a:srgbClr val="002060"/>
                </a:solidFill>
                <a:latin typeface="Comic Sans MS" panose="030F0702030302020204" pitchFamily="66" charset="0"/>
              </a:rPr>
              <a:t>Provide a systematic and consistent presence during the student teaching experience </a:t>
            </a:r>
          </a:p>
          <a:p>
            <a:pPr marL="296465" indent="-257175">
              <a:buSzPct val="100000"/>
              <a:buFont typeface="Arial" panose="020B0604020202020204" pitchFamily="34" charset="0"/>
              <a:buChar char="•"/>
            </a:pPr>
            <a:r>
              <a:rPr lang="en-US" sz="2800" dirty="0">
                <a:solidFill>
                  <a:srgbClr val="002060"/>
                </a:solidFill>
                <a:latin typeface="Comic Sans MS" panose="030F0702030302020204" pitchFamily="66" charset="0"/>
              </a:rPr>
              <a:t>Set clear expectations; be honest about a student’s performance</a:t>
            </a:r>
          </a:p>
          <a:p>
            <a:pPr>
              <a:buSzPct val="100000"/>
              <a:buFont typeface="Arial" panose="020B0604020202020204" pitchFamily="34" charset="0"/>
              <a:buChar char="•"/>
            </a:pPr>
            <a:endParaRPr lang="en-US" sz="1200" dirty="0">
              <a:latin typeface="Comic Sans MS" panose="030F0702030302020204" pitchFamily="66" charset="0"/>
            </a:endParaRPr>
          </a:p>
        </p:txBody>
      </p:sp>
      <p:sp>
        <p:nvSpPr>
          <p:cNvPr id="6" name="TextBox 6"/>
          <p:cNvSpPr txBox="1">
            <a:spLocks noChangeArrowheads="1"/>
          </p:cNvSpPr>
          <p:nvPr/>
        </p:nvSpPr>
        <p:spPr bwMode="auto">
          <a:xfrm>
            <a:off x="3902299" y="64008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4003734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3756" y="1066800"/>
            <a:ext cx="5129763" cy="397667"/>
          </a:xfrm>
        </p:spPr>
        <p:txBody>
          <a:bodyPr/>
          <a:lstStyle/>
          <a:p>
            <a:pPr algn="ctr"/>
            <a:r>
              <a:rPr lang="en-US" sz="4000" b="1" dirty="0">
                <a:solidFill>
                  <a:schemeClr val="bg1"/>
                </a:solidFill>
              </a:rPr>
              <a:t>Setting the Stage</a:t>
            </a:r>
          </a:p>
        </p:txBody>
      </p:sp>
      <p:sp>
        <p:nvSpPr>
          <p:cNvPr id="3" name="Content Placeholder 2"/>
          <p:cNvSpPr>
            <a:spLocks noGrp="1"/>
          </p:cNvSpPr>
          <p:nvPr>
            <p:ph idx="1"/>
          </p:nvPr>
        </p:nvSpPr>
        <p:spPr>
          <a:xfrm>
            <a:off x="584945" y="2382417"/>
            <a:ext cx="7967383" cy="2400300"/>
          </a:xfrm>
        </p:spPr>
        <p:txBody>
          <a:bodyPr>
            <a:noAutofit/>
          </a:bodyPr>
          <a:lstStyle/>
          <a:p>
            <a:pPr marL="0" indent="0">
              <a:buNone/>
            </a:pPr>
            <a:r>
              <a:rPr lang="en-US" sz="3200" dirty="0">
                <a:solidFill>
                  <a:srgbClr val="002060"/>
                </a:solidFill>
              </a:rPr>
              <a:t>Expectations for University Supervisors</a:t>
            </a:r>
          </a:p>
          <a:p>
            <a:pPr marL="0" indent="0">
              <a:buNone/>
            </a:pPr>
            <a:endParaRPr lang="en-US" sz="800" dirty="0">
              <a:solidFill>
                <a:srgbClr val="002060"/>
              </a:solidFill>
            </a:endParaRPr>
          </a:p>
          <a:p>
            <a:pPr lvl="1">
              <a:buSzPct val="125000"/>
              <a:buFont typeface="Arial" panose="020B0604020202020204" pitchFamily="34" charset="0"/>
              <a:buChar char="•"/>
            </a:pPr>
            <a:r>
              <a:rPr lang="en-US" sz="2400" dirty="0">
                <a:solidFill>
                  <a:srgbClr val="002060"/>
                </a:solidFill>
              </a:rPr>
              <a:t>Knowledgeable in effective supervision strategies. </a:t>
            </a:r>
          </a:p>
          <a:p>
            <a:pPr lvl="1">
              <a:buSzPct val="125000"/>
              <a:buFont typeface="Arial" panose="020B0604020202020204" pitchFamily="34" charset="0"/>
              <a:buChar char="•"/>
            </a:pPr>
            <a:r>
              <a:rPr lang="en-US" sz="2400" dirty="0">
                <a:solidFill>
                  <a:srgbClr val="002060"/>
                </a:solidFill>
              </a:rPr>
              <a:t>Trained in Co-Teaching – common language, strategies, etc.</a:t>
            </a:r>
          </a:p>
          <a:p>
            <a:pPr lvl="1">
              <a:buSzPct val="125000"/>
              <a:buFont typeface="Arial" panose="020B0604020202020204" pitchFamily="34" charset="0"/>
              <a:buChar char="•"/>
            </a:pPr>
            <a:r>
              <a:rPr lang="en-US" sz="2400" dirty="0">
                <a:solidFill>
                  <a:srgbClr val="002060"/>
                </a:solidFill>
              </a:rPr>
              <a:t>Demonstrated ability to effectively communicate and support all aspects of Co-Teaching</a:t>
            </a:r>
          </a:p>
          <a:p>
            <a:pPr lvl="1">
              <a:buSzPct val="125000"/>
              <a:buFont typeface="Arial" panose="020B0604020202020204" pitchFamily="34" charset="0"/>
              <a:buChar char="•"/>
            </a:pPr>
            <a:r>
              <a:rPr lang="en-US" sz="2400" dirty="0">
                <a:solidFill>
                  <a:srgbClr val="002060"/>
                </a:solidFill>
              </a:rPr>
              <a:t>Committed to ongoing professional development in the area of Co-Teaching</a:t>
            </a:r>
          </a:p>
        </p:txBody>
      </p:sp>
      <p:sp>
        <p:nvSpPr>
          <p:cNvPr id="6" name="TextBox 6"/>
          <p:cNvSpPr txBox="1">
            <a:spLocks noChangeArrowheads="1"/>
          </p:cNvSpPr>
          <p:nvPr/>
        </p:nvSpPr>
        <p:spPr bwMode="auto">
          <a:xfrm>
            <a:off x="3896932" y="6534835"/>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365120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3450" y="914400"/>
            <a:ext cx="5111059" cy="397667"/>
          </a:xfrm>
        </p:spPr>
        <p:txBody>
          <a:bodyPr/>
          <a:lstStyle/>
          <a:p>
            <a:pPr algn="ctr"/>
            <a:r>
              <a:rPr lang="en-US" sz="4000" b="1" dirty="0">
                <a:solidFill>
                  <a:schemeClr val="bg1"/>
                </a:solidFill>
              </a:rPr>
              <a:t>Initial Preparation</a:t>
            </a:r>
          </a:p>
        </p:txBody>
      </p:sp>
      <p:sp>
        <p:nvSpPr>
          <p:cNvPr id="3" name="Content Placeholder 2"/>
          <p:cNvSpPr>
            <a:spLocks noGrp="1"/>
          </p:cNvSpPr>
          <p:nvPr>
            <p:ph idx="1"/>
          </p:nvPr>
        </p:nvSpPr>
        <p:spPr>
          <a:xfrm>
            <a:off x="341779" y="2743200"/>
            <a:ext cx="8534400" cy="2752921"/>
          </a:xfrm>
        </p:spPr>
        <p:txBody>
          <a:bodyPr>
            <a:noAutofit/>
          </a:bodyPr>
          <a:lstStyle/>
          <a:p>
            <a:pPr marL="0" indent="0">
              <a:buNone/>
            </a:pPr>
            <a:r>
              <a:rPr lang="en-US" sz="2800" dirty="0">
                <a:solidFill>
                  <a:srgbClr val="002060"/>
                </a:solidFill>
              </a:rPr>
              <a:t>Participate in Co-Teaching Foundational </a:t>
            </a:r>
            <a:r>
              <a:rPr lang="en-US" sz="2800" dirty="0" smtClean="0">
                <a:solidFill>
                  <a:srgbClr val="002060"/>
                </a:solidFill>
              </a:rPr>
              <a:t>Workshop</a:t>
            </a:r>
            <a:endParaRPr lang="en-US" sz="2800" dirty="0">
              <a:solidFill>
                <a:srgbClr val="002060"/>
              </a:solidFill>
            </a:endParaRPr>
          </a:p>
          <a:p>
            <a:pPr marL="0" indent="0">
              <a:buNone/>
            </a:pPr>
            <a:endParaRPr lang="en-US" sz="900" dirty="0">
              <a:solidFill>
                <a:srgbClr val="002060"/>
              </a:solidFill>
            </a:endParaRPr>
          </a:p>
          <a:p>
            <a:pPr lvl="1">
              <a:buSzPct val="100000"/>
              <a:buFont typeface="Arial" panose="020B0604020202020204" pitchFamily="34" charset="0"/>
              <a:buChar char="•"/>
            </a:pPr>
            <a:r>
              <a:rPr lang="en-US" sz="2000" dirty="0">
                <a:solidFill>
                  <a:srgbClr val="002060"/>
                </a:solidFill>
              </a:rPr>
              <a:t>Background   (History, Common Language, Why Co-Teach) </a:t>
            </a:r>
          </a:p>
          <a:p>
            <a:pPr lvl="1">
              <a:buSzPct val="100000"/>
              <a:buFont typeface="Arial" panose="020B0604020202020204" pitchFamily="34" charset="0"/>
              <a:buChar char="•"/>
            </a:pPr>
            <a:r>
              <a:rPr lang="en-US" sz="2000" dirty="0">
                <a:solidFill>
                  <a:srgbClr val="002060"/>
                </a:solidFill>
              </a:rPr>
              <a:t>Welcoming/Creating a Positive Co-Teaching Environment</a:t>
            </a:r>
          </a:p>
          <a:p>
            <a:pPr lvl="1">
              <a:buSzPct val="100000"/>
              <a:buFont typeface="Arial" panose="020B0604020202020204" pitchFamily="34" charset="0"/>
              <a:buChar char="•"/>
            </a:pPr>
            <a:r>
              <a:rPr lang="en-US" sz="2000" dirty="0">
                <a:solidFill>
                  <a:srgbClr val="002060"/>
                </a:solidFill>
              </a:rPr>
              <a:t>Roles of Triad Members/Stages of Concern</a:t>
            </a:r>
          </a:p>
          <a:p>
            <a:pPr lvl="1">
              <a:buSzPct val="100000"/>
              <a:buFont typeface="Arial" panose="020B0604020202020204" pitchFamily="34" charset="0"/>
              <a:buChar char="•"/>
            </a:pPr>
            <a:r>
              <a:rPr lang="en-US" sz="2000" dirty="0">
                <a:solidFill>
                  <a:srgbClr val="002060"/>
                </a:solidFill>
              </a:rPr>
              <a:t>Co-Teaching Strategies </a:t>
            </a:r>
          </a:p>
          <a:p>
            <a:pPr lvl="1">
              <a:buSzPct val="100000"/>
              <a:buFont typeface="Arial" panose="020B0604020202020204" pitchFamily="34" charset="0"/>
              <a:buChar char="•"/>
            </a:pPr>
            <a:r>
              <a:rPr lang="en-US" sz="2000" dirty="0">
                <a:solidFill>
                  <a:srgbClr val="002060"/>
                </a:solidFill>
              </a:rPr>
              <a:t>Introduction to planning</a:t>
            </a:r>
          </a:p>
          <a:p>
            <a:endParaRPr lang="en-US" sz="2000" dirty="0"/>
          </a:p>
        </p:txBody>
      </p:sp>
      <p:sp>
        <p:nvSpPr>
          <p:cNvPr id="6" name="TextBox 6"/>
          <p:cNvSpPr txBox="1">
            <a:spLocks noChangeArrowheads="1"/>
          </p:cNvSpPr>
          <p:nvPr/>
        </p:nvSpPr>
        <p:spPr bwMode="auto">
          <a:xfrm>
            <a:off x="3886200" y="64008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2361315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1000"/>
                                        <p:tgtEl>
                                          <p:spTgt spid="3">
                                            <p:txEl>
                                              <p:pRg st="5" end="5"/>
                                            </p:txEl>
                                          </p:spTgt>
                                        </p:tgtEl>
                                      </p:cBhvr>
                                    </p:animEffect>
                                    <p:anim calcmode="lin" valueType="num">
                                      <p:cBhvr>
                                        <p:cTn id="3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7315200" cy="1016794"/>
          </a:xfrm>
        </p:spPr>
        <p:txBody>
          <a:bodyPr/>
          <a:lstStyle/>
          <a:p>
            <a:pPr algn="ctr"/>
            <a:r>
              <a:rPr lang="en-US" sz="3200" b="1" dirty="0">
                <a:solidFill>
                  <a:schemeClr val="bg1"/>
                </a:solidFill>
              </a:rPr>
              <a:t>Ongoing Support for Co-Teaching</a:t>
            </a:r>
          </a:p>
        </p:txBody>
      </p:sp>
      <p:sp>
        <p:nvSpPr>
          <p:cNvPr id="3" name="Content Placeholder 2"/>
          <p:cNvSpPr>
            <a:spLocks noGrp="1"/>
          </p:cNvSpPr>
          <p:nvPr>
            <p:ph idx="1"/>
          </p:nvPr>
        </p:nvSpPr>
        <p:spPr>
          <a:xfrm>
            <a:off x="838200" y="2133600"/>
            <a:ext cx="8138832" cy="2736056"/>
          </a:xfrm>
        </p:spPr>
        <p:txBody>
          <a:bodyPr>
            <a:noAutofit/>
          </a:bodyPr>
          <a:lstStyle/>
          <a:p>
            <a:pPr marL="0" indent="0">
              <a:spcAft>
                <a:spcPts val="338"/>
              </a:spcAft>
              <a:buSzPct val="50000"/>
              <a:buNone/>
            </a:pPr>
            <a:r>
              <a:rPr lang="en-US" sz="2400" dirty="0">
                <a:solidFill>
                  <a:srgbClr val="002060"/>
                </a:solidFill>
              </a:rPr>
              <a:t>Monthly meetings</a:t>
            </a:r>
          </a:p>
          <a:p>
            <a:pPr lvl="1">
              <a:buSzPct val="125000"/>
              <a:buFont typeface="Arial" panose="020B0604020202020204" pitchFamily="34" charset="0"/>
              <a:buChar char="•"/>
            </a:pPr>
            <a:r>
              <a:rPr lang="en-US" sz="2400" dirty="0">
                <a:solidFill>
                  <a:srgbClr val="002060"/>
                </a:solidFill>
              </a:rPr>
              <a:t>Focus on a “take-away” or point of information</a:t>
            </a:r>
          </a:p>
          <a:p>
            <a:pPr lvl="1">
              <a:buSzPct val="125000"/>
              <a:buFont typeface="Arial" panose="020B0604020202020204" pitchFamily="34" charset="0"/>
              <a:buChar char="•"/>
            </a:pPr>
            <a:r>
              <a:rPr lang="en-US" sz="2400" dirty="0">
                <a:solidFill>
                  <a:srgbClr val="002060"/>
                </a:solidFill>
              </a:rPr>
              <a:t>Scenarios that help supervisors practice responses </a:t>
            </a:r>
          </a:p>
          <a:p>
            <a:pPr lvl="1">
              <a:buSzPct val="125000"/>
              <a:buFont typeface="Arial" panose="020B0604020202020204" pitchFamily="34" charset="0"/>
              <a:buChar char="•"/>
            </a:pPr>
            <a:r>
              <a:rPr lang="en-US" sz="2400" dirty="0">
                <a:solidFill>
                  <a:srgbClr val="002060"/>
                </a:solidFill>
              </a:rPr>
              <a:t>Topics that help supervisors support all teacher candidates </a:t>
            </a:r>
          </a:p>
          <a:p>
            <a:pPr lvl="1">
              <a:buSzPct val="125000"/>
              <a:buFont typeface="Arial" panose="020B0604020202020204" pitchFamily="34" charset="0"/>
              <a:buChar char="•"/>
            </a:pPr>
            <a:r>
              <a:rPr lang="en-US" sz="2400" dirty="0">
                <a:solidFill>
                  <a:srgbClr val="002060"/>
                </a:solidFill>
              </a:rPr>
              <a:t>Writing prompts that can be used in reflective journaling</a:t>
            </a:r>
          </a:p>
          <a:p>
            <a:pPr lvl="1">
              <a:buSzPct val="125000"/>
              <a:buFont typeface="Arial" panose="020B0604020202020204" pitchFamily="34" charset="0"/>
              <a:buChar char="•"/>
            </a:pPr>
            <a:r>
              <a:rPr lang="en-US" sz="2400" dirty="0">
                <a:solidFill>
                  <a:srgbClr val="002060"/>
                </a:solidFill>
              </a:rPr>
              <a:t>Time for questions and clarifications</a:t>
            </a:r>
          </a:p>
          <a:p>
            <a:pPr lvl="1">
              <a:spcAft>
                <a:spcPts val="338"/>
              </a:spcAft>
              <a:buSzPct val="125000"/>
              <a:buFont typeface="Arial" panose="020B0604020202020204" pitchFamily="34" charset="0"/>
              <a:buChar char="•"/>
            </a:pPr>
            <a:r>
              <a:rPr lang="en-US" sz="2400" dirty="0">
                <a:solidFill>
                  <a:srgbClr val="002060"/>
                </a:solidFill>
              </a:rPr>
              <a:t>Sharing within the group</a:t>
            </a:r>
          </a:p>
          <a:p>
            <a:pPr>
              <a:buSzPct val="125000"/>
              <a:buFont typeface="Arial" panose="020B0604020202020204" pitchFamily="34" charset="0"/>
              <a:buChar char="•"/>
            </a:pPr>
            <a:endParaRPr lang="en-US" sz="2400" dirty="0"/>
          </a:p>
          <a:p>
            <a:endParaRPr lang="en-US" sz="2400" dirty="0"/>
          </a:p>
        </p:txBody>
      </p:sp>
      <p:sp>
        <p:nvSpPr>
          <p:cNvPr id="6" name="TextBox 6"/>
          <p:cNvSpPr txBox="1">
            <a:spLocks noChangeArrowheads="1"/>
          </p:cNvSpPr>
          <p:nvPr/>
        </p:nvSpPr>
        <p:spPr bwMode="auto">
          <a:xfrm>
            <a:off x="3886200" y="64008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287230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1000"/>
                                        <p:tgtEl>
                                          <p:spTgt spid="3">
                                            <p:txEl>
                                              <p:pRg st="4" end="4"/>
                                            </p:txEl>
                                          </p:spTgt>
                                        </p:tgtEl>
                                      </p:cBhvr>
                                    </p:animEffect>
                                    <p:anim calcmode="lin" valueType="num">
                                      <p:cBhvr>
                                        <p:cTn id="3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1000"/>
                                        <p:tgtEl>
                                          <p:spTgt spid="3">
                                            <p:txEl>
                                              <p:pRg st="5" end="5"/>
                                            </p:txEl>
                                          </p:spTgt>
                                        </p:tgtEl>
                                      </p:cBhvr>
                                    </p:animEffect>
                                    <p:anim calcmode="lin" valueType="num">
                                      <p:cBhvr>
                                        <p:cTn id="4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1000"/>
                                        <p:tgtEl>
                                          <p:spTgt spid="3">
                                            <p:txEl>
                                              <p:pRg st="6" end="6"/>
                                            </p:txEl>
                                          </p:spTgt>
                                        </p:tgtEl>
                                      </p:cBhvr>
                                    </p:animEffect>
                                    <p:anim calcmode="lin" valueType="num">
                                      <p:cBhvr>
                                        <p:cTn id="4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056" y="914400"/>
            <a:ext cx="7284943" cy="397667"/>
          </a:xfrm>
        </p:spPr>
        <p:txBody>
          <a:bodyPr/>
          <a:lstStyle/>
          <a:p>
            <a:pPr algn="ctr"/>
            <a:r>
              <a:rPr lang="en-US" sz="3200" b="1" dirty="0">
                <a:solidFill>
                  <a:schemeClr val="bg1"/>
                </a:solidFill>
              </a:rPr>
              <a:t>Support for University Supervisors</a:t>
            </a:r>
          </a:p>
        </p:txBody>
      </p:sp>
      <p:sp>
        <p:nvSpPr>
          <p:cNvPr id="3" name="Content Placeholder 2"/>
          <p:cNvSpPr>
            <a:spLocks noGrp="1"/>
          </p:cNvSpPr>
          <p:nvPr>
            <p:ph idx="1"/>
          </p:nvPr>
        </p:nvSpPr>
        <p:spPr>
          <a:xfrm>
            <a:off x="716056" y="2895600"/>
            <a:ext cx="7584141" cy="2193131"/>
          </a:xfrm>
        </p:spPr>
        <p:txBody>
          <a:bodyPr>
            <a:normAutofit/>
          </a:bodyPr>
          <a:lstStyle/>
          <a:p>
            <a:pPr marL="0" indent="0">
              <a:buNone/>
            </a:pPr>
            <a:endParaRPr lang="en-US" sz="800" dirty="0">
              <a:solidFill>
                <a:srgbClr val="002060"/>
              </a:solidFill>
            </a:endParaRPr>
          </a:p>
          <a:p>
            <a:pPr>
              <a:spcAft>
                <a:spcPts val="338"/>
              </a:spcAft>
              <a:buSzPct val="100000"/>
              <a:buFont typeface="Arial" panose="020B0604020202020204" pitchFamily="34" charset="0"/>
              <a:buChar char="•"/>
            </a:pPr>
            <a:r>
              <a:rPr lang="en-US" sz="2800" dirty="0">
                <a:solidFill>
                  <a:srgbClr val="002060"/>
                </a:solidFill>
              </a:rPr>
              <a:t>Outside reading, blogs, videos, etc.</a:t>
            </a:r>
          </a:p>
          <a:p>
            <a:pPr>
              <a:spcAft>
                <a:spcPts val="338"/>
              </a:spcAft>
              <a:buSzPct val="100000"/>
              <a:buFont typeface="Arial" panose="020B0604020202020204" pitchFamily="34" charset="0"/>
              <a:buChar char="•"/>
            </a:pPr>
            <a:r>
              <a:rPr lang="en-US" sz="2800" dirty="0">
                <a:solidFill>
                  <a:srgbClr val="002060"/>
                </a:solidFill>
              </a:rPr>
              <a:t>Mentoring/Coaching for Supervisors </a:t>
            </a:r>
          </a:p>
          <a:p>
            <a:pPr>
              <a:spcAft>
                <a:spcPts val="338"/>
              </a:spcAft>
              <a:buSzPct val="100000"/>
              <a:buFont typeface="Arial" panose="020B0604020202020204" pitchFamily="34" charset="0"/>
              <a:buChar char="•"/>
            </a:pPr>
            <a:r>
              <a:rPr lang="en-US" sz="2800" dirty="0">
                <a:solidFill>
                  <a:srgbClr val="002060"/>
                </a:solidFill>
              </a:rPr>
              <a:t>Co-Teaching Specialists</a:t>
            </a:r>
          </a:p>
          <a:p>
            <a:pPr lvl="1"/>
            <a:endParaRPr lang="en-US" sz="2000" dirty="0">
              <a:solidFill>
                <a:srgbClr val="002060"/>
              </a:solidFill>
            </a:endParaRPr>
          </a:p>
        </p:txBody>
      </p:sp>
      <p:sp>
        <p:nvSpPr>
          <p:cNvPr id="6" name="TextBox 6"/>
          <p:cNvSpPr txBox="1">
            <a:spLocks noChangeArrowheads="1"/>
          </p:cNvSpPr>
          <p:nvPr/>
        </p:nvSpPr>
        <p:spPr bwMode="auto">
          <a:xfrm>
            <a:off x="3886200" y="6506931"/>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320657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457825" cy="959643"/>
          </a:xfrm>
        </p:spPr>
        <p:txBody>
          <a:bodyPr/>
          <a:lstStyle/>
          <a:p>
            <a:pPr algn="ctr"/>
            <a:r>
              <a:rPr lang="en-US" sz="3600" b="1" dirty="0">
                <a:solidFill>
                  <a:schemeClr val="bg1"/>
                </a:solidFill>
              </a:rPr>
              <a:t>Observation</a:t>
            </a:r>
          </a:p>
        </p:txBody>
      </p:sp>
      <p:sp>
        <p:nvSpPr>
          <p:cNvPr id="3" name="Content Placeholder 2"/>
          <p:cNvSpPr>
            <a:spLocks noGrp="1"/>
          </p:cNvSpPr>
          <p:nvPr>
            <p:ph idx="1"/>
          </p:nvPr>
        </p:nvSpPr>
        <p:spPr>
          <a:xfrm>
            <a:off x="609600" y="2362200"/>
            <a:ext cx="7906871" cy="2709862"/>
          </a:xfrm>
        </p:spPr>
        <p:txBody>
          <a:bodyPr>
            <a:noAutofit/>
          </a:bodyPr>
          <a:lstStyle/>
          <a:p>
            <a:pPr marL="0" indent="0">
              <a:buNone/>
            </a:pPr>
            <a:r>
              <a:rPr lang="en-US" sz="2800" b="1" dirty="0">
                <a:solidFill>
                  <a:srgbClr val="002060"/>
                </a:solidFill>
              </a:rPr>
              <a:t>Good observational strategies work</a:t>
            </a:r>
          </a:p>
          <a:p>
            <a:pPr lvl="1">
              <a:buSzPct val="100000"/>
              <a:buFont typeface="Arial" panose="020B0604020202020204" pitchFamily="34" charset="0"/>
              <a:buChar char="•"/>
            </a:pPr>
            <a:r>
              <a:rPr lang="en-US" sz="2400" dirty="0">
                <a:solidFill>
                  <a:srgbClr val="002060"/>
                </a:solidFill>
              </a:rPr>
              <a:t>Tangible feedback related to co-teaching goal(s)</a:t>
            </a:r>
          </a:p>
          <a:p>
            <a:pPr lvl="1">
              <a:buSzPct val="100000"/>
              <a:buFont typeface="Arial" panose="020B0604020202020204" pitchFamily="34" charset="0"/>
              <a:buChar char="•"/>
            </a:pPr>
            <a:r>
              <a:rPr lang="en-US" sz="2400" dirty="0">
                <a:solidFill>
                  <a:srgbClr val="002060"/>
                </a:solidFill>
              </a:rPr>
              <a:t>Concrete, specific &amp; useful – actionable information</a:t>
            </a:r>
          </a:p>
          <a:p>
            <a:pPr lvl="1">
              <a:buSzPct val="100000"/>
              <a:buFont typeface="Arial" panose="020B0604020202020204" pitchFamily="34" charset="0"/>
              <a:buChar char="•"/>
            </a:pPr>
            <a:r>
              <a:rPr lang="en-US" sz="2400" dirty="0">
                <a:solidFill>
                  <a:srgbClr val="002060"/>
                </a:solidFill>
              </a:rPr>
              <a:t>Timely &amp; ongoing -</a:t>
            </a:r>
          </a:p>
          <a:p>
            <a:pPr lvl="2">
              <a:buSzPct val="100000"/>
              <a:buFont typeface="Arial" panose="020B0604020202020204" pitchFamily="34" charset="0"/>
              <a:buChar char="•"/>
            </a:pPr>
            <a:r>
              <a:rPr lang="en-US" sz="1800" dirty="0">
                <a:solidFill>
                  <a:srgbClr val="002060"/>
                </a:solidFill>
              </a:rPr>
              <a:t>Action Plans – step-by-step – related to what and how</a:t>
            </a:r>
          </a:p>
          <a:p>
            <a:pPr lvl="2">
              <a:buSzPct val="100000"/>
              <a:buFont typeface="Arial" panose="020B0604020202020204" pitchFamily="34" charset="0"/>
              <a:buChar char="•"/>
            </a:pPr>
            <a:r>
              <a:rPr lang="en-US" sz="1800" dirty="0">
                <a:solidFill>
                  <a:srgbClr val="002060"/>
                </a:solidFill>
              </a:rPr>
              <a:t>Frequent feedback – on progress &amp; providing concrete co-teaching examples</a:t>
            </a:r>
          </a:p>
          <a:p>
            <a:pPr lvl="1">
              <a:buSzPct val="100000"/>
              <a:buFont typeface="Arial" panose="020B0604020202020204" pitchFamily="34" charset="0"/>
              <a:buChar char="•"/>
            </a:pPr>
            <a:r>
              <a:rPr lang="en-US" sz="2400" dirty="0">
                <a:solidFill>
                  <a:srgbClr val="002060"/>
                </a:solidFill>
              </a:rPr>
              <a:t>Identify Priorities </a:t>
            </a:r>
          </a:p>
          <a:p>
            <a:pPr lvl="1">
              <a:buSzPct val="100000"/>
              <a:buFont typeface="Arial" panose="020B0604020202020204" pitchFamily="34" charset="0"/>
              <a:buChar char="•"/>
            </a:pPr>
            <a:r>
              <a:rPr lang="en-US" sz="2400" dirty="0">
                <a:solidFill>
                  <a:srgbClr val="002060"/>
                </a:solidFill>
              </a:rPr>
              <a:t>Consistent</a:t>
            </a:r>
          </a:p>
          <a:p>
            <a:pPr lvl="1">
              <a:buFont typeface="Arial" panose="020B0604020202020204" pitchFamily="34" charset="0"/>
              <a:buChar char="•"/>
            </a:pPr>
            <a:endParaRPr lang="en-US" sz="1100" dirty="0" smtClean="0"/>
          </a:p>
        </p:txBody>
      </p:sp>
      <p:sp>
        <p:nvSpPr>
          <p:cNvPr id="6" name="TextBox 6"/>
          <p:cNvSpPr txBox="1">
            <a:spLocks noChangeArrowheads="1"/>
          </p:cNvSpPr>
          <p:nvPr/>
        </p:nvSpPr>
        <p:spPr bwMode="auto">
          <a:xfrm>
            <a:off x="3886200" y="61722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414847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2000"/>
                                        <p:tgtEl>
                                          <p:spTgt spid="3">
                                            <p:txEl>
                                              <p:pRg st="1" end="1"/>
                                            </p:txEl>
                                          </p:spTgt>
                                        </p:tgtEl>
                                      </p:cBhvr>
                                    </p:animEffect>
                                    <p:anim calcmode="lin" valueType="num">
                                      <p:cBhvr>
                                        <p:cTn id="21"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2000"/>
                                        <p:tgtEl>
                                          <p:spTgt spid="3">
                                            <p:txEl>
                                              <p:pRg st="2" end="2"/>
                                            </p:txEl>
                                          </p:spTgt>
                                        </p:tgtEl>
                                      </p:cBhvr>
                                    </p:animEffect>
                                    <p:anim calcmode="lin" valueType="num">
                                      <p:cBhvr>
                                        <p:cTn id="27"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4000"/>
                            </p:stCondLst>
                            <p:childTnLst>
                              <p:par>
                                <p:cTn id="30" presetID="42" presetClass="entr" presetSubtype="0" fill="hold" grpId="0"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2000"/>
                                        <p:tgtEl>
                                          <p:spTgt spid="3">
                                            <p:txEl>
                                              <p:pRg st="3" end="3"/>
                                            </p:txEl>
                                          </p:spTgt>
                                        </p:tgtEl>
                                      </p:cBhvr>
                                    </p:animEffect>
                                    <p:anim calcmode="lin" valueType="num">
                                      <p:cBhvr>
                                        <p:cTn id="33"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2000" fill="hold"/>
                                        <p:tgtEl>
                                          <p:spTgt spid="3">
                                            <p:txEl>
                                              <p:pRg st="3" end="3"/>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2000"/>
                                        <p:tgtEl>
                                          <p:spTgt spid="3">
                                            <p:txEl>
                                              <p:pRg st="4" end="4"/>
                                            </p:txEl>
                                          </p:spTgt>
                                        </p:tgtEl>
                                      </p:cBhvr>
                                    </p:animEffect>
                                    <p:anim calcmode="lin" valueType="num">
                                      <p:cBhvr>
                                        <p:cTn id="3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2000" fill="hold"/>
                                        <p:tgtEl>
                                          <p:spTgt spid="3">
                                            <p:txEl>
                                              <p:pRg st="4" end="4"/>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2000"/>
                                        <p:tgtEl>
                                          <p:spTgt spid="3">
                                            <p:txEl>
                                              <p:pRg st="6" end="6"/>
                                            </p:txEl>
                                          </p:spTgt>
                                        </p:tgtEl>
                                      </p:cBhvr>
                                    </p:animEffect>
                                    <p:anim calcmode="lin" valueType="num">
                                      <p:cBhvr>
                                        <p:cTn id="49"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0" dur="2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51" fill="hold">
                            <p:stCondLst>
                              <p:cond delay="8000"/>
                            </p:stCondLst>
                            <p:childTnLst>
                              <p:par>
                                <p:cTn id="52" presetID="42" presetClass="entr" presetSubtype="0" fill="hold" grpId="0" nodeType="after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Effect transition="in" filter="fade">
                                      <p:cBhvr>
                                        <p:cTn id="54" dur="2000"/>
                                        <p:tgtEl>
                                          <p:spTgt spid="3">
                                            <p:txEl>
                                              <p:pRg st="7" end="7"/>
                                            </p:txEl>
                                          </p:spTgt>
                                        </p:tgtEl>
                                      </p:cBhvr>
                                    </p:animEffect>
                                    <p:anim calcmode="lin" valueType="num">
                                      <p:cBhvr>
                                        <p:cTn id="55"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6" dur="2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000" b="1" dirty="0">
                <a:solidFill>
                  <a:schemeClr val="bg1"/>
                </a:solidFill>
              </a:rPr>
              <a:t>Observation</a:t>
            </a:r>
          </a:p>
        </p:txBody>
      </p:sp>
      <p:sp>
        <p:nvSpPr>
          <p:cNvPr id="3" name="Content Placeholder 2"/>
          <p:cNvSpPr>
            <a:spLocks noGrp="1"/>
          </p:cNvSpPr>
          <p:nvPr>
            <p:ph idx="1"/>
          </p:nvPr>
        </p:nvSpPr>
        <p:spPr>
          <a:xfrm>
            <a:off x="381000" y="2438400"/>
            <a:ext cx="8382000" cy="2770732"/>
          </a:xfrm>
        </p:spPr>
        <p:txBody>
          <a:bodyPr>
            <a:noAutofit/>
          </a:bodyPr>
          <a:lstStyle/>
          <a:p>
            <a:pPr marL="0" indent="0">
              <a:buNone/>
            </a:pPr>
            <a:r>
              <a:rPr lang="en-US" sz="2800" b="1" dirty="0">
                <a:solidFill>
                  <a:srgbClr val="002060"/>
                </a:solidFill>
              </a:rPr>
              <a:t>For co-teaching to be effective – co-teachers must:</a:t>
            </a:r>
          </a:p>
          <a:p>
            <a:pPr lvl="1">
              <a:buSzPct val="100000"/>
              <a:buFont typeface="Arial" panose="020B0604020202020204" pitchFamily="34" charset="0"/>
              <a:buChar char="•"/>
            </a:pPr>
            <a:r>
              <a:rPr lang="en-US" sz="2400" b="1" dirty="0">
                <a:solidFill>
                  <a:srgbClr val="002060"/>
                </a:solidFill>
              </a:rPr>
              <a:t>Co-plan</a:t>
            </a:r>
          </a:p>
          <a:p>
            <a:pPr lvl="1">
              <a:buSzPct val="100000"/>
              <a:buFont typeface="Arial" panose="020B0604020202020204" pitchFamily="34" charset="0"/>
              <a:buChar char="•"/>
            </a:pPr>
            <a:r>
              <a:rPr lang="en-US" sz="2400" b="1" dirty="0">
                <a:solidFill>
                  <a:srgbClr val="002060"/>
                </a:solidFill>
              </a:rPr>
              <a:t>Co-instruct</a:t>
            </a:r>
          </a:p>
          <a:p>
            <a:pPr lvl="1">
              <a:buSzPct val="100000"/>
              <a:buFont typeface="Arial" panose="020B0604020202020204" pitchFamily="34" charset="0"/>
              <a:buChar char="•"/>
            </a:pPr>
            <a:r>
              <a:rPr lang="en-US" sz="2400" b="1" dirty="0">
                <a:solidFill>
                  <a:srgbClr val="002060"/>
                </a:solidFill>
              </a:rPr>
              <a:t>Co-assess</a:t>
            </a:r>
          </a:p>
          <a:p>
            <a:pPr marL="514350" lvl="2" indent="0" algn="ctr">
              <a:buSzPct val="100000"/>
              <a:buNone/>
            </a:pPr>
            <a:r>
              <a:rPr lang="en-US" sz="2800" b="1" dirty="0">
                <a:solidFill>
                  <a:srgbClr val="002060"/>
                </a:solidFill>
              </a:rPr>
              <a:t>So we must observe &amp; support these too!</a:t>
            </a:r>
          </a:p>
          <a:p>
            <a:pPr lvl="1">
              <a:buSzPct val="100000"/>
              <a:buFont typeface="Arial" panose="020B0604020202020204" pitchFamily="34" charset="0"/>
              <a:buChar char="•"/>
            </a:pPr>
            <a:r>
              <a:rPr lang="en-US" sz="2400" dirty="0">
                <a:solidFill>
                  <a:srgbClr val="002060"/>
                </a:solidFill>
              </a:rPr>
              <a:t>Change Documents &amp; Forms</a:t>
            </a:r>
          </a:p>
          <a:p>
            <a:pPr lvl="1">
              <a:buSzPct val="100000"/>
              <a:buFont typeface="Arial" panose="020B0604020202020204" pitchFamily="34" charset="0"/>
              <a:buChar char="•"/>
            </a:pPr>
            <a:r>
              <a:rPr lang="en-US" sz="2400" dirty="0">
                <a:solidFill>
                  <a:srgbClr val="002060"/>
                </a:solidFill>
              </a:rPr>
              <a:t>Provide feedback within a supportive relationship</a:t>
            </a:r>
          </a:p>
          <a:p>
            <a:pPr marL="0" indent="0">
              <a:buSzPct val="100000"/>
              <a:buNone/>
            </a:pPr>
            <a:endParaRPr lang="en-US" sz="1200" dirty="0"/>
          </a:p>
        </p:txBody>
      </p:sp>
      <p:sp>
        <p:nvSpPr>
          <p:cNvPr id="6" name="TextBox 6"/>
          <p:cNvSpPr txBox="1">
            <a:spLocks noChangeArrowheads="1"/>
          </p:cNvSpPr>
          <p:nvPr/>
        </p:nvSpPr>
        <p:spPr bwMode="auto">
          <a:xfrm>
            <a:off x="3879761" y="6521956"/>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78967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anim calcmode="lin" valueType="num">
                                      <p:cBhvr>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50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7000"/>
                            </p:stCondLst>
                            <p:childTnLst>
                              <p:par>
                                <p:cTn id="29" presetID="42"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2000"/>
                                        <p:tgtEl>
                                          <p:spTgt spid="3">
                                            <p:txEl>
                                              <p:pRg st="3" end="3"/>
                                            </p:txEl>
                                          </p:spTgt>
                                        </p:tgtEl>
                                      </p:cBhvr>
                                    </p:animEffect>
                                    <p:anim calcmode="lin" valueType="num">
                                      <p:cBhvr>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2000" fill="hold"/>
                                        <p:tgtEl>
                                          <p:spTgt spid="3">
                                            <p:txEl>
                                              <p:pRg st="3" end="3"/>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2000"/>
                                        <p:tgtEl>
                                          <p:spTgt spid="3">
                                            <p:txEl>
                                              <p:pRg st="4" end="4"/>
                                            </p:txEl>
                                          </p:spTgt>
                                        </p:tgtEl>
                                      </p:cBhvr>
                                    </p:animEffect>
                                    <p:anim calcmode="lin" valueType="num">
                                      <p:cBhvr>
                                        <p:cTn id="37"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8" dur="2000" fill="hold"/>
                                        <p:tgtEl>
                                          <p:spTgt spid="3">
                                            <p:txEl>
                                              <p:pRg st="4" end="4"/>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Effect transition="in" filter="fade">
                                      <p:cBhvr>
                                        <p:cTn id="41" dur="2000"/>
                                        <p:tgtEl>
                                          <p:spTgt spid="3">
                                            <p:txEl>
                                              <p:pRg st="5" end="5"/>
                                            </p:txEl>
                                          </p:spTgt>
                                        </p:tgtEl>
                                      </p:cBhvr>
                                    </p:animEffect>
                                    <p:anim calcmode="lin" valueType="num">
                                      <p:cBhvr>
                                        <p:cTn id="42"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3"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4" fill="hold">
                            <p:stCondLst>
                              <p:cond delay="9000"/>
                            </p:stCondLst>
                            <p:childTnLst>
                              <p:par>
                                <p:cTn id="45" presetID="42" presetClass="entr" presetSubtype="0" fill="hold" grpId="0" nodeType="after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fade">
                                      <p:cBhvr>
                                        <p:cTn id="47" dur="2000"/>
                                        <p:tgtEl>
                                          <p:spTgt spid="3">
                                            <p:txEl>
                                              <p:pRg st="6" end="6"/>
                                            </p:txEl>
                                          </p:spTgt>
                                        </p:tgtEl>
                                      </p:cBhvr>
                                    </p:animEffect>
                                    <p:anim calcmode="lin" valueType="num">
                                      <p:cBhvr>
                                        <p:cTn id="48"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9" dur="2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1172790"/>
            <a:ext cx="4928295" cy="397667"/>
          </a:xfrm>
        </p:spPr>
        <p:txBody>
          <a:bodyPr/>
          <a:lstStyle/>
          <a:p>
            <a:pPr algn="ctr"/>
            <a:r>
              <a:rPr lang="en-US" sz="4000" b="1" dirty="0">
                <a:solidFill>
                  <a:schemeClr val="bg1"/>
                </a:solidFill>
              </a:rPr>
              <a:t>Assessment</a:t>
            </a:r>
          </a:p>
        </p:txBody>
      </p:sp>
      <p:sp>
        <p:nvSpPr>
          <p:cNvPr id="3" name="Content Placeholder 2"/>
          <p:cNvSpPr>
            <a:spLocks noGrp="1"/>
          </p:cNvSpPr>
          <p:nvPr>
            <p:ph idx="1"/>
          </p:nvPr>
        </p:nvSpPr>
        <p:spPr>
          <a:xfrm>
            <a:off x="228600" y="2362200"/>
            <a:ext cx="8247503" cy="2886075"/>
          </a:xfrm>
        </p:spPr>
        <p:txBody>
          <a:bodyPr>
            <a:noAutofit/>
          </a:bodyPr>
          <a:lstStyle/>
          <a:p>
            <a:pPr marL="0" indent="0">
              <a:buNone/>
            </a:pPr>
            <a:r>
              <a:rPr lang="en-US" sz="2800" dirty="0">
                <a:solidFill>
                  <a:srgbClr val="002060"/>
                </a:solidFill>
              </a:rPr>
              <a:t>Assessment Forms </a:t>
            </a:r>
          </a:p>
          <a:p>
            <a:pPr lvl="2">
              <a:buSzPct val="100000"/>
              <a:buFont typeface="Arial" panose="020B0604020202020204" pitchFamily="34" charset="0"/>
              <a:buChar char="•"/>
            </a:pPr>
            <a:r>
              <a:rPr lang="en-US" sz="2400" dirty="0">
                <a:solidFill>
                  <a:srgbClr val="002060"/>
                </a:solidFill>
              </a:rPr>
              <a:t>Add Co-Teaching to Forms  - ask supervisors</a:t>
            </a:r>
          </a:p>
          <a:p>
            <a:pPr lvl="2">
              <a:buSzPct val="100000"/>
              <a:buFont typeface="Arial" panose="020B0604020202020204" pitchFamily="34" charset="0"/>
              <a:buChar char="•"/>
            </a:pPr>
            <a:r>
              <a:rPr lang="en-US" sz="2400" dirty="0">
                <a:solidFill>
                  <a:srgbClr val="002060"/>
                </a:solidFill>
              </a:rPr>
              <a:t>Letters </a:t>
            </a:r>
          </a:p>
          <a:p>
            <a:pPr lvl="2">
              <a:buSzPct val="100000"/>
              <a:buFont typeface="Arial" panose="020B0604020202020204" pitchFamily="34" charset="0"/>
              <a:buChar char="•"/>
            </a:pPr>
            <a:r>
              <a:rPr lang="en-US" sz="2400" dirty="0">
                <a:solidFill>
                  <a:srgbClr val="002060"/>
                </a:solidFill>
              </a:rPr>
              <a:t>Magic wand</a:t>
            </a:r>
          </a:p>
          <a:p>
            <a:pPr marL="0" indent="0">
              <a:buSzPct val="100000"/>
              <a:buNone/>
            </a:pPr>
            <a:r>
              <a:rPr lang="en-US" sz="2800" dirty="0">
                <a:solidFill>
                  <a:srgbClr val="002060"/>
                </a:solidFill>
              </a:rPr>
              <a:t>Accountability</a:t>
            </a:r>
          </a:p>
          <a:p>
            <a:pPr lvl="2">
              <a:buSzPct val="100000"/>
              <a:buFont typeface="Arial" panose="020B0604020202020204" pitchFamily="34" charset="0"/>
              <a:buChar char="•"/>
            </a:pPr>
            <a:r>
              <a:rPr lang="en-US" sz="2400" dirty="0">
                <a:solidFill>
                  <a:srgbClr val="002060"/>
                </a:solidFill>
              </a:rPr>
              <a:t>How are CT/TC accountable for co-teaching</a:t>
            </a:r>
          </a:p>
          <a:p>
            <a:pPr lvl="2">
              <a:buSzPct val="100000"/>
              <a:buFont typeface="Arial" panose="020B0604020202020204" pitchFamily="34" charset="0"/>
              <a:buChar char="•"/>
            </a:pPr>
            <a:r>
              <a:rPr lang="en-US" sz="2400" dirty="0">
                <a:solidFill>
                  <a:srgbClr val="002060"/>
                </a:solidFill>
              </a:rPr>
              <a:t>How is the supervisor accountable for co-teaching</a:t>
            </a:r>
          </a:p>
          <a:p>
            <a:pPr lvl="3">
              <a:buSzPct val="100000"/>
              <a:buFont typeface="Arial" panose="020B0604020202020204" pitchFamily="34" charset="0"/>
              <a:buChar char="•"/>
            </a:pPr>
            <a:r>
              <a:rPr lang="en-US" sz="2400" dirty="0">
                <a:solidFill>
                  <a:srgbClr val="002060"/>
                </a:solidFill>
              </a:rPr>
              <a:t>Lessons, planning, reporting…expectations</a:t>
            </a:r>
          </a:p>
          <a:p>
            <a:pPr marL="0" indent="0">
              <a:buSzPct val="68000"/>
              <a:buNone/>
            </a:pPr>
            <a:endParaRPr lang="en-US" sz="1200" dirty="0"/>
          </a:p>
        </p:txBody>
      </p:sp>
      <p:sp>
        <p:nvSpPr>
          <p:cNvPr id="6" name="TextBox 6"/>
          <p:cNvSpPr txBox="1">
            <a:spLocks noChangeArrowheads="1"/>
          </p:cNvSpPr>
          <p:nvPr/>
        </p:nvSpPr>
        <p:spPr bwMode="auto">
          <a:xfrm>
            <a:off x="3874394" y="6534835"/>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197538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0"/>
                                        <p:tgtEl>
                                          <p:spTgt spid="3">
                                            <p:txEl>
                                              <p:pRg st="4" end="4"/>
                                            </p:txEl>
                                          </p:spTgt>
                                        </p:tgtEl>
                                      </p:cBhvr>
                                    </p:animEffect>
                                    <p:anim calcmode="lin" valueType="num">
                                      <p:cBhvr>
                                        <p:cTn id="3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1000"/>
                                        <p:tgtEl>
                                          <p:spTgt spid="3">
                                            <p:txEl>
                                              <p:pRg st="5" end="5"/>
                                            </p:txEl>
                                          </p:spTgt>
                                        </p:tgtEl>
                                      </p:cBhvr>
                                    </p:animEffect>
                                    <p:anim calcmode="lin" valueType="num">
                                      <p:cBhvr>
                                        <p:cTn id="4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Effect transition="in" filter="fade">
                                      <p:cBhvr>
                                        <p:cTn id="50" dur="1000"/>
                                        <p:tgtEl>
                                          <p:spTgt spid="3">
                                            <p:txEl>
                                              <p:pRg st="6" end="6"/>
                                            </p:txEl>
                                          </p:spTgt>
                                        </p:tgtEl>
                                      </p:cBhvr>
                                    </p:animEffect>
                                    <p:anim calcmode="lin" valueType="num">
                                      <p:cBhvr>
                                        <p:cTn id="5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r>
              <a:rPr lang="en-US" sz="4400" dirty="0" smtClean="0">
                <a:solidFill>
                  <a:srgbClr val="002060"/>
                </a:solidFill>
                <a:latin typeface="Comic Sans MS" pitchFamily="66" charset="0"/>
              </a:rPr>
              <a:t>At the Heart of Co-Teaching…</a:t>
            </a:r>
          </a:p>
        </p:txBody>
      </p:sp>
      <p:sp>
        <p:nvSpPr>
          <p:cNvPr id="3" name="Content Placeholder 2"/>
          <p:cNvSpPr>
            <a:spLocks noGrp="1"/>
          </p:cNvSpPr>
          <p:nvPr>
            <p:ph idx="1"/>
          </p:nvPr>
        </p:nvSpPr>
        <p:spPr/>
        <p:txBody>
          <a:bodyPr/>
          <a:lstStyle/>
          <a:p>
            <a:pPr eaLnBrk="1" hangingPunct="1"/>
            <a:r>
              <a:rPr lang="en-US" sz="3200" dirty="0" smtClean="0">
                <a:solidFill>
                  <a:srgbClr val="000099"/>
                </a:solidFill>
                <a:latin typeface="Comic Sans MS" pitchFamily="66" charset="0"/>
              </a:rPr>
              <a:t>Building Better Relationships</a:t>
            </a:r>
          </a:p>
          <a:p>
            <a:pPr eaLnBrk="1" hangingPunct="1"/>
            <a:r>
              <a:rPr lang="en-US" sz="3200" dirty="0" smtClean="0">
                <a:solidFill>
                  <a:srgbClr val="000099"/>
                </a:solidFill>
                <a:latin typeface="Comic Sans MS" pitchFamily="66" charset="0"/>
              </a:rPr>
              <a:t>Communication/Collaboration</a:t>
            </a:r>
          </a:p>
          <a:p>
            <a:pPr eaLnBrk="1" hangingPunct="1"/>
            <a:r>
              <a:rPr lang="en-US" sz="3200" dirty="0" smtClean="0">
                <a:solidFill>
                  <a:srgbClr val="000099"/>
                </a:solidFill>
                <a:latin typeface="Comic Sans MS" pitchFamily="66" charset="0"/>
              </a:rPr>
              <a:t>Co-Teaching/Co-Planning</a:t>
            </a:r>
          </a:p>
          <a:p>
            <a:pPr eaLnBrk="1" hangingPunct="1"/>
            <a:r>
              <a:rPr lang="en-US" sz="3200" dirty="0" smtClean="0">
                <a:solidFill>
                  <a:srgbClr val="000099"/>
                </a:solidFill>
                <a:latin typeface="Comic Sans MS" pitchFamily="66" charset="0"/>
              </a:rPr>
              <a:t>Active vs. Passive</a:t>
            </a:r>
          </a:p>
          <a:p>
            <a:pPr eaLnBrk="1" hangingPunct="1"/>
            <a:r>
              <a:rPr lang="en-US" sz="3200" dirty="0" smtClean="0">
                <a:solidFill>
                  <a:srgbClr val="000099"/>
                </a:solidFill>
                <a:latin typeface="Comic Sans MS" pitchFamily="66" charset="0"/>
              </a:rPr>
              <a:t>Use Expertise of Cooperating Teacher</a:t>
            </a:r>
          </a:p>
          <a:p>
            <a:pPr eaLnBrk="1" hangingPunct="1"/>
            <a:r>
              <a:rPr lang="en-US" sz="3200" dirty="0" smtClean="0">
                <a:solidFill>
                  <a:srgbClr val="000099"/>
                </a:solidFill>
                <a:latin typeface="Comic Sans MS" pitchFamily="66" charset="0"/>
              </a:rPr>
              <a:t>Attitude</a:t>
            </a:r>
          </a:p>
          <a:p>
            <a:pPr eaLnBrk="1" hangingPunct="1"/>
            <a:r>
              <a:rPr lang="en-US" sz="3200" dirty="0" smtClean="0">
                <a:solidFill>
                  <a:srgbClr val="000099"/>
                </a:solidFill>
                <a:latin typeface="Comic Sans MS" pitchFamily="66" charset="0"/>
              </a:rPr>
              <a:t>Best Way to Meet Student Needs</a:t>
            </a:r>
          </a:p>
          <a:p>
            <a:pPr eaLnBrk="1" hangingPunct="1"/>
            <a:endParaRPr lang="en-US" dirty="0" smtClean="0">
              <a:latin typeface="Comic Sans MS" pitchFamily="66" charset="0"/>
            </a:endParaRP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1255777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7"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2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7"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2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7"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7"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2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7" presetClass="entr" presetSubtype="4"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 calcmode="lin" valueType="num">
                                      <p:cBhvr additive="base">
                                        <p:cTn id="44"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5" dur="2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7" presetClass="entr" presetSubtype="4" fill="hold" nodeType="click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 calcmode="lin" valueType="num">
                                      <p:cBhvr additive="base">
                                        <p:cTn id="50"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1" dur="2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990600"/>
            <a:ext cx="5297150" cy="411662"/>
          </a:xfrm>
        </p:spPr>
        <p:txBody>
          <a:bodyPr/>
          <a:lstStyle/>
          <a:p>
            <a:pPr algn="ctr"/>
            <a:r>
              <a:rPr lang="en-US" sz="4000" b="1" dirty="0">
                <a:solidFill>
                  <a:schemeClr val="bg1"/>
                </a:solidFill>
              </a:rPr>
              <a:t>Assessment</a:t>
            </a:r>
            <a:endParaRPr lang="en-US" sz="4000" dirty="0"/>
          </a:p>
        </p:txBody>
      </p:sp>
      <p:sp>
        <p:nvSpPr>
          <p:cNvPr id="3" name="Content Placeholder 2"/>
          <p:cNvSpPr>
            <a:spLocks noGrp="1"/>
          </p:cNvSpPr>
          <p:nvPr>
            <p:ph idx="1"/>
          </p:nvPr>
        </p:nvSpPr>
        <p:spPr>
          <a:xfrm>
            <a:off x="675714" y="2809875"/>
            <a:ext cx="8011085" cy="2562225"/>
          </a:xfrm>
        </p:spPr>
        <p:txBody>
          <a:bodyPr>
            <a:noAutofit/>
          </a:bodyPr>
          <a:lstStyle/>
          <a:p>
            <a:pPr marL="0" indent="0">
              <a:buSzPct val="68000"/>
              <a:buNone/>
            </a:pPr>
            <a:r>
              <a:rPr lang="en-US" sz="2000" dirty="0">
                <a:solidFill>
                  <a:srgbClr val="002060"/>
                </a:solidFill>
              </a:rPr>
              <a:t>At </a:t>
            </a:r>
            <a:r>
              <a:rPr lang="en-US" sz="2400" dirty="0">
                <a:solidFill>
                  <a:srgbClr val="002060"/>
                </a:solidFill>
              </a:rPr>
              <a:t>Risk</a:t>
            </a:r>
            <a:r>
              <a:rPr lang="en-US" sz="2000" dirty="0">
                <a:solidFill>
                  <a:srgbClr val="002060"/>
                </a:solidFill>
              </a:rPr>
              <a:t> Teacher Candidates</a:t>
            </a:r>
          </a:p>
          <a:p>
            <a:pPr lvl="1">
              <a:buSzPct val="100000"/>
              <a:buFont typeface="Arial" panose="020B0604020202020204" pitchFamily="34" charset="0"/>
              <a:buChar char="•"/>
            </a:pPr>
            <a:r>
              <a:rPr lang="en-US" sz="2400" dirty="0">
                <a:solidFill>
                  <a:srgbClr val="002060"/>
                </a:solidFill>
              </a:rPr>
              <a:t>Early detection</a:t>
            </a:r>
          </a:p>
          <a:p>
            <a:pPr lvl="1">
              <a:buSzPct val="100000"/>
              <a:buFont typeface="Arial" panose="020B0604020202020204" pitchFamily="34" charset="0"/>
              <a:buChar char="•"/>
            </a:pPr>
            <a:r>
              <a:rPr lang="en-US" sz="2400" dirty="0">
                <a:solidFill>
                  <a:srgbClr val="002060"/>
                </a:solidFill>
              </a:rPr>
              <a:t>Early intervention</a:t>
            </a:r>
          </a:p>
          <a:p>
            <a:pPr marL="0" indent="0">
              <a:buSzPct val="100000"/>
              <a:buNone/>
            </a:pPr>
            <a:endParaRPr lang="en-US" sz="1000" dirty="0">
              <a:solidFill>
                <a:srgbClr val="002060"/>
              </a:solidFill>
            </a:endParaRPr>
          </a:p>
          <a:p>
            <a:pPr marL="0" indent="0">
              <a:buSzPct val="100000"/>
              <a:buNone/>
            </a:pPr>
            <a:r>
              <a:rPr lang="en-US" sz="2800" dirty="0" err="1">
                <a:solidFill>
                  <a:srgbClr val="002060"/>
                </a:solidFill>
              </a:rPr>
              <a:t>EdTPA</a:t>
            </a:r>
            <a:r>
              <a:rPr lang="en-US" sz="2800" dirty="0">
                <a:solidFill>
                  <a:srgbClr val="002060"/>
                </a:solidFill>
              </a:rPr>
              <a:t> – State Requirements</a:t>
            </a:r>
          </a:p>
          <a:p>
            <a:pPr lvl="1">
              <a:buSzPct val="100000"/>
              <a:buFont typeface="Arial" panose="020B0604020202020204" pitchFamily="34" charset="0"/>
              <a:buChar char="•"/>
            </a:pPr>
            <a:r>
              <a:rPr lang="en-US" sz="2400" dirty="0">
                <a:solidFill>
                  <a:srgbClr val="002060"/>
                </a:solidFill>
              </a:rPr>
              <a:t>Expectations &amp; understanding (faculty, TC, US, CT)</a:t>
            </a:r>
            <a:endParaRPr lang="en-US" sz="2400" dirty="0"/>
          </a:p>
          <a:p>
            <a:pPr marL="0" indent="0">
              <a:buSzPct val="100000"/>
              <a:buNone/>
            </a:pPr>
            <a:endParaRPr lang="en-US" sz="1200" dirty="0"/>
          </a:p>
        </p:txBody>
      </p:sp>
      <p:sp>
        <p:nvSpPr>
          <p:cNvPr id="6" name="TextBox 6"/>
          <p:cNvSpPr txBox="1">
            <a:spLocks noChangeArrowheads="1"/>
          </p:cNvSpPr>
          <p:nvPr/>
        </p:nvSpPr>
        <p:spPr bwMode="auto">
          <a:xfrm>
            <a:off x="3848637" y="6324600"/>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115367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1000"/>
                                        <p:tgtEl>
                                          <p:spTgt spid="3">
                                            <p:txEl>
                                              <p:pRg st="5" end="5"/>
                                            </p:txEl>
                                          </p:spTgt>
                                        </p:tgtEl>
                                      </p:cBhvr>
                                    </p:animEffect>
                                    <p:anim calcmode="lin" valueType="num">
                                      <p:cBhvr>
                                        <p:cTn id="3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838200"/>
            <a:ext cx="5064300" cy="1073943"/>
          </a:xfrm>
        </p:spPr>
        <p:txBody>
          <a:bodyPr/>
          <a:lstStyle/>
          <a:p>
            <a:pPr algn="ctr"/>
            <a:r>
              <a:rPr lang="en-US" sz="4000" b="1" dirty="0">
                <a:solidFill>
                  <a:schemeClr val="bg1"/>
                </a:solidFill>
              </a:rPr>
              <a:t>Shifting Attitudes</a:t>
            </a:r>
          </a:p>
        </p:txBody>
      </p:sp>
      <p:sp>
        <p:nvSpPr>
          <p:cNvPr id="3" name="Content Placeholder 2"/>
          <p:cNvSpPr>
            <a:spLocks noGrp="1"/>
          </p:cNvSpPr>
          <p:nvPr>
            <p:ph idx="1"/>
          </p:nvPr>
        </p:nvSpPr>
        <p:spPr>
          <a:xfrm>
            <a:off x="533400" y="2362200"/>
            <a:ext cx="8048065" cy="2480983"/>
          </a:xfrm>
        </p:spPr>
        <p:txBody>
          <a:bodyPr>
            <a:noAutofit/>
          </a:bodyPr>
          <a:lstStyle/>
          <a:p>
            <a:pPr>
              <a:buSzPct val="125000"/>
              <a:buFont typeface="Arial" panose="020B0604020202020204" pitchFamily="34" charset="0"/>
              <a:buChar char="•"/>
            </a:pPr>
            <a:r>
              <a:rPr lang="en-US" sz="2000" dirty="0">
                <a:solidFill>
                  <a:srgbClr val="002060"/>
                </a:solidFill>
              </a:rPr>
              <a:t>University Supervisors are responsible to ensure that Co-Teaching happens! They are the key link between the University and the classroom.</a:t>
            </a:r>
          </a:p>
          <a:p>
            <a:pPr>
              <a:buSzPct val="125000"/>
              <a:buFont typeface="Arial" panose="020B0604020202020204" pitchFamily="34" charset="0"/>
              <a:buChar char="•"/>
            </a:pPr>
            <a:r>
              <a:rPr lang="en-US" sz="2000" dirty="0">
                <a:solidFill>
                  <a:srgbClr val="002060"/>
                </a:solidFill>
              </a:rPr>
              <a:t>Must set the tone by laying the expectation for Co-Taught lessons </a:t>
            </a:r>
          </a:p>
          <a:p>
            <a:pPr lvl="1">
              <a:buSzPct val="125000"/>
              <a:buFont typeface="Arial" panose="020B0604020202020204" pitchFamily="34" charset="0"/>
              <a:buChar char="•"/>
            </a:pPr>
            <a:r>
              <a:rPr lang="en-US" sz="1800" dirty="0">
                <a:solidFill>
                  <a:srgbClr val="002060"/>
                </a:solidFill>
              </a:rPr>
              <a:t>At the first three-way meeting (University Supervisor, Cooperating Teacher and Teacher Candidate) </a:t>
            </a:r>
          </a:p>
          <a:p>
            <a:pPr>
              <a:buSzPct val="125000"/>
              <a:buFont typeface="Arial" panose="020B0604020202020204" pitchFamily="34" charset="0"/>
              <a:buChar char="•"/>
            </a:pPr>
            <a:r>
              <a:rPr lang="en-US" sz="2000" dirty="0">
                <a:solidFill>
                  <a:srgbClr val="002060"/>
                </a:solidFill>
              </a:rPr>
              <a:t>Every visit to the classroom and each interaction with Teacher Candidates (journaling) should include the appropriate reference to Co-Teaching</a:t>
            </a:r>
          </a:p>
          <a:p>
            <a:pPr lvl="1">
              <a:buSzPct val="125000"/>
              <a:buFont typeface="Arial" panose="020B0604020202020204" pitchFamily="34" charset="0"/>
              <a:buChar char="•"/>
            </a:pPr>
            <a:r>
              <a:rPr lang="en-US" sz="1800" dirty="0">
                <a:solidFill>
                  <a:srgbClr val="002060"/>
                </a:solidFill>
              </a:rPr>
              <a:t>When will it happen; what strategies have been effective; plans for the future</a:t>
            </a:r>
          </a:p>
        </p:txBody>
      </p:sp>
      <p:sp>
        <p:nvSpPr>
          <p:cNvPr id="6" name="TextBox 6"/>
          <p:cNvSpPr txBox="1">
            <a:spLocks noChangeArrowheads="1"/>
          </p:cNvSpPr>
          <p:nvPr/>
        </p:nvSpPr>
        <p:spPr bwMode="auto">
          <a:xfrm>
            <a:off x="3886200" y="6534835"/>
            <a:ext cx="5257800" cy="323165"/>
          </a:xfrm>
          <a:prstGeom prst="rect">
            <a:avLst/>
          </a:prstGeom>
          <a:noFill/>
          <a:ln w="9525">
            <a:noFill/>
            <a:miter lim="800000"/>
            <a:headEnd/>
            <a:tailEnd/>
          </a:ln>
        </p:spPr>
        <p:txBody>
          <a:bodyPr wrap="square">
            <a:spAutoFit/>
          </a:bodyPr>
          <a:lstStyle/>
          <a:p>
            <a:pPr algn="r"/>
            <a:r>
              <a:rPr lang="en-US" sz="750" dirty="0" smtClean="0">
                <a:solidFill>
                  <a:srgbClr val="003399"/>
                </a:solidFill>
                <a:latin typeface="Comic Sans MS"/>
                <a:cs typeface="Arial" charset="0"/>
              </a:rPr>
              <a:t>Copyright 2018, </a:t>
            </a:r>
            <a:r>
              <a:rPr lang="en-US" sz="750" dirty="0">
                <a:solidFill>
                  <a:srgbClr val="003399"/>
                </a:solidFill>
                <a:latin typeface="Comic Sans MS"/>
                <a:cs typeface="Arial" charset="0"/>
              </a:rPr>
              <a:t>The Academy for Co-Teaching and Collaboration and TWH Consulting,</a:t>
            </a:r>
          </a:p>
          <a:p>
            <a:pPr algn="r"/>
            <a:r>
              <a:rPr lang="en-US" sz="750" dirty="0">
                <a:solidFill>
                  <a:srgbClr val="003399"/>
                </a:solidFill>
                <a:latin typeface="Comic Sans MS"/>
                <a:cs typeface="Arial" charset="0"/>
              </a:rPr>
              <a:t>Research Funded by a US Department of Education, Teacher Quality Enhancement Partnership Grant</a:t>
            </a:r>
          </a:p>
        </p:txBody>
      </p:sp>
    </p:spTree>
    <p:extLst>
      <p:ext uri="{BB962C8B-B14F-4D97-AF65-F5344CB8AC3E}">
        <p14:creationId xmlns:p14="http://schemas.microsoft.com/office/powerpoint/2010/main" val="59541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1000"/>
                                        <p:tgtEl>
                                          <p:spTgt spid="3">
                                            <p:txEl>
                                              <p:pRg st="4" end="4"/>
                                            </p:txEl>
                                          </p:spTgt>
                                        </p:tgtEl>
                                      </p:cBhvr>
                                    </p:animEffect>
                                    <p:anim calcmode="lin" valueType="num">
                                      <p:cBhvr>
                                        <p:cTn id="3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0" name="Picture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0167" y="619542"/>
            <a:ext cx="3236955" cy="2961858"/>
          </a:xfrm>
          <a:prstGeom prst="rect">
            <a:avLst/>
          </a:prstGeom>
          <a:ln w="88900" cap="sq" cmpd="thickThin">
            <a:solidFill>
              <a:srgbClr val="00B05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pic>
        <p:nvPicPr>
          <p:cNvPr id="2102" name="Picture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3245" y="602326"/>
            <a:ext cx="3236955" cy="2979074"/>
          </a:xfrm>
          <a:prstGeom prst="rect">
            <a:avLst/>
          </a:prstGeom>
          <a:ln w="88900" cap="sq" cmpd="thickThin">
            <a:solidFill>
              <a:srgbClr val="0070C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82" name="TextBox 81"/>
          <p:cNvSpPr txBox="1">
            <a:spLocks noChangeArrowheads="1"/>
          </p:cNvSpPr>
          <p:nvPr/>
        </p:nvSpPr>
        <p:spPr bwMode="auto">
          <a:xfrm>
            <a:off x="2200275" y="609600"/>
            <a:ext cx="3146425" cy="2940050"/>
          </a:xfrm>
          <a:prstGeom prst="rect">
            <a:avLst/>
          </a:prstGeom>
          <a:solidFill>
            <a:schemeClr val="bg1"/>
          </a:solidFill>
          <a:ln w="38100">
            <a:solidFill>
              <a:srgbClr val="0070C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800" b="1" dirty="0">
              <a:solidFill>
                <a:srgbClr val="0000FF"/>
              </a:solidFill>
              <a:latin typeface="Comic Sans MS" panose="030F0702030302020204" pitchFamily="66" charset="0"/>
            </a:endParaRPr>
          </a:p>
          <a:p>
            <a:pPr algn="ctr">
              <a:spcBef>
                <a:spcPct val="0"/>
              </a:spcBef>
              <a:buFontTx/>
              <a:buNone/>
            </a:pPr>
            <a:endParaRPr lang="en-US" altLang="en-US" sz="300" b="1" dirty="0">
              <a:solidFill>
                <a:srgbClr val="0000FF"/>
              </a:solidFill>
              <a:latin typeface="Comic Sans MS" panose="030F0702030302020204" pitchFamily="66" charset="0"/>
            </a:endParaRPr>
          </a:p>
          <a:p>
            <a:pPr algn="ctr">
              <a:spcBef>
                <a:spcPct val="0"/>
              </a:spcBef>
              <a:buFontTx/>
              <a:buNone/>
            </a:pPr>
            <a:endParaRPr lang="en-US" altLang="en-US" sz="300" b="1" dirty="0">
              <a:solidFill>
                <a:srgbClr val="0000FF"/>
              </a:solidFill>
              <a:latin typeface="Comic Sans MS" panose="030F0702030302020204" pitchFamily="66" charset="0"/>
            </a:endParaRPr>
          </a:p>
          <a:p>
            <a:pPr algn="ctr">
              <a:spcBef>
                <a:spcPct val="0"/>
              </a:spcBef>
              <a:buFontTx/>
              <a:buNone/>
            </a:pPr>
            <a:r>
              <a:rPr lang="en-US" altLang="en-US" b="1" dirty="0">
                <a:latin typeface="Comic Sans MS" panose="030F0702030302020204" pitchFamily="66" charset="0"/>
              </a:rPr>
              <a:t>Silent/ Traditionalist</a:t>
            </a:r>
          </a:p>
          <a:p>
            <a:pPr algn="ctr">
              <a:spcBef>
                <a:spcPct val="0"/>
              </a:spcBef>
              <a:buFontTx/>
              <a:buNone/>
            </a:pPr>
            <a:r>
              <a:rPr lang="en-US" altLang="en-US" b="1" dirty="0">
                <a:latin typeface="Comic Sans MS" panose="030F0702030302020204" pitchFamily="66" charset="0"/>
              </a:rPr>
              <a:t> 1925-1942</a:t>
            </a:r>
          </a:p>
          <a:p>
            <a:pPr algn="ctr">
              <a:spcBef>
                <a:spcPct val="0"/>
              </a:spcBef>
              <a:buFontTx/>
              <a:buNone/>
            </a:pPr>
            <a:endParaRPr lang="en-US" altLang="en-US" sz="800" b="1" dirty="0">
              <a:latin typeface="Comic Sans MS" panose="030F0702030302020204" pitchFamily="66" charset="0"/>
            </a:endParaRPr>
          </a:p>
          <a:p>
            <a:pPr algn="ctr">
              <a:spcBef>
                <a:spcPct val="0"/>
              </a:spcBef>
              <a:buFontTx/>
              <a:buNone/>
            </a:pPr>
            <a:endParaRPr lang="en-US" altLang="en-US" sz="800" b="1" dirty="0">
              <a:latin typeface="Comic Sans MS" panose="030F0702030302020204" pitchFamily="66" charset="0"/>
            </a:endParaRPr>
          </a:p>
          <a:p>
            <a:pPr algn="ctr">
              <a:spcBef>
                <a:spcPct val="0"/>
              </a:spcBef>
              <a:buFontTx/>
              <a:buNone/>
            </a:pPr>
            <a:r>
              <a:rPr lang="en-US" altLang="en-US" sz="2000" b="1" dirty="0">
                <a:latin typeface="Comic Sans MS" panose="030F0702030302020204" pitchFamily="66" charset="0"/>
              </a:rPr>
              <a:t>Today:</a:t>
            </a:r>
          </a:p>
          <a:p>
            <a:pPr algn="ctr">
              <a:spcBef>
                <a:spcPct val="0"/>
              </a:spcBef>
              <a:buFontTx/>
              <a:buNone/>
            </a:pPr>
            <a:r>
              <a:rPr lang="en-US" altLang="en-US" sz="2000" b="1" dirty="0">
                <a:latin typeface="Comic Sans MS" panose="030F0702030302020204" pitchFamily="66" charset="0"/>
              </a:rPr>
              <a:t> 76 or older</a:t>
            </a:r>
          </a:p>
          <a:p>
            <a:pPr algn="ctr">
              <a:spcBef>
                <a:spcPct val="0"/>
              </a:spcBef>
              <a:buFontTx/>
              <a:buNone/>
            </a:pPr>
            <a:endParaRPr lang="en-US" altLang="en-US" sz="1200" b="1" dirty="0">
              <a:latin typeface="Comic Sans MS" panose="030F0702030302020204" pitchFamily="66" charset="0"/>
            </a:endParaRPr>
          </a:p>
          <a:p>
            <a:pPr algn="ctr">
              <a:spcBef>
                <a:spcPct val="0"/>
              </a:spcBef>
              <a:buFontTx/>
              <a:buNone/>
            </a:pPr>
            <a:endParaRPr lang="en-US" altLang="en-US" sz="600" b="1" dirty="0">
              <a:solidFill>
                <a:srgbClr val="0000FF"/>
              </a:solidFill>
              <a:latin typeface="Comic Sans MS" panose="030F0702030302020204" pitchFamily="66" charset="0"/>
            </a:endParaRPr>
          </a:p>
          <a:p>
            <a:pPr algn="ctr">
              <a:spcBef>
                <a:spcPct val="0"/>
              </a:spcBef>
              <a:buFontTx/>
              <a:buNone/>
            </a:pPr>
            <a:endParaRPr lang="en-US" altLang="en-US" sz="100" b="1" dirty="0">
              <a:solidFill>
                <a:srgbClr val="0000FF"/>
              </a:solidFill>
              <a:latin typeface="Comic Sans MS" panose="030F0702030302020204" pitchFamily="66" charset="0"/>
            </a:endParaRPr>
          </a:p>
        </p:txBody>
      </p:sp>
      <p:sp>
        <p:nvSpPr>
          <p:cNvPr id="62" name="TextBox 61"/>
          <p:cNvSpPr txBox="1">
            <a:spLocks noChangeArrowheads="1"/>
          </p:cNvSpPr>
          <p:nvPr/>
        </p:nvSpPr>
        <p:spPr bwMode="auto">
          <a:xfrm>
            <a:off x="5715000" y="627063"/>
            <a:ext cx="3200400" cy="2908300"/>
          </a:xfrm>
          <a:prstGeom prst="rect">
            <a:avLst/>
          </a:prstGeom>
          <a:solidFill>
            <a:schemeClr val="bg1"/>
          </a:solidFill>
          <a:ln w="57150">
            <a:solidFill>
              <a:srgbClr val="00B050"/>
            </a:solidFill>
            <a:miter lim="800000"/>
            <a:headEnd/>
            <a:tailEnd/>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en-US" sz="2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20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r>
              <a:rPr lang="en-US" altLang="en-US" sz="3200" b="1">
                <a:latin typeface="Comic Sans MS" panose="030F0702030302020204" pitchFamily="66" charset="0"/>
              </a:rPr>
              <a:t>Baby Boomers</a:t>
            </a:r>
          </a:p>
          <a:p>
            <a:pPr algn="ctr"/>
            <a:r>
              <a:rPr lang="en-US" altLang="en-US" sz="3200" b="1">
                <a:latin typeface="Comic Sans MS" panose="030F0702030302020204" pitchFamily="66" charset="0"/>
              </a:rPr>
              <a:t> 1943-1964</a:t>
            </a:r>
          </a:p>
          <a:p>
            <a:pPr algn="ctr"/>
            <a:endParaRPr lang="en-US" altLang="en-US" sz="1200" b="1">
              <a:latin typeface="Comic Sans MS" panose="030F0702030302020204" pitchFamily="66" charset="0"/>
            </a:endParaRPr>
          </a:p>
          <a:p>
            <a:pPr algn="ctr"/>
            <a:r>
              <a:rPr lang="en-US" altLang="en-US" sz="2000" b="1">
                <a:latin typeface="Comic Sans MS" panose="030F0702030302020204" pitchFamily="66" charset="0"/>
              </a:rPr>
              <a:t>Today:  </a:t>
            </a:r>
          </a:p>
          <a:p>
            <a:pPr algn="ctr"/>
            <a:r>
              <a:rPr lang="en-US" altLang="en-US" sz="2000" b="1">
                <a:latin typeface="Comic Sans MS" panose="030F0702030302020204" pitchFamily="66" charset="0"/>
              </a:rPr>
              <a:t>54 - 75 years old</a:t>
            </a:r>
            <a:endParaRPr lang="en-US" altLang="en-US" sz="20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100" b="1">
              <a:solidFill>
                <a:srgbClr val="0000FF"/>
              </a:solidFill>
              <a:latin typeface="Comic Sans MS" panose="030F0702030302020204" pitchFamily="66" charset="0"/>
            </a:endParaRPr>
          </a:p>
          <a:p>
            <a:pPr algn="ctr"/>
            <a:endParaRPr lang="en-US" altLang="en-US" sz="800" b="1">
              <a:solidFill>
                <a:srgbClr val="0000FF"/>
              </a:solidFill>
              <a:latin typeface="Comic Sans MS" panose="030F0702030302020204" pitchFamily="66" charset="0"/>
            </a:endParaRPr>
          </a:p>
          <a:p>
            <a:pPr algn="ctr"/>
            <a:endParaRPr lang="en-US" altLang="en-US" sz="400" b="1">
              <a:solidFill>
                <a:srgbClr val="0000FF"/>
              </a:solidFill>
              <a:latin typeface="Comic Sans MS" panose="030F0702030302020204" pitchFamily="66" charset="0"/>
            </a:endParaRPr>
          </a:p>
        </p:txBody>
      </p:sp>
      <p:pic>
        <p:nvPicPr>
          <p:cNvPr id="2106" name="Picture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567" y="3810000"/>
            <a:ext cx="3325633" cy="2945604"/>
          </a:xfrm>
          <a:prstGeom prst="rect">
            <a:avLst/>
          </a:prstGeom>
          <a:ln w="88900" cap="sq" cmpd="thickThin">
            <a:solidFill>
              <a:srgbClr val="FFC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95" name="TextBox 94"/>
          <p:cNvSpPr txBox="1">
            <a:spLocks noChangeArrowheads="1"/>
          </p:cNvSpPr>
          <p:nvPr/>
        </p:nvSpPr>
        <p:spPr bwMode="auto">
          <a:xfrm>
            <a:off x="180975" y="3841750"/>
            <a:ext cx="3324225" cy="2862263"/>
          </a:xfrm>
          <a:prstGeom prst="rect">
            <a:avLst/>
          </a:prstGeom>
          <a:solidFill>
            <a:schemeClr val="bg1"/>
          </a:solidFill>
          <a:ln w="57150">
            <a:solidFill>
              <a:srgbClr val="FFC0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600" b="1">
              <a:solidFill>
                <a:srgbClr val="0000FF"/>
              </a:solidFill>
              <a:latin typeface="Comic Sans MS" panose="030F0702030302020204" pitchFamily="66" charset="0"/>
            </a:endParaRPr>
          </a:p>
          <a:p>
            <a:pPr algn="ctr">
              <a:spcBef>
                <a:spcPct val="0"/>
              </a:spcBef>
              <a:buFontTx/>
              <a:buNone/>
            </a:pPr>
            <a:endParaRPr lang="en-US" altLang="en-US" sz="400" b="1">
              <a:solidFill>
                <a:srgbClr val="0000FF"/>
              </a:solidFill>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endParaRPr lang="en-US" altLang="en-US" sz="1200" b="1">
              <a:latin typeface="Comic Sans MS" panose="030F0702030302020204" pitchFamily="66" charset="0"/>
            </a:endParaRPr>
          </a:p>
          <a:p>
            <a:pPr algn="ctr">
              <a:spcBef>
                <a:spcPct val="0"/>
              </a:spcBef>
              <a:buFontTx/>
              <a:buNone/>
            </a:pPr>
            <a:r>
              <a:rPr lang="en-US" altLang="en-US" b="1">
                <a:latin typeface="Comic Sans MS" panose="030F0702030302020204" pitchFamily="66" charset="0"/>
              </a:rPr>
              <a:t>Generation X</a:t>
            </a:r>
          </a:p>
          <a:p>
            <a:pPr algn="ctr">
              <a:spcBef>
                <a:spcPct val="0"/>
              </a:spcBef>
              <a:buFontTx/>
              <a:buNone/>
            </a:pPr>
            <a:r>
              <a:rPr lang="en-US" altLang="en-US" b="1">
                <a:latin typeface="Comic Sans MS" panose="030F0702030302020204" pitchFamily="66" charset="0"/>
              </a:rPr>
              <a:t> 1965-1980</a:t>
            </a:r>
          </a:p>
          <a:p>
            <a:pPr algn="ctr">
              <a:spcBef>
                <a:spcPct val="0"/>
              </a:spcBef>
              <a:buFontTx/>
              <a:buNone/>
            </a:pPr>
            <a:endParaRPr lang="en-US" altLang="en-US" sz="500" b="1">
              <a:latin typeface="Comic Sans MS" panose="030F0702030302020204" pitchFamily="66" charset="0"/>
            </a:endParaRPr>
          </a:p>
          <a:p>
            <a:pPr algn="ctr">
              <a:lnSpc>
                <a:spcPts val="2700"/>
              </a:lnSpc>
              <a:spcBef>
                <a:spcPct val="0"/>
              </a:spcBef>
              <a:buFontTx/>
              <a:buNone/>
            </a:pPr>
            <a:r>
              <a:rPr lang="en-US" altLang="en-US" sz="2000" b="1">
                <a:latin typeface="Comic Sans MS" panose="030F0702030302020204" pitchFamily="66" charset="0"/>
              </a:rPr>
              <a:t>Today: </a:t>
            </a:r>
          </a:p>
          <a:p>
            <a:pPr algn="ctr">
              <a:lnSpc>
                <a:spcPts val="2700"/>
              </a:lnSpc>
              <a:spcBef>
                <a:spcPct val="0"/>
              </a:spcBef>
              <a:buFontTx/>
              <a:buNone/>
            </a:pPr>
            <a:r>
              <a:rPr lang="en-US" altLang="en-US" sz="2000" b="1">
                <a:latin typeface="Comic Sans MS" panose="030F0702030302020204" pitchFamily="66" charset="0"/>
              </a:rPr>
              <a:t>38 – 53 years old</a:t>
            </a:r>
          </a:p>
          <a:p>
            <a:pPr algn="ctr">
              <a:spcBef>
                <a:spcPct val="0"/>
              </a:spcBef>
              <a:buFontTx/>
              <a:buNone/>
            </a:pPr>
            <a:endParaRPr lang="en-US" altLang="en-US" sz="2000" b="1">
              <a:solidFill>
                <a:srgbClr val="0000FF"/>
              </a:solidFill>
              <a:latin typeface="Comic Sans MS" panose="030F0702030302020204" pitchFamily="66" charset="0"/>
            </a:endParaRPr>
          </a:p>
        </p:txBody>
      </p:sp>
      <p:pic>
        <p:nvPicPr>
          <p:cNvPr id="2110" name="Picture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3800" y="3810000"/>
            <a:ext cx="3224595" cy="2945604"/>
          </a:xfrm>
          <a:prstGeom prst="rect">
            <a:avLst/>
          </a:prstGeom>
          <a:ln w="88900" cap="sq" cmpd="thickThin">
            <a:solidFill>
              <a:srgbClr val="7030A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
        <p:nvSpPr>
          <p:cNvPr id="103" name="TextBox 102"/>
          <p:cNvSpPr txBox="1">
            <a:spLocks noChangeArrowheads="1"/>
          </p:cNvSpPr>
          <p:nvPr/>
        </p:nvSpPr>
        <p:spPr bwMode="auto">
          <a:xfrm>
            <a:off x="3733800" y="3835400"/>
            <a:ext cx="3200400" cy="2870200"/>
          </a:xfrm>
          <a:prstGeom prst="rect">
            <a:avLst/>
          </a:prstGeom>
          <a:solidFill>
            <a:schemeClr val="bg1"/>
          </a:solidFill>
          <a:ln w="57150">
            <a:solidFill>
              <a:srgbClr val="7030A0"/>
            </a:solidFill>
            <a:miter lim="800000"/>
            <a:headEnd/>
            <a:tailEnd/>
          </a:ln>
        </p:spPr>
        <p:txBody>
          <a:bodyPr>
            <a:spAutoFit/>
          </a:bodyPr>
          <a:lstStyle>
            <a:lvl1pPr eaLnBrk="0" hangingPunct="0">
              <a:spcBef>
                <a:spcPct val="20000"/>
              </a:spcBef>
              <a:buFont typeface="Arial" pitchFamily="34" charset="0"/>
              <a:buChar char="•"/>
              <a:defRPr sz="3200">
                <a:solidFill>
                  <a:schemeClr val="tx1"/>
                </a:solidFill>
                <a:latin typeface="Calibri" charset="0"/>
              </a:defRPr>
            </a:lvl1pPr>
            <a:lvl2pPr marL="742950" indent="-285750" eaLnBrk="0" hangingPunct="0">
              <a:spcBef>
                <a:spcPct val="20000"/>
              </a:spcBef>
              <a:buFont typeface="Arial" pitchFamily="34" charset="0"/>
              <a:buChar char="–"/>
              <a:defRPr sz="2800">
                <a:solidFill>
                  <a:schemeClr val="tx1"/>
                </a:solidFill>
                <a:latin typeface="Calibri" charset="0"/>
              </a:defRPr>
            </a:lvl2pPr>
            <a:lvl3pPr marL="1143000" indent="-228600" eaLnBrk="0" hangingPunct="0">
              <a:spcBef>
                <a:spcPct val="20000"/>
              </a:spcBef>
              <a:buFont typeface="Arial" pitchFamily="34" charset="0"/>
              <a:buChar char="•"/>
              <a:defRPr sz="2400">
                <a:solidFill>
                  <a:schemeClr val="tx1"/>
                </a:solidFill>
                <a:latin typeface="Calibri" charset="0"/>
              </a:defRPr>
            </a:lvl3pPr>
            <a:lvl4pPr marL="1600200" indent="-228600" eaLnBrk="0" hangingPunct="0">
              <a:spcBef>
                <a:spcPct val="20000"/>
              </a:spcBef>
              <a:buFont typeface="Arial" pitchFamily="34" charset="0"/>
              <a:buChar char="–"/>
              <a:defRPr sz="2000">
                <a:solidFill>
                  <a:schemeClr val="tx1"/>
                </a:solidFill>
                <a:latin typeface="Calibri" charset="0"/>
              </a:defRPr>
            </a:lvl4pPr>
            <a:lvl5pPr marL="2057400" indent="-228600" eaLnBrk="0" hangingPunct="0">
              <a:spcBef>
                <a:spcPct val="20000"/>
              </a:spcBef>
              <a:buFont typeface="Arial"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charset="0"/>
              </a:defRPr>
            </a:lvl9pPr>
          </a:lstStyle>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a:p>
            <a:pPr algn="ctr" eaLnBrk="1" fontAlgn="auto" hangingPunct="1">
              <a:spcBef>
                <a:spcPct val="0"/>
              </a:spcBef>
              <a:spcAft>
                <a:spcPts val="0"/>
              </a:spcAft>
              <a:buFontTx/>
              <a:buNone/>
              <a:defRPr/>
            </a:pPr>
            <a:r>
              <a:rPr lang="en-US" altLang="en-US" b="1" dirty="0" smtClean="0">
                <a:latin typeface="Comic Sans MS" panose="030F0702030302020204" pitchFamily="66" charset="0"/>
                <a:cs typeface="+mn-cs"/>
              </a:rPr>
              <a:t>Millennials</a:t>
            </a:r>
          </a:p>
          <a:p>
            <a:pPr algn="ctr" eaLnBrk="1" fontAlgn="auto" hangingPunct="1">
              <a:spcBef>
                <a:spcPct val="0"/>
              </a:spcBef>
              <a:spcAft>
                <a:spcPts val="0"/>
              </a:spcAft>
              <a:buFontTx/>
              <a:buNone/>
              <a:defRPr/>
            </a:pPr>
            <a:r>
              <a:rPr lang="en-US" altLang="en-US" b="1" dirty="0" smtClean="0">
                <a:latin typeface="Comic Sans MS" panose="030F0702030302020204" pitchFamily="66" charset="0"/>
                <a:cs typeface="+mn-cs"/>
              </a:rPr>
              <a:t> 1981-1995</a:t>
            </a:r>
          </a:p>
          <a:p>
            <a:pPr algn="ctr" eaLnBrk="1" fontAlgn="auto" hangingPunct="1">
              <a:spcBef>
                <a:spcPct val="0"/>
              </a:spcBef>
              <a:spcAft>
                <a:spcPts val="0"/>
              </a:spcAft>
              <a:buFontTx/>
              <a:buNone/>
              <a:defRPr/>
            </a:pPr>
            <a:endParaRPr lang="en-US" altLang="en-US" sz="800" b="1" dirty="0" smtClean="0">
              <a:latin typeface="Comic Sans MS" panose="030F0702030302020204" pitchFamily="66" charset="0"/>
              <a:cs typeface="+mn-cs"/>
            </a:endParaRPr>
          </a:p>
          <a:p>
            <a:pPr algn="ctr" eaLnBrk="1" fontAlgn="auto" hangingPunct="1">
              <a:spcBef>
                <a:spcPct val="0"/>
              </a:spcBef>
              <a:spcAft>
                <a:spcPts val="0"/>
              </a:spcAft>
              <a:buFontTx/>
              <a:buNone/>
              <a:defRPr/>
            </a:pPr>
            <a:r>
              <a:rPr lang="en-US" altLang="en-US" sz="2000" b="1" dirty="0" smtClean="0">
                <a:latin typeface="Comic Sans MS" panose="030F0702030302020204" pitchFamily="66" charset="0"/>
                <a:cs typeface="+mn-cs"/>
              </a:rPr>
              <a:t>Today:  </a:t>
            </a:r>
          </a:p>
          <a:p>
            <a:pPr algn="ctr" eaLnBrk="1" fontAlgn="auto" hangingPunct="1">
              <a:spcBef>
                <a:spcPct val="0"/>
              </a:spcBef>
              <a:spcAft>
                <a:spcPts val="0"/>
              </a:spcAft>
              <a:buFontTx/>
              <a:buNone/>
              <a:defRPr/>
            </a:pPr>
            <a:r>
              <a:rPr lang="en-US" altLang="en-US" sz="2000" b="1" dirty="0" smtClean="0">
                <a:latin typeface="Comic Sans MS" panose="030F0702030302020204" pitchFamily="66" charset="0"/>
                <a:cs typeface="+mn-cs"/>
              </a:rPr>
              <a:t>18 – 37 years old.</a:t>
            </a:r>
            <a:endParaRPr lang="en-US" altLang="en-US" sz="2000" b="1" dirty="0" smtClean="0">
              <a:solidFill>
                <a:srgbClr val="0000FF"/>
              </a:solidFill>
              <a:latin typeface="Comic Sans MS" panose="030F0702030302020204" pitchFamily="66" charset="0"/>
              <a:cs typeface="+mn-cs"/>
            </a:endParaRPr>
          </a:p>
          <a:p>
            <a:pPr algn="ctr" eaLnBrk="1" fontAlgn="auto" hangingPunct="1">
              <a:spcBef>
                <a:spcPct val="0"/>
              </a:spcBef>
              <a:spcAft>
                <a:spcPts val="0"/>
              </a:spcAft>
              <a:buFontTx/>
              <a:buNone/>
              <a:defRPr/>
            </a:pPr>
            <a:endParaRPr lang="en-US" altLang="en-US" sz="1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10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1050" b="1" dirty="0" smtClean="0">
              <a:solidFill>
                <a:srgbClr val="0000FF"/>
              </a:solidFill>
              <a:latin typeface="Comic Sans MS" charset="0"/>
              <a:cs typeface="+mn-cs"/>
            </a:endParaRPr>
          </a:p>
          <a:p>
            <a:pPr algn="ctr" eaLnBrk="1" fontAlgn="auto" hangingPunct="1">
              <a:spcBef>
                <a:spcPct val="0"/>
              </a:spcBef>
              <a:spcAft>
                <a:spcPts val="0"/>
              </a:spcAft>
              <a:buFontTx/>
              <a:buNone/>
              <a:defRPr/>
            </a:pPr>
            <a:endParaRPr lang="en-US" altLang="en-US" sz="800" b="1" dirty="0" smtClean="0">
              <a:solidFill>
                <a:srgbClr val="0000FF"/>
              </a:solidFill>
              <a:latin typeface="Comic Sans MS" charset="0"/>
              <a:cs typeface="+mn-cs"/>
            </a:endParaRPr>
          </a:p>
        </p:txBody>
      </p:sp>
      <p:sp>
        <p:nvSpPr>
          <p:cNvPr id="3" name="Rounded Rectangle 2"/>
          <p:cNvSpPr/>
          <p:nvPr/>
        </p:nvSpPr>
        <p:spPr>
          <a:xfrm>
            <a:off x="152400" y="1119188"/>
            <a:ext cx="1728788" cy="2005012"/>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63" name="Rectangle 3"/>
          <p:cNvSpPr>
            <a:spLocks noChangeArrowheads="1"/>
          </p:cNvSpPr>
          <p:nvPr/>
        </p:nvSpPr>
        <p:spPr bwMode="auto">
          <a:xfrm>
            <a:off x="152400" y="1335088"/>
            <a:ext cx="1609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GI/Greatest</a:t>
            </a:r>
          </a:p>
          <a:p>
            <a:pPr algn="ctr"/>
            <a:r>
              <a:rPr lang="en-US" altLang="en-US" b="1">
                <a:latin typeface="Comic Sans MS" panose="030F0702030302020204" pitchFamily="66" charset="0"/>
              </a:rPr>
              <a:t> 1900-1924</a:t>
            </a:r>
            <a:endParaRPr lang="en-US" altLang="en-US" sz="800" b="1">
              <a:solidFill>
                <a:srgbClr val="0000FF"/>
              </a:solidFill>
              <a:latin typeface="Comic Sans MS" panose="030F0702030302020204" pitchFamily="66" charset="0"/>
            </a:endParaRPr>
          </a:p>
        </p:txBody>
      </p:sp>
      <p:sp>
        <p:nvSpPr>
          <p:cNvPr id="23564" name="TextBox 2"/>
          <p:cNvSpPr txBox="1">
            <a:spLocks noChangeArrowheads="1"/>
          </p:cNvSpPr>
          <p:nvPr/>
        </p:nvSpPr>
        <p:spPr bwMode="auto">
          <a:xfrm>
            <a:off x="304800" y="2051050"/>
            <a:ext cx="14097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800">
                <a:latin typeface="Comic Sans MS" panose="030F0702030302020204" pitchFamily="66" charset="0"/>
              </a:rPr>
              <a:t> </a:t>
            </a: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 90 or older</a:t>
            </a:r>
            <a:endParaRPr lang="en-US" altLang="en-US" sz="1600" b="1"/>
          </a:p>
        </p:txBody>
      </p:sp>
      <p:sp>
        <p:nvSpPr>
          <p:cNvPr id="19" name="Rounded Rectangle 18"/>
          <p:cNvSpPr/>
          <p:nvPr/>
        </p:nvSpPr>
        <p:spPr>
          <a:xfrm>
            <a:off x="7175500" y="3797300"/>
            <a:ext cx="1728788" cy="1384300"/>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66" name="Rectangle 19"/>
          <p:cNvSpPr>
            <a:spLocks noChangeArrowheads="1"/>
          </p:cNvSpPr>
          <p:nvPr/>
        </p:nvSpPr>
        <p:spPr bwMode="auto">
          <a:xfrm>
            <a:off x="7069138" y="3841750"/>
            <a:ext cx="19415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Generation Z</a:t>
            </a:r>
          </a:p>
          <a:p>
            <a:pPr algn="ctr"/>
            <a:r>
              <a:rPr lang="en-US" altLang="en-US" b="1">
                <a:latin typeface="Comic Sans MS" panose="030F0702030302020204" pitchFamily="66" charset="0"/>
              </a:rPr>
              <a:t> 1996- 2010</a:t>
            </a:r>
            <a:endParaRPr lang="en-US" altLang="en-US" sz="800" b="1">
              <a:solidFill>
                <a:srgbClr val="0000FF"/>
              </a:solidFill>
              <a:latin typeface="Comic Sans MS" panose="030F0702030302020204" pitchFamily="66" charset="0"/>
            </a:endParaRPr>
          </a:p>
        </p:txBody>
      </p:sp>
      <p:sp>
        <p:nvSpPr>
          <p:cNvPr id="23567" name="TextBox 2"/>
          <p:cNvSpPr txBox="1">
            <a:spLocks noChangeArrowheads="1"/>
          </p:cNvSpPr>
          <p:nvPr/>
        </p:nvSpPr>
        <p:spPr bwMode="auto">
          <a:xfrm>
            <a:off x="7334250" y="4427538"/>
            <a:ext cx="14097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8 -22</a:t>
            </a:r>
            <a:endParaRPr lang="en-US" altLang="en-US" sz="1600" b="1"/>
          </a:p>
        </p:txBody>
      </p:sp>
      <p:sp>
        <p:nvSpPr>
          <p:cNvPr id="8" name="TextBox 7"/>
          <p:cNvSpPr txBox="1"/>
          <p:nvPr/>
        </p:nvSpPr>
        <p:spPr>
          <a:xfrm>
            <a:off x="0" y="-76200"/>
            <a:ext cx="9144000" cy="584775"/>
          </a:xfrm>
          <a:prstGeom prst="rect">
            <a:avLst/>
          </a:prstGeom>
          <a:noFill/>
        </p:spPr>
        <p:txBody>
          <a:bodyPr>
            <a:spAutoFit/>
          </a:bodyPr>
          <a:lstStyle/>
          <a:p>
            <a:pPr algn="ctr" fontAlgn="auto">
              <a:spcBef>
                <a:spcPts val="0"/>
              </a:spcBef>
              <a:spcAft>
                <a:spcPts val="0"/>
              </a:spcAft>
              <a:defRPr/>
            </a:pPr>
            <a:r>
              <a:rPr lang="en-US" sz="3200" b="1" dirty="0">
                <a:ln w="6350">
                  <a:solidFill>
                    <a:schemeClr val="tx1"/>
                  </a:solidFill>
                </a:ln>
                <a:latin typeface="Comic Sans MS" panose="030F0702030302020204" pitchFamily="66" charset="0"/>
                <a:cs typeface="+mn-cs"/>
              </a:rPr>
              <a:t>Generations at Work Together</a:t>
            </a:r>
          </a:p>
        </p:txBody>
      </p:sp>
      <p:sp>
        <p:nvSpPr>
          <p:cNvPr id="23569" name="TextBox 8"/>
          <p:cNvSpPr txBox="1">
            <a:spLocks noChangeArrowheads="1"/>
          </p:cNvSpPr>
          <p:nvPr/>
        </p:nvSpPr>
        <p:spPr bwMode="auto">
          <a:xfrm>
            <a:off x="-3733800" y="1119188"/>
            <a:ext cx="2819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b="1"/>
              <a:t>born 1996 - 2010)</a:t>
            </a:r>
            <a:endParaRPr lang="en-US" altLang="en-US"/>
          </a:p>
        </p:txBody>
      </p:sp>
      <p:sp>
        <p:nvSpPr>
          <p:cNvPr id="32" name="Rounded Rectangle 31"/>
          <p:cNvSpPr/>
          <p:nvPr/>
        </p:nvSpPr>
        <p:spPr>
          <a:xfrm>
            <a:off x="7186613" y="5318125"/>
            <a:ext cx="1728787" cy="1385888"/>
          </a:xfrm>
          <a:prstGeom prst="roundRect">
            <a:avLst/>
          </a:prstGeom>
          <a:noFill/>
          <a:ln w="76200" cmpd="thickThi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3571" name="Rectangle 9"/>
          <p:cNvSpPr>
            <a:spLocks noChangeArrowheads="1"/>
          </p:cNvSpPr>
          <p:nvPr/>
        </p:nvSpPr>
        <p:spPr bwMode="auto">
          <a:xfrm>
            <a:off x="9677400" y="2482850"/>
            <a:ext cx="25161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b="1"/>
              <a:t>Generation Alpha (born)</a:t>
            </a:r>
            <a:endParaRPr lang="en-US" altLang="en-US"/>
          </a:p>
        </p:txBody>
      </p:sp>
      <p:sp>
        <p:nvSpPr>
          <p:cNvPr id="23572" name="Rectangle 10"/>
          <p:cNvSpPr>
            <a:spLocks noChangeArrowheads="1"/>
          </p:cNvSpPr>
          <p:nvPr/>
        </p:nvSpPr>
        <p:spPr bwMode="auto">
          <a:xfrm>
            <a:off x="7262813" y="5321300"/>
            <a:ext cx="16525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b="1">
                <a:latin typeface="Comic Sans MS" panose="030F0702030302020204" pitchFamily="66" charset="0"/>
              </a:rPr>
              <a:t>Generation </a:t>
            </a:r>
          </a:p>
          <a:p>
            <a:pPr algn="ctr"/>
            <a:r>
              <a:rPr lang="en-US" altLang="en-US" b="1">
                <a:latin typeface="Comic Sans MS" panose="030F0702030302020204" pitchFamily="66" charset="0"/>
              </a:rPr>
              <a:t>Alpha </a:t>
            </a:r>
          </a:p>
          <a:p>
            <a:pPr algn="ctr"/>
            <a:r>
              <a:rPr lang="en-US" altLang="en-US" b="1">
                <a:latin typeface="Comic Sans MS" panose="030F0702030302020204" pitchFamily="66" charset="0"/>
              </a:rPr>
              <a:t>2011 - 2025</a:t>
            </a:r>
            <a:endParaRPr lang="en-US" altLang="en-US">
              <a:latin typeface="Comic Sans MS" panose="030F0702030302020204" pitchFamily="66" charset="0"/>
            </a:endParaRPr>
          </a:p>
        </p:txBody>
      </p:sp>
      <p:sp>
        <p:nvSpPr>
          <p:cNvPr id="23573" name="TextBox 2"/>
          <p:cNvSpPr txBox="1">
            <a:spLocks noChangeArrowheads="1"/>
          </p:cNvSpPr>
          <p:nvPr/>
        </p:nvSpPr>
        <p:spPr bwMode="auto">
          <a:xfrm>
            <a:off x="7234238" y="6164263"/>
            <a:ext cx="1670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fontAlgn="base">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1600" b="1">
                <a:latin typeface="Comic Sans MS" panose="030F0702030302020204" pitchFamily="66" charset="0"/>
              </a:rPr>
              <a:t>Today:</a:t>
            </a:r>
          </a:p>
          <a:p>
            <a:pPr algn="ctr">
              <a:spcBef>
                <a:spcPct val="0"/>
              </a:spcBef>
              <a:buFontTx/>
              <a:buNone/>
            </a:pPr>
            <a:r>
              <a:rPr lang="en-US" altLang="en-US" sz="1600" b="1">
                <a:latin typeface="Comic Sans MS" panose="030F0702030302020204" pitchFamily="66" charset="0"/>
              </a:rPr>
              <a:t>7 or younger</a:t>
            </a:r>
            <a:endParaRPr lang="en-US" altLang="en-US" sz="1600" b="1"/>
          </a:p>
        </p:txBody>
      </p:sp>
    </p:spTree>
    <p:extLst>
      <p:ext uri="{BB962C8B-B14F-4D97-AF65-F5344CB8AC3E}">
        <p14:creationId xmlns:p14="http://schemas.microsoft.com/office/powerpoint/2010/main" val="42701827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xit" presetSubtype="0" fill="hold" grpId="0" nodeType="clickEffect">
                                  <p:stCondLst>
                                    <p:cond delay="0"/>
                                  </p:stCondLst>
                                  <p:childTnLst>
                                    <p:animEffect transition="out" filter="dissolve">
                                      <p:cBhvr>
                                        <p:cTn id="6" dur="1000"/>
                                        <p:tgtEl>
                                          <p:spTgt spid="82"/>
                                        </p:tgtEl>
                                      </p:cBhvr>
                                    </p:animEffect>
                                    <p:set>
                                      <p:cBhvr>
                                        <p:cTn id="7" dur="1" fill="hold">
                                          <p:stCondLst>
                                            <p:cond delay="999"/>
                                          </p:stCondLst>
                                        </p:cTn>
                                        <p:tgtEl>
                                          <p:spTgt spid="82"/>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xit" presetSubtype="0" fill="hold" nodeType="clickEffect">
                                  <p:stCondLst>
                                    <p:cond delay="0"/>
                                  </p:stCondLst>
                                  <p:childTnLst>
                                    <p:animEffect transition="out" filter="dissolve">
                                      <p:cBhvr>
                                        <p:cTn id="11" dur="1000"/>
                                        <p:tgtEl>
                                          <p:spTgt spid="62"/>
                                        </p:tgtEl>
                                      </p:cBhvr>
                                    </p:animEffect>
                                    <p:set>
                                      <p:cBhvr>
                                        <p:cTn id="12" dur="1" fill="hold">
                                          <p:stCondLst>
                                            <p:cond delay="999"/>
                                          </p:stCondLst>
                                        </p:cTn>
                                        <p:tgtEl>
                                          <p:spTgt spid="6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xit" presetSubtype="0" fill="hold" grpId="0" nodeType="clickEffect">
                                  <p:stCondLst>
                                    <p:cond delay="0"/>
                                  </p:stCondLst>
                                  <p:childTnLst>
                                    <p:animEffect transition="out" filter="dissolve">
                                      <p:cBhvr>
                                        <p:cTn id="16" dur="1000"/>
                                        <p:tgtEl>
                                          <p:spTgt spid="95"/>
                                        </p:tgtEl>
                                      </p:cBhvr>
                                    </p:animEffect>
                                    <p:set>
                                      <p:cBhvr>
                                        <p:cTn id="17" dur="1" fill="hold">
                                          <p:stCondLst>
                                            <p:cond delay="999"/>
                                          </p:stCondLst>
                                        </p:cTn>
                                        <p:tgtEl>
                                          <p:spTgt spid="95"/>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xit" presetSubtype="0" fill="hold" grpId="0" nodeType="clickEffect">
                                  <p:stCondLst>
                                    <p:cond delay="0"/>
                                  </p:stCondLst>
                                  <p:childTnLst>
                                    <p:animEffect transition="out" filter="dissolve">
                                      <p:cBhvr>
                                        <p:cTn id="21" dur="1000"/>
                                        <p:tgtEl>
                                          <p:spTgt spid="103"/>
                                        </p:tgtEl>
                                      </p:cBhvr>
                                    </p:animEffect>
                                    <p:set>
                                      <p:cBhvr>
                                        <p:cTn id="22" dur="1" fill="hold">
                                          <p:stCondLst>
                                            <p:cond delay="999"/>
                                          </p:stCondLst>
                                        </p:cTn>
                                        <p:tgtEl>
                                          <p:spTgt spid="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95" grpId="0" animBg="1"/>
      <p:bldP spid="10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Box 3"/>
          <p:cNvSpPr txBox="1">
            <a:spLocks noChangeArrowheads="1"/>
          </p:cNvSpPr>
          <p:nvPr/>
        </p:nvSpPr>
        <p:spPr bwMode="auto">
          <a:xfrm>
            <a:off x="239713" y="593725"/>
            <a:ext cx="8331200" cy="5854700"/>
          </a:xfrm>
          <a:prstGeom prst="rect">
            <a:avLst/>
          </a:prstGeom>
          <a:noFill/>
          <a:ln w="762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050" b="1" dirty="0" smtClean="0">
              <a:latin typeface="Comic Sans MS" pitchFamily="66" charset="0"/>
              <a:cs typeface="+mn-cs"/>
            </a:endParaRPr>
          </a:p>
          <a:p>
            <a:pPr marL="231775" eaLnBrk="1" fontAlgn="auto" hangingPunct="1">
              <a:spcBef>
                <a:spcPct val="0"/>
              </a:spcBef>
              <a:spcAft>
                <a:spcPts val="0"/>
              </a:spcAft>
              <a:buFontTx/>
              <a:buNone/>
              <a:defRPr/>
            </a:pPr>
            <a:r>
              <a:rPr lang="en-US" altLang="en-US" sz="4000" b="1" dirty="0" smtClean="0">
                <a:latin typeface="Comic Sans MS" pitchFamily="66" charset="0"/>
                <a:cs typeface="+mn-cs"/>
              </a:rPr>
              <a:t>Silent /Traditionalist</a:t>
            </a:r>
          </a:p>
          <a:p>
            <a:pPr marL="231775" eaLnBrk="1" fontAlgn="auto" hangingPunct="1">
              <a:spcBef>
                <a:spcPct val="0"/>
              </a:spcBef>
              <a:spcAft>
                <a:spcPts val="0"/>
              </a:spcAft>
              <a:buFontTx/>
              <a:buNone/>
              <a:defRPr/>
            </a:pPr>
            <a:r>
              <a:rPr lang="en-US" altLang="en-US" sz="2800" b="1" dirty="0" smtClean="0">
                <a:latin typeface="Comic Sans MS" pitchFamily="66" charset="0"/>
                <a:cs typeface="+mn-cs"/>
              </a:rPr>
              <a:t>1925-1942 </a:t>
            </a:r>
          </a:p>
          <a:p>
            <a:pPr marL="517525" indent="-285750" algn="ctr" eaLnBrk="1" fontAlgn="auto" hangingPunct="1">
              <a:spcBef>
                <a:spcPct val="0"/>
              </a:spcBef>
              <a:spcAft>
                <a:spcPts val="0"/>
              </a:spcAft>
              <a:defRPr/>
            </a:pPr>
            <a:endParaRPr lang="en-US" altLang="en-US" sz="1800" b="1" dirty="0" smtClean="0">
              <a:latin typeface="Comic Sans MS" pitchFamily="66" charset="0"/>
              <a:cs typeface="+mn-cs"/>
            </a:endParaRPr>
          </a:p>
          <a:p>
            <a:pPr marL="688975" indent="-457200" eaLnBrk="1" fontAlgn="auto" hangingPunct="1">
              <a:lnSpc>
                <a:spcPct val="150000"/>
              </a:lnSpc>
              <a:spcBef>
                <a:spcPct val="0"/>
              </a:spcBef>
              <a:spcAft>
                <a:spcPts val="0"/>
              </a:spcAft>
              <a:buClr>
                <a:schemeClr val="tx1"/>
              </a:buClr>
              <a:defRPr/>
            </a:pPr>
            <a:r>
              <a:rPr lang="en-US" altLang="en-US" sz="2800" b="1" dirty="0">
                <a:latin typeface="Comic Sans MS" panose="030F0702030302020204" pitchFamily="66" charset="0"/>
                <a:cs typeface="+mn-cs"/>
              </a:rPr>
              <a:t>Raised in hard times</a:t>
            </a:r>
          </a:p>
          <a:p>
            <a:pPr marL="688975" indent="-457200"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Patriotic and loyal</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Family oriented</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Learned to do more with less</a:t>
            </a:r>
          </a:p>
          <a:p>
            <a:pPr marL="231775" eaLnBrk="1" fontAlgn="auto" hangingPunct="1">
              <a:lnSpc>
                <a:spcPct val="150000"/>
              </a:lnSpc>
              <a:spcBef>
                <a:spcPct val="0"/>
              </a:spcBef>
              <a:spcAft>
                <a:spcPts val="0"/>
              </a:spcAft>
              <a:buClr>
                <a:schemeClr val="tx1"/>
              </a:buClr>
              <a:defRPr/>
            </a:pPr>
            <a:r>
              <a:rPr lang="en-US" altLang="en-US" sz="2800" b="1" dirty="0" smtClean="0">
                <a:latin typeface="Comic Sans MS" panose="030F0702030302020204" pitchFamily="66" charset="0"/>
                <a:cs typeface="+mn-cs"/>
              </a:rPr>
              <a:t>  Respect for authority and elders</a:t>
            </a:r>
          </a:p>
          <a:p>
            <a:pPr marL="231775" eaLnBrk="1" fontAlgn="auto" hangingPunct="1">
              <a:lnSpc>
                <a:spcPct val="150000"/>
              </a:lnSpc>
              <a:spcBef>
                <a:spcPct val="0"/>
              </a:spcBef>
              <a:spcAft>
                <a:spcPts val="0"/>
              </a:spcAft>
              <a:buClr>
                <a:schemeClr val="tx1"/>
              </a:buClr>
              <a:defRPr/>
            </a:pPr>
            <a:endParaRPr lang="en-US" altLang="en-US" sz="800" b="1" dirty="0" smtClean="0">
              <a:latin typeface="Comic Sans MS" panose="030F0702030302020204" pitchFamily="66" charset="0"/>
              <a:cs typeface="+mn-cs"/>
            </a:endParaRPr>
          </a:p>
          <a:p>
            <a:pPr marL="231775" eaLnBrk="1" fontAlgn="auto" hangingPunct="1">
              <a:spcBef>
                <a:spcPct val="0"/>
              </a:spcBef>
              <a:spcAft>
                <a:spcPts val="0"/>
              </a:spcAft>
              <a:buClr>
                <a:schemeClr val="tx1"/>
              </a:buClr>
              <a:defRPr/>
            </a:pPr>
            <a:r>
              <a:rPr lang="en-US" altLang="en-US" sz="2800" b="1" dirty="0" smtClean="0">
                <a:latin typeface="Comic Sans MS" panose="030F0702030302020204" pitchFamily="66" charset="0"/>
                <a:cs typeface="+mn-cs"/>
              </a:rPr>
              <a:t>  Most are retired… a few are still</a:t>
            </a:r>
          </a:p>
          <a:p>
            <a:pPr marL="231775" eaLnBrk="1" fontAlgn="auto" hangingPunct="1">
              <a:spcBef>
                <a:spcPct val="0"/>
              </a:spcBef>
              <a:spcAft>
                <a:spcPts val="0"/>
              </a:spcAft>
              <a:buClr>
                <a:schemeClr val="tx1"/>
              </a:buClr>
              <a:buFont typeface="Arial" pitchFamily="34" charset="0"/>
              <a:buNone/>
              <a:defRPr/>
            </a:pPr>
            <a:r>
              <a:rPr lang="en-US" altLang="en-US" sz="2800" b="1" dirty="0">
                <a:latin typeface="Comic Sans MS" panose="030F0702030302020204" pitchFamily="66" charset="0"/>
                <a:cs typeface="+mn-cs"/>
              </a:rPr>
              <a:t> </a:t>
            </a:r>
            <a:r>
              <a:rPr lang="en-US" altLang="en-US" sz="2800" b="1" dirty="0" smtClean="0">
                <a:latin typeface="Comic Sans MS" panose="030F0702030302020204" pitchFamily="66" charset="0"/>
                <a:cs typeface="+mn-cs"/>
              </a:rPr>
              <a:t>  teaching.</a:t>
            </a:r>
          </a:p>
        </p:txBody>
      </p:sp>
      <p:sp>
        <p:nvSpPr>
          <p:cNvPr id="2" name="Rectangle 1"/>
          <p:cNvSpPr/>
          <p:nvPr/>
        </p:nvSpPr>
        <p:spPr>
          <a:xfrm>
            <a:off x="152400" y="152400"/>
            <a:ext cx="8839200" cy="6553200"/>
          </a:xfrm>
          <a:prstGeom prst="rect">
            <a:avLst/>
          </a:prstGeom>
          <a:noFill/>
          <a:ln w="7620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4105" name="Picture 9" descr="Related image">
            <a:hlinkClick r:id="rId3"/>
          </p:cNvPr>
          <p:cNvPicPr>
            <a:picLocks noChangeAspect="1" noChangeArrowheads="1"/>
          </p:cNvPicPr>
          <p:nvPr/>
        </p:nvPicPr>
        <p:blipFill rotWithShape="1">
          <a:blip r:embed="rId4"/>
          <a:srcRect t="14212"/>
          <a:stretch/>
        </p:blipFill>
        <p:spPr bwMode="auto">
          <a:xfrm>
            <a:off x="5453063" y="2308225"/>
            <a:ext cx="3268662" cy="1663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4107" name="Picture 11" descr="Image result for photos of older veterans"/>
          <p:cNvPicPr>
            <a:picLocks noChangeAspect="1" noChangeArrowheads="1"/>
          </p:cNvPicPr>
          <p:nvPr/>
        </p:nvPicPr>
        <p:blipFill rotWithShape="1">
          <a:blip r:embed="rId5"/>
          <a:srcRect r="14020"/>
          <a:stretch/>
        </p:blipFill>
        <p:spPr bwMode="auto">
          <a:xfrm>
            <a:off x="5957888" y="381000"/>
            <a:ext cx="2259012" cy="1743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01758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52400"/>
            <a:ext cx="8839200" cy="6553200"/>
          </a:xfrm>
          <a:prstGeom prst="rect">
            <a:avLst/>
          </a:prstGeom>
          <a:noFill/>
          <a:ln w="76200">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extBox 4"/>
          <p:cNvSpPr txBox="1">
            <a:spLocks noChangeArrowheads="1"/>
          </p:cNvSpPr>
          <p:nvPr/>
        </p:nvSpPr>
        <p:spPr bwMode="auto">
          <a:xfrm>
            <a:off x="174625" y="161925"/>
            <a:ext cx="8274050" cy="6555641"/>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800" b="1" dirty="0" smtClean="0">
              <a:latin typeface="Comic Sans MS" pitchFamily="66" charset="0"/>
              <a:cs typeface="+mn-cs"/>
            </a:endParaRPr>
          </a:p>
          <a:p>
            <a:pPr marL="347663" eaLnBrk="1" fontAlgn="auto" hangingPunct="1">
              <a:spcBef>
                <a:spcPct val="0"/>
              </a:spcBef>
              <a:spcAft>
                <a:spcPts val="0"/>
              </a:spcAft>
              <a:buFontTx/>
              <a:buNone/>
              <a:defRPr/>
            </a:pPr>
            <a:r>
              <a:rPr lang="en-US" altLang="en-US" sz="4000" b="1" dirty="0" smtClean="0">
                <a:latin typeface="Comic Sans MS" pitchFamily="66" charset="0"/>
                <a:cs typeface="+mn-cs"/>
              </a:rPr>
              <a:t>Baby Boomers</a:t>
            </a:r>
            <a:r>
              <a:rPr lang="en-US" altLang="en-US" sz="2000" b="1" dirty="0" smtClean="0">
                <a:latin typeface="Comic Sans MS" pitchFamily="66" charset="0"/>
                <a:cs typeface="+mn-cs"/>
              </a:rPr>
              <a:t>   </a:t>
            </a:r>
          </a:p>
          <a:p>
            <a:pPr marL="347663" eaLnBrk="1" fontAlgn="auto" hangingPunct="1">
              <a:spcBef>
                <a:spcPct val="0"/>
              </a:spcBef>
              <a:spcAft>
                <a:spcPts val="0"/>
              </a:spcAft>
              <a:buFontTx/>
              <a:buNone/>
              <a:defRPr/>
            </a:pPr>
            <a:r>
              <a:rPr lang="en-US" altLang="en-US" sz="2800" b="1" dirty="0" smtClean="0">
                <a:latin typeface="Comic Sans MS" pitchFamily="66" charset="0"/>
                <a:cs typeface="+mn-cs"/>
              </a:rPr>
              <a:t>1943-1964</a:t>
            </a:r>
            <a:r>
              <a:rPr lang="en-US" altLang="en-US" b="1" dirty="0" smtClean="0">
                <a:latin typeface="Comic Sans MS" pitchFamily="66" charset="0"/>
                <a:cs typeface="+mn-cs"/>
              </a:rPr>
              <a:t> </a:t>
            </a:r>
            <a:endParaRPr lang="en-US" altLang="en-US" sz="3600" b="1" dirty="0" smtClean="0">
              <a:latin typeface="Comic Sans MS" pitchFamily="66" charset="0"/>
              <a:cs typeface="+mn-cs"/>
            </a:endParaRPr>
          </a:p>
          <a:p>
            <a:pPr marL="739775" indent="-339725" eaLnBrk="1" fontAlgn="auto" hangingPunct="1">
              <a:lnSpc>
                <a:spcPct val="150000"/>
              </a:lnSpc>
              <a:spcBef>
                <a:spcPct val="0"/>
              </a:spcBef>
              <a:spcAft>
                <a:spcPts val="0"/>
              </a:spcAft>
              <a:defRPr/>
            </a:pPr>
            <a:r>
              <a:rPr lang="en-US" altLang="en-US" sz="3600" b="1" dirty="0" smtClean="0">
                <a:cs typeface="+mn-cs"/>
              </a:rPr>
              <a:t> </a:t>
            </a:r>
            <a:r>
              <a:rPr lang="en-US" altLang="en-US" sz="3000" b="1" dirty="0" smtClean="0">
                <a:latin typeface="Comic Sans MS" panose="030F0702030302020204" pitchFamily="66" charset="0"/>
                <a:cs typeface="+mn-cs"/>
              </a:rPr>
              <a:t>Live to work</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Sense of optimism</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Tend to be team oriented</a:t>
            </a: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Arial" charset="0"/>
              </a:rPr>
              <a:t>Spend </a:t>
            </a:r>
            <a:r>
              <a:rPr lang="en-US" altLang="en-US" sz="3000" b="1" dirty="0">
                <a:latin typeface="Comic Sans MS" panose="030F0702030302020204" pitchFamily="66" charset="0"/>
                <a:cs typeface="Arial" charset="0"/>
              </a:rPr>
              <a:t>now, worry later </a:t>
            </a:r>
            <a:endParaRPr lang="en-US" altLang="en-US" sz="3000" b="1" dirty="0" smtClean="0">
              <a:latin typeface="Comic Sans MS" panose="030F0702030302020204" pitchFamily="66" charset="0"/>
              <a:cs typeface="Arial" charset="0"/>
            </a:endParaRPr>
          </a:p>
          <a:p>
            <a:pPr marL="739775" indent="-339725" eaLnBrk="1" fontAlgn="auto" hangingPunct="1">
              <a:lnSpc>
                <a:spcPct val="150000"/>
              </a:lnSpc>
              <a:spcBef>
                <a:spcPct val="0"/>
              </a:spcBef>
              <a:spcAft>
                <a:spcPts val="0"/>
              </a:spcAft>
              <a:defRPr/>
            </a:pPr>
            <a:r>
              <a:rPr lang="en-US" altLang="en-US" sz="3000" b="1" dirty="0" smtClean="0">
                <a:latin typeface="Comic Sans MS" panose="030F0702030302020204" pitchFamily="66" charset="0"/>
                <a:cs typeface="+mn-cs"/>
              </a:rPr>
              <a:t>Highest divorce rate</a:t>
            </a:r>
          </a:p>
          <a:p>
            <a:pPr marL="739775" indent="-339725" eaLnBrk="1" fontAlgn="auto" hangingPunct="1">
              <a:lnSpc>
                <a:spcPct val="150000"/>
              </a:lnSpc>
              <a:spcBef>
                <a:spcPct val="0"/>
              </a:spcBef>
              <a:spcAft>
                <a:spcPts val="0"/>
              </a:spcAft>
              <a:defRPr/>
            </a:pPr>
            <a:endParaRPr lang="en-US" altLang="en-US" sz="800" b="1" dirty="0" smtClean="0">
              <a:latin typeface="Comic Sans MS" panose="030F0702030302020204" pitchFamily="66" charset="0"/>
              <a:cs typeface="+mn-cs"/>
            </a:endParaRPr>
          </a:p>
          <a:p>
            <a:pPr marL="739775" indent="-339725" fontAlgn="auto">
              <a:spcBef>
                <a:spcPct val="0"/>
              </a:spcBef>
              <a:spcAft>
                <a:spcPts val="0"/>
              </a:spcAft>
              <a:buClr>
                <a:schemeClr val="tx1"/>
              </a:buClr>
              <a:defRPr/>
            </a:pPr>
            <a:r>
              <a:rPr lang="en-US" altLang="en-US" sz="3000" b="1" dirty="0">
                <a:latin typeface="Comic Sans MS" panose="030F0702030302020204" pitchFamily="66" charset="0"/>
                <a:cs typeface="+mn-cs"/>
              </a:rPr>
              <a:t>Many are Retired or </a:t>
            </a:r>
          </a:p>
          <a:p>
            <a:pPr marL="739775" indent="-339725" fontAlgn="auto">
              <a:spcBef>
                <a:spcPct val="0"/>
              </a:spcBef>
              <a:spcAft>
                <a:spcPts val="0"/>
              </a:spcAft>
              <a:buClr>
                <a:schemeClr val="tx1"/>
              </a:buClr>
              <a:buFont typeface="Arial" charset="0"/>
              <a:buNone/>
              <a:defRPr/>
            </a:pPr>
            <a:r>
              <a:rPr lang="en-US" altLang="en-US" sz="3000" b="1" dirty="0" smtClean="0">
                <a:latin typeface="Comic Sans MS" panose="030F0702030302020204" pitchFamily="66" charset="0"/>
                <a:cs typeface="+mn-cs"/>
              </a:rPr>
              <a:t>  contemplating retirement    </a:t>
            </a:r>
          </a:p>
          <a:p>
            <a:pPr marL="862013" eaLnBrk="1" fontAlgn="auto" hangingPunct="1">
              <a:lnSpc>
                <a:spcPct val="150000"/>
              </a:lnSpc>
              <a:spcBef>
                <a:spcPct val="0"/>
              </a:spcBef>
              <a:spcAft>
                <a:spcPts val="0"/>
              </a:spcAft>
              <a:buFont typeface="Arial" charset="0"/>
              <a:buNone/>
              <a:defRPr/>
            </a:pPr>
            <a:endParaRPr lang="en-US" altLang="en-US" sz="1600" b="1" dirty="0" smtClean="0">
              <a:cs typeface="+mn-cs"/>
            </a:endParaRPr>
          </a:p>
        </p:txBody>
      </p:sp>
      <p:pic>
        <p:nvPicPr>
          <p:cNvPr id="5127" name="Picture 7"/>
          <p:cNvPicPr>
            <a:picLocks noChangeAspect="1" noChangeArrowheads="1"/>
          </p:cNvPicPr>
          <p:nvPr/>
        </p:nvPicPr>
        <p:blipFill>
          <a:blip r:embed="rId3"/>
          <a:srcRect/>
          <a:stretch>
            <a:fillRect/>
          </a:stretch>
        </p:blipFill>
        <p:spPr bwMode="auto">
          <a:xfrm>
            <a:off x="5943600" y="3451225"/>
            <a:ext cx="2743200" cy="2478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7" name="Picture 4" descr="Technical High School math teacher Robert Boatz helps"/>
          <p:cNvPicPr>
            <a:picLocks noChangeAspect="1" noChangeArrowheads="1"/>
          </p:cNvPicPr>
          <p:nvPr/>
        </p:nvPicPr>
        <p:blipFill rotWithShape="1">
          <a:blip r:embed="rId4"/>
          <a:srcRect l="3340" t="4858" r="10425" b="-6"/>
          <a:stretch/>
        </p:blipFill>
        <p:spPr bwMode="auto">
          <a:xfrm>
            <a:off x="-3962400" y="1031875"/>
            <a:ext cx="3173412" cy="2625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4578" name="Picture 2" descr="http://wjon.com/files/2015/05/Robert-Boatz.jpg?w=300&amp;h=200&amp;q=75"/>
          <p:cNvPicPr>
            <a:picLocks noChangeAspect="1" noChangeArrowheads="1"/>
          </p:cNvPicPr>
          <p:nvPr/>
        </p:nvPicPr>
        <p:blipFill>
          <a:blip r:embed="rId5"/>
          <a:srcRect/>
          <a:stretch>
            <a:fillRect/>
          </a:stretch>
        </p:blipFill>
        <p:spPr bwMode="auto">
          <a:xfrm>
            <a:off x="4953000" y="685800"/>
            <a:ext cx="3429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6741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a:spLocks noChangeArrowheads="1"/>
          </p:cNvSpPr>
          <p:nvPr/>
        </p:nvSpPr>
        <p:spPr bwMode="auto">
          <a:xfrm>
            <a:off x="412750" y="609600"/>
            <a:ext cx="8229600" cy="5508625"/>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600" b="1" dirty="0" smtClean="0">
              <a:latin typeface="Comic Sans MS" pitchFamily="66" charset="0"/>
              <a:cs typeface="+mn-cs"/>
            </a:endParaRPr>
          </a:p>
          <a:p>
            <a:pPr marL="166688" eaLnBrk="1" fontAlgn="auto" hangingPunct="1">
              <a:lnSpc>
                <a:spcPts val="3900"/>
              </a:lnSpc>
              <a:spcBef>
                <a:spcPct val="0"/>
              </a:spcBef>
              <a:spcAft>
                <a:spcPts val="0"/>
              </a:spcAft>
              <a:buFontTx/>
              <a:buNone/>
              <a:defRPr/>
            </a:pPr>
            <a:r>
              <a:rPr lang="en-US" altLang="en-US" sz="4000" b="1" dirty="0" smtClean="0">
                <a:latin typeface="Comic Sans MS" pitchFamily="66" charset="0"/>
                <a:cs typeface="+mn-cs"/>
              </a:rPr>
              <a:t>Generation X  </a:t>
            </a:r>
          </a:p>
          <a:p>
            <a:pPr marL="166688" eaLnBrk="1" fontAlgn="auto" hangingPunct="1">
              <a:lnSpc>
                <a:spcPts val="3900"/>
              </a:lnSpc>
              <a:spcBef>
                <a:spcPct val="0"/>
              </a:spcBef>
              <a:spcAft>
                <a:spcPts val="0"/>
              </a:spcAft>
              <a:buFontTx/>
              <a:buNone/>
              <a:defRPr/>
            </a:pPr>
            <a:r>
              <a:rPr lang="en-US" altLang="en-US" sz="2800" b="1" dirty="0" smtClean="0">
                <a:latin typeface="Comic Sans MS" pitchFamily="66" charset="0"/>
                <a:cs typeface="+mn-cs"/>
              </a:rPr>
              <a:t>1965-1980</a:t>
            </a:r>
          </a:p>
          <a:p>
            <a:pPr marL="166688" eaLnBrk="1" fontAlgn="auto" hangingPunct="1">
              <a:lnSpc>
                <a:spcPts val="3900"/>
              </a:lnSpc>
              <a:spcBef>
                <a:spcPct val="0"/>
              </a:spcBef>
              <a:spcAft>
                <a:spcPts val="0"/>
              </a:spcAft>
              <a:buFontTx/>
              <a:buNone/>
              <a:defRPr/>
            </a:pPr>
            <a:endParaRPr lang="en-US" altLang="en-US" sz="2800" b="1" dirty="0" smtClean="0">
              <a:latin typeface="Comic Sans MS" pitchFamily="66" charset="0"/>
              <a:cs typeface="+mn-cs"/>
            </a:endParaRPr>
          </a:p>
          <a:p>
            <a:pPr marL="457200" indent="-280988" eaLnBrk="1" fontAlgn="auto" hangingPunct="1">
              <a:spcBef>
                <a:spcPct val="0"/>
              </a:spcBef>
              <a:spcAft>
                <a:spcPts val="0"/>
              </a:spcAft>
              <a:defRPr/>
            </a:pPr>
            <a:r>
              <a:rPr lang="en-US" altLang="en-US" sz="3000" b="1" dirty="0">
                <a:latin typeface="Comic Sans MS" panose="030F0702030302020204" pitchFamily="66" charset="0"/>
                <a:cs typeface="+mn-cs"/>
              </a:rPr>
              <a:t>Work to </a:t>
            </a:r>
            <a:r>
              <a:rPr lang="en-US" altLang="en-US" sz="3000" b="1" dirty="0" smtClean="0">
                <a:latin typeface="Comic Sans MS" panose="030F0702030302020204" pitchFamily="66" charset="0"/>
                <a:cs typeface="+mn-cs"/>
              </a:rPr>
              <a:t>live</a:t>
            </a:r>
          </a:p>
          <a:p>
            <a:pPr marL="457200" indent="-280988" eaLnBrk="1" fontAlgn="auto" hangingPunct="1">
              <a:spcBef>
                <a:spcPct val="0"/>
              </a:spcBef>
              <a:spcAft>
                <a:spcPts val="0"/>
              </a:spcAft>
              <a:defRPr/>
            </a:pPr>
            <a:endParaRPr lang="en-US" altLang="en-US" sz="1200" b="1" dirty="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Jobs </a:t>
            </a:r>
            <a:r>
              <a:rPr lang="en-US" altLang="en-US" sz="3000" b="1" dirty="0">
                <a:latin typeface="Comic Sans MS" panose="030F0702030302020204" pitchFamily="66" charset="0"/>
                <a:cs typeface="+mn-cs"/>
              </a:rPr>
              <a:t>are not </a:t>
            </a:r>
            <a:r>
              <a:rPr lang="en-US" altLang="en-US" sz="3000" b="1" dirty="0" smtClean="0">
                <a:latin typeface="Comic Sans MS" panose="030F0702030302020204" pitchFamily="66" charset="0"/>
                <a:cs typeface="+mn-cs"/>
              </a:rPr>
              <a:t>forever</a:t>
            </a:r>
          </a:p>
          <a:p>
            <a:pPr marL="457200" indent="-280988" eaLnBrk="1" fontAlgn="auto" hangingPunct="1">
              <a:spcBef>
                <a:spcPct val="0"/>
              </a:spcBef>
              <a:spcAft>
                <a:spcPts val="0"/>
              </a:spcAft>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Likely not to do as well</a:t>
            </a:r>
          </a:p>
          <a:p>
            <a:pPr marL="457200" indent="-280988" eaLnBrk="1" fontAlgn="auto" hangingPunct="1">
              <a:spcBef>
                <a:spcPct val="0"/>
              </a:spcBef>
              <a:spcAft>
                <a:spcPts val="0"/>
              </a:spcAft>
              <a:buFont typeface="Arial" charset="0"/>
              <a:buNone/>
              <a:defRPr/>
            </a:pPr>
            <a:r>
              <a:rPr lang="en-US" altLang="en-US" sz="3000" b="1" dirty="0">
                <a:latin typeface="Comic Sans MS" panose="030F0702030302020204" pitchFamily="66" charset="0"/>
                <a:cs typeface="+mn-cs"/>
              </a:rPr>
              <a:t>	</a:t>
            </a:r>
            <a:r>
              <a:rPr lang="en-US" altLang="en-US" sz="3000" b="1" dirty="0" smtClean="0">
                <a:latin typeface="Comic Sans MS" panose="030F0702030302020204" pitchFamily="66" charset="0"/>
                <a:cs typeface="+mn-cs"/>
              </a:rPr>
              <a:t>financially as parents did</a:t>
            </a:r>
          </a:p>
          <a:p>
            <a:pPr marL="457200" indent="-280988" eaLnBrk="1" fontAlgn="auto" hangingPunct="1">
              <a:spcBef>
                <a:spcPct val="0"/>
              </a:spcBef>
              <a:spcAft>
                <a:spcPts val="0"/>
              </a:spcAft>
              <a:buFont typeface="Arial" charset="0"/>
              <a:buNone/>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The product of technology</a:t>
            </a:r>
          </a:p>
          <a:p>
            <a:pPr marL="457200" indent="-280988" eaLnBrk="1" fontAlgn="auto" hangingPunct="1">
              <a:spcBef>
                <a:spcPct val="0"/>
              </a:spcBef>
              <a:spcAft>
                <a:spcPts val="0"/>
              </a:spcAft>
              <a:defRPr/>
            </a:pPr>
            <a:endParaRPr lang="en-US" altLang="en-US" sz="1200" b="1" dirty="0" smtClean="0">
              <a:latin typeface="Comic Sans MS" panose="030F0702030302020204" pitchFamily="66" charset="0"/>
              <a:cs typeface="+mn-cs"/>
            </a:endParaRPr>
          </a:p>
          <a:p>
            <a:pPr marL="457200" indent="-280988" eaLnBrk="1" fontAlgn="auto" hangingPunct="1">
              <a:spcBef>
                <a:spcPct val="0"/>
              </a:spcBef>
              <a:spcAft>
                <a:spcPts val="0"/>
              </a:spcAft>
              <a:defRPr/>
            </a:pPr>
            <a:r>
              <a:rPr lang="en-US" altLang="en-US" sz="3000" b="1" dirty="0" smtClean="0">
                <a:latin typeface="Comic Sans MS" panose="030F0702030302020204" pitchFamily="66" charset="0"/>
                <a:cs typeface="+mn-cs"/>
              </a:rPr>
              <a:t>1</a:t>
            </a:r>
            <a:r>
              <a:rPr lang="en-US" altLang="en-US" sz="3000" b="1" baseline="30000" dirty="0" smtClean="0">
                <a:latin typeface="Comic Sans MS" panose="030F0702030302020204" pitchFamily="66" charset="0"/>
                <a:cs typeface="+mn-cs"/>
              </a:rPr>
              <a:t>st</a:t>
            </a:r>
            <a:r>
              <a:rPr lang="en-US" altLang="en-US" sz="3000" b="1" dirty="0" smtClean="0">
                <a:latin typeface="Comic Sans MS" panose="030F0702030302020204" pitchFamily="66" charset="0"/>
                <a:cs typeface="+mn-cs"/>
              </a:rPr>
              <a:t> </a:t>
            </a:r>
            <a:r>
              <a:rPr lang="en-US" altLang="en-US" sz="3000" b="1" dirty="0">
                <a:latin typeface="Comic Sans MS" panose="030F0702030302020204" pitchFamily="66" charset="0"/>
                <a:cs typeface="+mn-cs"/>
              </a:rPr>
              <a:t>generation of latch key kids </a:t>
            </a:r>
          </a:p>
          <a:p>
            <a:pPr marL="463550" eaLnBrk="1" fontAlgn="auto" hangingPunct="1">
              <a:lnSpc>
                <a:spcPct val="150000"/>
              </a:lnSpc>
              <a:spcBef>
                <a:spcPct val="0"/>
              </a:spcBef>
              <a:spcAft>
                <a:spcPts val="0"/>
              </a:spcAft>
              <a:buFont typeface="Arial" charset="0"/>
              <a:buNone/>
              <a:defRPr/>
            </a:pPr>
            <a:endParaRPr lang="en-US" altLang="en-US" sz="600" b="1" dirty="0">
              <a:cs typeface="+mn-cs"/>
            </a:endParaRPr>
          </a:p>
          <a:p>
            <a:pPr marL="688975" indent="-225425" eaLnBrk="1" fontAlgn="auto" hangingPunct="1">
              <a:lnSpc>
                <a:spcPct val="150000"/>
              </a:lnSpc>
              <a:spcBef>
                <a:spcPct val="0"/>
              </a:spcBef>
              <a:spcAft>
                <a:spcPts val="0"/>
              </a:spcAft>
              <a:defRPr/>
            </a:pPr>
            <a:endParaRPr lang="en-US" altLang="en-US" sz="100" b="1" dirty="0" smtClean="0">
              <a:cs typeface="+mn-cs"/>
            </a:endParaRPr>
          </a:p>
        </p:txBody>
      </p:sp>
      <p:sp>
        <p:nvSpPr>
          <p:cNvPr id="3" name="Rectangle 2"/>
          <p:cNvSpPr/>
          <p:nvPr/>
        </p:nvSpPr>
        <p:spPr>
          <a:xfrm>
            <a:off x="152400" y="152400"/>
            <a:ext cx="8839200" cy="6553200"/>
          </a:xfrm>
          <a:prstGeom prst="rect">
            <a:avLst/>
          </a:prstGeom>
          <a:noFill/>
          <a:ln w="76200">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6148" name="Picture 6"/>
          <p:cNvPicPr>
            <a:picLocks noChangeAspect="1" noChangeArrowheads="1"/>
          </p:cNvPicPr>
          <p:nvPr/>
        </p:nvPicPr>
        <p:blipFill>
          <a:blip r:embed="rId2"/>
          <a:srcRect/>
          <a:stretch>
            <a:fillRect/>
          </a:stretch>
        </p:blipFill>
        <p:spPr bwMode="auto">
          <a:xfrm>
            <a:off x="5181600" y="482600"/>
            <a:ext cx="2409825" cy="20018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6152" name="Picture 8" descr="Image result for generation x teachers"/>
          <p:cNvPicPr>
            <a:picLocks noChangeAspect="1" noChangeArrowheads="1"/>
          </p:cNvPicPr>
          <p:nvPr/>
        </p:nvPicPr>
        <p:blipFill>
          <a:blip r:embed="rId3"/>
          <a:srcRect/>
          <a:stretch>
            <a:fillRect/>
          </a:stretch>
        </p:blipFill>
        <p:spPr bwMode="auto">
          <a:xfrm>
            <a:off x="6003925" y="2814638"/>
            <a:ext cx="2638425" cy="1733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924184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57200" y="382588"/>
            <a:ext cx="8229600" cy="6170612"/>
          </a:xfrm>
          <a:prstGeom prst="rect">
            <a:avLst/>
          </a:prstGeom>
          <a:noFill/>
          <a:ln w="57150">
            <a:noFill/>
            <a:miter lim="800000"/>
            <a:headEnd/>
            <a:tailEnd/>
          </a:ln>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fontAlgn="auto" hangingPunct="1">
              <a:spcBef>
                <a:spcPct val="0"/>
              </a:spcBef>
              <a:spcAft>
                <a:spcPts val="0"/>
              </a:spcAft>
              <a:buFontTx/>
              <a:buNone/>
              <a:defRPr/>
            </a:pPr>
            <a:endParaRPr lang="en-US" altLang="en-US" sz="1200" b="1" dirty="0" smtClean="0">
              <a:latin typeface="Comic Sans MS" pitchFamily="66" charset="0"/>
              <a:cs typeface="+mn-cs"/>
            </a:endParaRPr>
          </a:p>
          <a:p>
            <a:pPr eaLnBrk="1" fontAlgn="auto" hangingPunct="1">
              <a:spcBef>
                <a:spcPct val="0"/>
              </a:spcBef>
              <a:spcAft>
                <a:spcPts val="0"/>
              </a:spcAft>
              <a:buFontTx/>
              <a:buNone/>
              <a:defRPr/>
            </a:pPr>
            <a:r>
              <a:rPr lang="en-US" altLang="en-US" sz="4000" b="1" dirty="0" smtClean="0">
                <a:latin typeface="Comic Sans MS" pitchFamily="66" charset="0"/>
                <a:cs typeface="+mn-cs"/>
              </a:rPr>
              <a:t> Millennials  </a:t>
            </a:r>
            <a:r>
              <a:rPr lang="en-US" altLang="en-US" sz="2000" b="1" dirty="0" smtClean="0">
                <a:latin typeface="Comic Sans MS" pitchFamily="66" charset="0"/>
                <a:cs typeface="+mn-cs"/>
              </a:rPr>
              <a:t>(Generation Y) </a:t>
            </a:r>
          </a:p>
          <a:p>
            <a:pPr eaLnBrk="1" fontAlgn="auto" hangingPunct="1">
              <a:spcBef>
                <a:spcPct val="0"/>
              </a:spcBef>
              <a:spcAft>
                <a:spcPts val="0"/>
              </a:spcAft>
              <a:buFontTx/>
              <a:buNone/>
              <a:defRPr/>
            </a:pPr>
            <a:r>
              <a:rPr lang="en-US" altLang="en-US" sz="2000" b="1" dirty="0" smtClean="0">
                <a:latin typeface="Comic Sans MS" pitchFamily="66" charset="0"/>
                <a:cs typeface="+mn-cs"/>
              </a:rPr>
              <a:t>    </a:t>
            </a:r>
            <a:r>
              <a:rPr lang="en-US" altLang="en-US" sz="2800" b="1" dirty="0" smtClean="0">
                <a:latin typeface="Comic Sans MS" pitchFamily="66" charset="0"/>
                <a:cs typeface="+mn-cs"/>
              </a:rPr>
              <a:t>1981-1995</a:t>
            </a:r>
          </a:p>
          <a:p>
            <a:pPr eaLnBrk="1" fontAlgn="auto" hangingPunct="1">
              <a:spcBef>
                <a:spcPct val="0"/>
              </a:spcBef>
              <a:spcAft>
                <a:spcPts val="0"/>
              </a:spcAft>
              <a:buFontTx/>
              <a:buNone/>
              <a:defRPr/>
            </a:pPr>
            <a:endParaRPr lang="en-US" altLang="en-US" sz="800" b="1" dirty="0" smtClean="0">
              <a:latin typeface="Comic Sans MS" pitchFamily="66" charset="0"/>
              <a:cs typeface="+mn-cs"/>
            </a:endParaRPr>
          </a:p>
          <a:p>
            <a:pPr eaLnBrk="1" fontAlgn="auto" hangingPunct="1">
              <a:spcBef>
                <a:spcPct val="0"/>
              </a:spcBef>
              <a:spcAft>
                <a:spcPts val="0"/>
              </a:spcAft>
              <a:buFontTx/>
              <a:buNone/>
              <a:defRPr/>
            </a:pPr>
            <a:endParaRPr lang="en-US" altLang="en-US" sz="1100" b="1" dirty="0" smtClean="0">
              <a:latin typeface="Comic Sans MS"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Earn money for the purpose </a:t>
            </a:r>
          </a:p>
          <a:p>
            <a:pPr marL="344487" eaLnBrk="1" fontAlgn="auto" hangingPunct="1">
              <a:spcBef>
                <a:spcPct val="0"/>
              </a:spcBef>
              <a:spcAft>
                <a:spcPts val="0"/>
              </a:spcAft>
              <a:buFont typeface="Arial" charset="0"/>
              <a:buNone/>
              <a:defRPr/>
            </a:pPr>
            <a:r>
              <a:rPr lang="en-US" altLang="en-US" sz="3000" b="1" dirty="0" smtClean="0">
                <a:latin typeface="Comic Sans MS" panose="030F0702030302020204" pitchFamily="66" charset="0"/>
                <a:cs typeface="+mn-cs"/>
              </a:rPr>
              <a:t>  of immediate consumption</a:t>
            </a:r>
          </a:p>
          <a:p>
            <a:pPr marL="688975" indent="-344488" eaLnBrk="1" fontAlgn="auto" hangingPunct="1">
              <a:spcBef>
                <a:spcPct val="0"/>
              </a:spcBef>
              <a:spcAft>
                <a:spcPts val="0"/>
              </a:spcAft>
              <a:defRPr/>
            </a:pPr>
            <a:endParaRPr lang="en-US" altLang="en-US" sz="1400" b="1" dirty="0" smtClean="0">
              <a:solidFill>
                <a:srgbClr val="0000FF"/>
              </a:solidFill>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Tend to live in the moment</a:t>
            </a:r>
          </a:p>
          <a:p>
            <a:pPr marL="344487" eaLnBrk="1" fontAlgn="auto" hangingPunct="1">
              <a:spcBef>
                <a:spcPct val="0"/>
              </a:spcBef>
              <a:spcAft>
                <a:spcPts val="0"/>
              </a:spcAft>
              <a:buFont typeface="Arial" charset="0"/>
              <a:buNone/>
              <a:defRPr/>
            </a:pPr>
            <a:endParaRPr lang="en-US" altLang="en-US" sz="1400" b="1" dirty="0" smtClean="0">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Expect the immediacy of technology</a:t>
            </a:r>
          </a:p>
          <a:p>
            <a:pPr marL="688975" indent="-344488" eaLnBrk="1" fontAlgn="auto" hangingPunct="1">
              <a:spcBef>
                <a:spcPct val="0"/>
              </a:spcBef>
              <a:spcAft>
                <a:spcPts val="0"/>
              </a:spcAft>
              <a:defRPr/>
            </a:pPr>
            <a:endParaRPr lang="en-US" altLang="en-US" sz="1400" b="1" dirty="0" smtClean="0">
              <a:solidFill>
                <a:srgbClr val="0000FF"/>
              </a:solidFill>
              <a:latin typeface="Comic Sans MS" panose="030F0702030302020204" pitchFamily="66" charset="0"/>
              <a:cs typeface="+mn-cs"/>
            </a:endParaRPr>
          </a:p>
          <a:p>
            <a:pPr marL="688975" indent="-344488" eaLnBrk="1" fontAlgn="auto" hangingPunct="1">
              <a:spcBef>
                <a:spcPct val="0"/>
              </a:spcBef>
              <a:spcAft>
                <a:spcPts val="0"/>
              </a:spcAft>
              <a:defRPr/>
            </a:pPr>
            <a:r>
              <a:rPr lang="en-US" altLang="en-US" sz="3000" b="1" dirty="0" smtClean="0">
                <a:latin typeface="Comic Sans MS" panose="030F0702030302020204" pitchFamily="66" charset="0"/>
                <a:cs typeface="+mn-cs"/>
              </a:rPr>
              <a:t>Demonstrate respect when treated with respect</a:t>
            </a:r>
          </a:p>
          <a:p>
            <a:pPr marL="688975" indent="-344488" eaLnBrk="1" fontAlgn="auto" hangingPunct="1">
              <a:spcBef>
                <a:spcPct val="0"/>
              </a:spcBef>
              <a:spcAft>
                <a:spcPts val="0"/>
              </a:spcAft>
              <a:defRPr/>
            </a:pPr>
            <a:endParaRPr lang="en-US" altLang="en-US" sz="1400" b="1" dirty="0" smtClean="0">
              <a:latin typeface="Comic Sans MS" panose="030F0702030302020204" pitchFamily="66" charset="0"/>
              <a:cs typeface="+mn-cs"/>
            </a:endParaRPr>
          </a:p>
          <a:p>
            <a:pPr marL="688975" indent="-344488" eaLnBrk="1" fontAlgn="auto" hangingPunct="1">
              <a:spcBef>
                <a:spcPct val="0"/>
              </a:spcBef>
              <a:spcAft>
                <a:spcPts val="0"/>
              </a:spcAft>
              <a:defRPr/>
            </a:pPr>
            <a:r>
              <a:rPr lang="en-US" sz="3000" b="1" dirty="0" smtClean="0">
                <a:latin typeface="Comic Sans MS" panose="030F0702030302020204" pitchFamily="66" charset="0"/>
                <a:cs typeface="+mn-cs"/>
              </a:rPr>
              <a:t>Millennials crave and thrive on meaningful feedback and guidance</a:t>
            </a:r>
            <a:endParaRPr lang="en-US" altLang="en-US" sz="3000" b="1" dirty="0" smtClean="0">
              <a:solidFill>
                <a:srgbClr val="0000FF"/>
              </a:solidFill>
              <a:latin typeface="Comic Sans MS" panose="030F0702030302020204" pitchFamily="66" charset="0"/>
              <a:cs typeface="+mn-cs"/>
            </a:endParaRPr>
          </a:p>
        </p:txBody>
      </p:sp>
      <p:sp>
        <p:nvSpPr>
          <p:cNvPr id="3" name="Rectangle 2"/>
          <p:cNvSpPr/>
          <p:nvPr/>
        </p:nvSpPr>
        <p:spPr>
          <a:xfrm>
            <a:off x="152400" y="152400"/>
            <a:ext cx="8839200" cy="6553200"/>
          </a:xfrm>
          <a:prstGeom prst="rect">
            <a:avLst/>
          </a:prstGeom>
          <a:noFill/>
          <a:ln w="76200">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765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406400"/>
            <a:ext cx="2163763"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66858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
          <p:cNvSpPr txBox="1">
            <a:spLocks noChangeArrowheads="1"/>
          </p:cNvSpPr>
          <p:nvPr/>
        </p:nvSpPr>
        <p:spPr bwMode="auto">
          <a:xfrm>
            <a:off x="-125413" y="304800"/>
            <a:ext cx="90693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3200" b="1">
                <a:latin typeface="Comic Sans MS" panose="030F0702030302020204" pitchFamily="66" charset="0"/>
              </a:rPr>
              <a:t>    Generation Z  </a:t>
            </a:r>
            <a:r>
              <a:rPr lang="en-US" altLang="en-US" sz="2400" b="1">
                <a:latin typeface="Comic Sans MS" panose="030F0702030302020204" pitchFamily="66" charset="0"/>
              </a:rPr>
              <a:t>1996-2010</a:t>
            </a:r>
            <a:r>
              <a:rPr lang="en-US" altLang="en-US" sz="4000" b="1">
                <a:latin typeface="Comic Sans MS" panose="030F0702030302020204" pitchFamily="66" charset="0"/>
              </a:rPr>
              <a:t>   </a:t>
            </a:r>
            <a:r>
              <a:rPr lang="en-US" altLang="en-US" sz="3200" b="1">
                <a:latin typeface="Comic Sans MS" panose="030F0702030302020204" pitchFamily="66" charset="0"/>
              </a:rPr>
              <a:t>   </a:t>
            </a:r>
          </a:p>
        </p:txBody>
      </p:sp>
      <p:sp>
        <p:nvSpPr>
          <p:cNvPr id="2" name="Rectangle 1"/>
          <p:cNvSpPr/>
          <p:nvPr/>
        </p:nvSpPr>
        <p:spPr>
          <a:xfrm>
            <a:off x="158750" y="788988"/>
            <a:ext cx="8615363" cy="5886227"/>
          </a:xfrm>
          <a:prstGeom prst="rect">
            <a:avLst/>
          </a:prstGeom>
        </p:spPr>
        <p:txBody>
          <a:bodyPr>
            <a:spAutoFit/>
          </a:bodyPr>
          <a:lstStyle/>
          <a:p>
            <a:pPr marL="176212" fontAlgn="auto">
              <a:spcBef>
                <a:spcPts val="0"/>
              </a:spcBef>
              <a:spcAft>
                <a:spcPts val="0"/>
              </a:spcAft>
              <a:defRPr/>
            </a:pPr>
            <a:endParaRPr lang="en-US" sz="800" b="1" dirty="0">
              <a:latin typeface="Comic Sans MS" panose="030F0702030302020204" pitchFamily="66" charset="0"/>
              <a:cs typeface="+mn-cs"/>
            </a:endParaRPr>
          </a:p>
          <a:p>
            <a:pPr marL="457200" indent="-280988" fontAlgn="auto">
              <a:spcBef>
                <a:spcPts val="0"/>
              </a:spcBef>
              <a:spcAft>
                <a:spcPts val="0"/>
              </a:spcAft>
              <a:defRPr/>
            </a:pPr>
            <a:endParaRPr lang="en-US" sz="8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Never known a world without</a:t>
            </a:r>
          </a:p>
          <a:p>
            <a:pPr marL="176212" fontAlgn="auto">
              <a:spcBef>
                <a:spcPts val="0"/>
              </a:spcBef>
              <a:spcAft>
                <a:spcPts val="0"/>
              </a:spcAft>
              <a:defRPr/>
            </a:pPr>
            <a:r>
              <a:rPr lang="en-US" sz="2400" b="1" dirty="0">
                <a:latin typeface="Comic Sans MS" panose="030F0702030302020204" pitchFamily="66" charset="0"/>
                <a:cs typeface="+mn-cs"/>
              </a:rPr>
              <a:t>  smartphones or social media.</a:t>
            </a:r>
          </a:p>
          <a:p>
            <a:pPr marL="176212" fontAlgn="auto">
              <a:spcBef>
                <a:spcPts val="0"/>
              </a:spcBef>
              <a:spcAft>
                <a:spcPts val="0"/>
              </a:spcAft>
              <a:defRPr/>
            </a:pPr>
            <a:endParaRPr lang="en-US" sz="10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Live in an era of changing </a:t>
            </a:r>
          </a:p>
          <a:p>
            <a:pPr marL="176212" fontAlgn="auto">
              <a:spcBef>
                <a:spcPts val="0"/>
              </a:spcBef>
              <a:spcAft>
                <a:spcPts val="0"/>
              </a:spcAft>
              <a:defRPr/>
            </a:pPr>
            <a:r>
              <a:rPr lang="en-US" sz="2400" b="1" dirty="0">
                <a:latin typeface="Comic Sans MS" panose="030F0702030302020204" pitchFamily="66" charset="0"/>
                <a:cs typeface="+mn-cs"/>
              </a:rPr>
              <a:t>  social household structures. </a:t>
            </a:r>
          </a:p>
          <a:p>
            <a:pPr marL="457200" indent="-280988" fontAlgn="auto">
              <a:spcBef>
                <a:spcPts val="0"/>
              </a:spcBef>
              <a:spcAft>
                <a:spcPts val="0"/>
              </a:spcAft>
              <a:buFont typeface="Arial" panose="020B0604020202020204" pitchFamily="34" charset="0"/>
              <a:buChar char="•"/>
              <a:defRPr/>
            </a:pPr>
            <a:endParaRPr lang="en-US" sz="700"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dirty="0">
                <a:latin typeface="Comic Sans MS" panose="030F0702030302020204" pitchFamily="66" charset="0"/>
                <a:cs typeface="+mn-cs"/>
              </a:rPr>
              <a:t>B</a:t>
            </a:r>
            <a:r>
              <a:rPr lang="en-US" sz="2400" b="1" dirty="0">
                <a:latin typeface="Comic Sans MS" panose="030F0702030302020204" pitchFamily="66" charset="0"/>
                <a:cs typeface="+mn-cs"/>
              </a:rPr>
              <a:t>orn into the crisis period of terrorism, climate change and global recession.</a:t>
            </a:r>
          </a:p>
          <a:p>
            <a:pPr marL="457200" indent="-280988" fontAlgn="auto">
              <a:spcBef>
                <a:spcPts val="0"/>
              </a:spcBef>
              <a:spcAft>
                <a:spcPts val="0"/>
              </a:spcAft>
              <a:buFont typeface="Arial" panose="020B0604020202020204" pitchFamily="34" charset="0"/>
              <a:buChar char="•"/>
              <a:defRPr/>
            </a:pPr>
            <a:endParaRPr lang="en-US" sz="700"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Gobble up information quickly and move on to the next thing in the blink of an eye</a:t>
            </a:r>
            <a:r>
              <a:rPr lang="en-US" sz="2400" dirty="0">
                <a:latin typeface="Comic Sans MS" panose="030F0702030302020204" pitchFamily="66" charset="0"/>
                <a:cs typeface="+mn-cs"/>
              </a:rPr>
              <a:t>. </a:t>
            </a:r>
          </a:p>
          <a:p>
            <a:pPr marL="457200" indent="-280988" fontAlgn="auto">
              <a:spcBef>
                <a:spcPts val="0"/>
              </a:spcBef>
              <a:spcAft>
                <a:spcPts val="0"/>
              </a:spcAft>
              <a:buFont typeface="Arial" panose="020B0604020202020204" pitchFamily="34" charset="0"/>
              <a:buChar char="•"/>
              <a:defRPr/>
            </a:pPr>
            <a:endParaRPr lang="en-US" sz="7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sz="2400" b="1" dirty="0">
                <a:latin typeface="Comic Sans MS" panose="030F0702030302020204" pitchFamily="66" charset="0"/>
                <a:cs typeface="+mn-cs"/>
              </a:rPr>
              <a:t>They are the least likely to believe that there is such a thing as the American Dream</a:t>
            </a:r>
          </a:p>
          <a:p>
            <a:pPr marL="457200" indent="-280988" fontAlgn="auto">
              <a:spcBef>
                <a:spcPts val="0"/>
              </a:spcBef>
              <a:spcAft>
                <a:spcPts val="0"/>
              </a:spcAft>
              <a:buFont typeface="Arial" panose="020B0604020202020204" pitchFamily="34" charset="0"/>
              <a:buChar char="•"/>
              <a:defRPr/>
            </a:pPr>
            <a:endParaRPr lang="en-US" sz="700" b="1" dirty="0">
              <a:latin typeface="Comic Sans MS" panose="030F0702030302020204" pitchFamily="66" charset="0"/>
              <a:cs typeface="+mn-cs"/>
            </a:endParaRPr>
          </a:p>
          <a:p>
            <a:pPr marL="457200" indent="-280988" fontAlgn="auto">
              <a:spcBef>
                <a:spcPts val="0"/>
              </a:spcBef>
              <a:spcAft>
                <a:spcPts val="0"/>
              </a:spcAft>
              <a:buFont typeface="Arial" panose="020B0604020202020204" pitchFamily="34" charset="0"/>
              <a:buChar char="•"/>
              <a:defRPr/>
            </a:pPr>
            <a:r>
              <a:rPr lang="en-US" altLang="en-US" sz="2400" b="1" dirty="0">
                <a:latin typeface="Comic Sans MS" panose="030F0702030302020204" pitchFamily="66" charset="0"/>
                <a:cs typeface="+mn-cs"/>
              </a:rPr>
              <a:t>Most diverse generation in US history</a:t>
            </a:r>
          </a:p>
          <a:p>
            <a:pPr marL="688975" indent="-344488" fontAlgn="auto">
              <a:spcAft>
                <a:spcPts val="0"/>
              </a:spcAft>
              <a:defRPr/>
            </a:pPr>
            <a:endParaRPr lang="en-US" altLang="en-US" sz="1050" b="1" dirty="0">
              <a:solidFill>
                <a:srgbClr val="0000FF"/>
              </a:solidFill>
              <a:latin typeface="+mn-lt"/>
              <a:cs typeface="+mn-cs"/>
            </a:endParaRPr>
          </a:p>
          <a:p>
            <a:pPr marL="457200" indent="-280988" fontAlgn="auto">
              <a:spcBef>
                <a:spcPts val="0"/>
              </a:spcBef>
              <a:spcAft>
                <a:spcPts val="0"/>
              </a:spcAft>
              <a:buFont typeface="Arial" panose="020B0604020202020204" pitchFamily="34" charset="0"/>
              <a:buChar char="•"/>
              <a:defRPr/>
            </a:pPr>
            <a:r>
              <a:rPr lang="en-US" sz="2400" b="1" dirty="0" smtClean="0">
                <a:latin typeface="Comic Sans MS" panose="030F0702030302020204" pitchFamily="66" charset="0"/>
                <a:cs typeface="+mn-cs"/>
              </a:rPr>
              <a:t>They </a:t>
            </a:r>
            <a:r>
              <a:rPr lang="en-US" sz="2400" b="1" dirty="0">
                <a:latin typeface="Comic Sans MS" panose="030F0702030302020204" pitchFamily="66" charset="0"/>
                <a:cs typeface="+mn-cs"/>
              </a:rPr>
              <a:t>embrace multiculturalism as a touchstone of who they are</a:t>
            </a:r>
          </a:p>
        </p:txBody>
      </p:sp>
      <p:sp>
        <p:nvSpPr>
          <p:cNvPr id="5" name="Rectangle 4"/>
          <p:cNvSpPr/>
          <p:nvPr/>
        </p:nvSpPr>
        <p:spPr>
          <a:xfrm>
            <a:off x="76200" y="76200"/>
            <a:ext cx="8904288" cy="6705600"/>
          </a:xfrm>
          <a:prstGeom prst="rect">
            <a:avLst/>
          </a:prstGeom>
          <a:noFill/>
          <a:ln w="76200">
            <a:solidFill>
              <a:srgbClr val="FC24E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47109" name="Picture 5"/>
          <p:cNvPicPr>
            <a:picLocks noChangeAspect="1" noChangeArrowheads="1"/>
          </p:cNvPicPr>
          <p:nvPr/>
        </p:nvPicPr>
        <p:blipFill>
          <a:blip r:embed="rId2"/>
          <a:srcRect/>
          <a:stretch>
            <a:fillRect/>
          </a:stretch>
        </p:blipFill>
        <p:spPr bwMode="auto">
          <a:xfrm>
            <a:off x="5918546" y="228600"/>
            <a:ext cx="2825750" cy="247808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173882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52400"/>
            <a:ext cx="8839200" cy="6553200"/>
          </a:xfrm>
          <a:prstGeom prst="rect">
            <a:avLst/>
          </a:prstGeom>
          <a:noFill/>
          <a:ln w="76200">
            <a:solidFill>
              <a:srgbClr val="8FCE0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2969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8438" y="307975"/>
            <a:ext cx="2362200" cy="196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700" name="Rectangle 3"/>
          <p:cNvSpPr>
            <a:spLocks noChangeArrowheads="1"/>
          </p:cNvSpPr>
          <p:nvPr/>
        </p:nvSpPr>
        <p:spPr bwMode="auto">
          <a:xfrm>
            <a:off x="561975" y="381000"/>
            <a:ext cx="6477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3600" b="1">
                <a:latin typeface="Comic Sans MS" panose="030F0702030302020204" pitchFamily="66" charset="0"/>
              </a:rPr>
              <a:t>Generation Alpha  </a:t>
            </a:r>
            <a:r>
              <a:rPr lang="en-US" altLang="en-US" sz="3200" b="1">
                <a:latin typeface="Comic Sans MS" panose="030F0702030302020204" pitchFamily="66" charset="0"/>
              </a:rPr>
              <a:t> </a:t>
            </a:r>
            <a:r>
              <a:rPr lang="en-US" altLang="en-US" sz="2000" b="1">
                <a:latin typeface="Comic Sans MS" panose="030F0702030302020204" pitchFamily="66" charset="0"/>
              </a:rPr>
              <a:t>2011-2025  </a:t>
            </a:r>
          </a:p>
        </p:txBody>
      </p:sp>
      <p:sp>
        <p:nvSpPr>
          <p:cNvPr id="7" name="TextBox 6"/>
          <p:cNvSpPr txBox="1"/>
          <p:nvPr/>
        </p:nvSpPr>
        <p:spPr>
          <a:xfrm>
            <a:off x="291793" y="1066800"/>
            <a:ext cx="8721728" cy="5278368"/>
          </a:xfrm>
          <a:prstGeom prst="rect">
            <a:avLst/>
          </a:prstGeom>
          <a:noFill/>
        </p:spPr>
        <p:txBody>
          <a:bodyPr>
            <a:spAutoFit/>
          </a:bodyPr>
          <a:lstStyle/>
          <a:p>
            <a:pPr marL="234950" indent="-234950" fontAlgn="auto">
              <a:spcBef>
                <a:spcPts val="0"/>
              </a:spcBef>
              <a:spcAft>
                <a:spcPts val="0"/>
              </a:spcAft>
              <a:buFont typeface="Arial" panose="020B0604020202020204" pitchFamily="34" charset="0"/>
              <a:buChar char="•"/>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Will number almost two billion</a:t>
            </a:r>
          </a:p>
          <a:p>
            <a:pPr marL="339725" indent="-222250" fontAlgn="auto">
              <a:spcBef>
                <a:spcPts val="0"/>
              </a:spcBef>
              <a:spcAft>
                <a:spcPts val="0"/>
              </a:spcAft>
              <a:defRPr/>
            </a:pPr>
            <a:r>
              <a:rPr lang="en-US" sz="2700" b="1" dirty="0">
                <a:latin typeface="Comic Sans MS" panose="030F0702030302020204" pitchFamily="66" charset="0"/>
                <a:cs typeface="+mn-cs"/>
              </a:rPr>
              <a:t>  when they have all been born </a:t>
            </a:r>
            <a:r>
              <a:rPr lang="en-US" sz="2000" b="1" dirty="0">
                <a:latin typeface="Comic Sans MS" panose="030F0702030302020204" pitchFamily="66" charset="0"/>
                <a:cs typeface="+mn-cs"/>
              </a:rPr>
              <a:t>(2025)</a:t>
            </a:r>
          </a:p>
          <a:p>
            <a:pPr marL="339725" indent="-222250" fontAlgn="auto">
              <a:spcBef>
                <a:spcPts val="0"/>
              </a:spcBef>
              <a:spcAft>
                <a:spcPts val="0"/>
              </a:spcAft>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Are born into our world with constant interconnections with the Internet and mobile wireless technologies.</a:t>
            </a:r>
            <a:endParaRPr lang="en-US" sz="800" b="1" dirty="0">
              <a:latin typeface="Comic Sans MS" panose="030F0702030302020204" pitchFamily="66" charset="0"/>
              <a:cs typeface="+mn-cs"/>
            </a:endParaRPr>
          </a:p>
          <a:p>
            <a:pPr marL="339725" indent="-222250" fontAlgn="auto">
              <a:spcBef>
                <a:spcPts val="0"/>
              </a:spcBef>
              <a:spcAft>
                <a:spcPts val="0"/>
              </a:spcAft>
              <a:defRPr/>
            </a:pPr>
            <a:r>
              <a:rPr lang="en-US" sz="800" b="1" dirty="0">
                <a:latin typeface="Comic Sans MS" panose="030F0702030302020204" pitchFamily="66" charset="0"/>
                <a:cs typeface="+mn-cs"/>
              </a:rPr>
              <a:t>     </a:t>
            </a: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Will be the most educated generation ever, but in very different ways to the norm</a:t>
            </a:r>
          </a:p>
          <a:p>
            <a:pPr marL="339725" indent="-222250" fontAlgn="auto">
              <a:spcBef>
                <a:spcPts val="0"/>
              </a:spcBef>
              <a:spcAft>
                <a:spcPts val="0"/>
              </a:spcAft>
              <a:buFont typeface="Arial" panose="020B0604020202020204" pitchFamily="34" charset="0"/>
              <a:buChar char="•"/>
              <a:defRPr/>
            </a:pPr>
            <a:endParaRPr lang="en-US" sz="800" b="1"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Boundaries between humans and technology are becoming more blurred in this generation.</a:t>
            </a:r>
            <a:r>
              <a:rPr lang="en-US" sz="2700" b="1" strike="sngStrike" dirty="0">
                <a:latin typeface="Comic Sans MS" panose="030F0702030302020204" pitchFamily="66" charset="0"/>
                <a:cs typeface="+mn-cs"/>
              </a:rPr>
              <a:t> </a:t>
            </a:r>
          </a:p>
          <a:p>
            <a:pPr marL="117475" fontAlgn="auto">
              <a:spcBef>
                <a:spcPts val="0"/>
              </a:spcBef>
              <a:spcAft>
                <a:spcPts val="0"/>
              </a:spcAft>
              <a:defRPr/>
            </a:pPr>
            <a:endParaRPr lang="en-US" sz="800" b="1" strike="sngStrike" dirty="0">
              <a:latin typeface="Comic Sans MS" panose="030F0702030302020204" pitchFamily="66" charset="0"/>
              <a:cs typeface="+mn-cs"/>
            </a:endParaRPr>
          </a:p>
          <a:p>
            <a:pPr marL="339725" indent="-222250" fontAlgn="auto">
              <a:spcBef>
                <a:spcPts val="0"/>
              </a:spcBef>
              <a:spcAft>
                <a:spcPts val="0"/>
              </a:spcAft>
              <a:buFont typeface="Arial" panose="020B0604020202020204" pitchFamily="34" charset="0"/>
              <a:buChar char="•"/>
              <a:defRPr/>
            </a:pPr>
            <a:r>
              <a:rPr lang="en-US" sz="2700" b="1" dirty="0">
                <a:latin typeface="Comic Sans MS" panose="030F0702030302020204" pitchFamily="66" charset="0"/>
                <a:cs typeface="+mn-cs"/>
              </a:rPr>
              <a:t>Alphas will be a generation more keenly aware of inequalities of all kinds. </a:t>
            </a:r>
          </a:p>
        </p:txBody>
      </p:sp>
      <p:sp>
        <p:nvSpPr>
          <p:cNvPr id="29702" name="Rectangle 8"/>
          <p:cNvSpPr>
            <a:spLocks noChangeArrowheads="1"/>
          </p:cNvSpPr>
          <p:nvPr/>
        </p:nvSpPr>
        <p:spPr bwMode="auto">
          <a:xfrm>
            <a:off x="7050088" y="1816100"/>
            <a:ext cx="2133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en-US" sz="1200" b="1">
                <a:latin typeface="Comic Sans MS" panose="030F0702030302020204" pitchFamily="66" charset="0"/>
              </a:rPr>
              <a:t>0 to 7</a:t>
            </a:r>
          </a:p>
          <a:p>
            <a:pPr algn="ctr"/>
            <a:r>
              <a:rPr lang="en-US" altLang="en-US" sz="1200" b="1">
                <a:latin typeface="Comic Sans MS" panose="030F0702030302020204" pitchFamily="66" charset="0"/>
              </a:rPr>
              <a:t>years old today</a:t>
            </a:r>
            <a:endParaRPr lang="en-US" altLang="en-US" sz="1200"/>
          </a:p>
        </p:txBody>
      </p:sp>
    </p:spTree>
    <p:extLst>
      <p:ext uri="{BB962C8B-B14F-4D97-AF65-F5344CB8AC3E}">
        <p14:creationId xmlns:p14="http://schemas.microsoft.com/office/powerpoint/2010/main" val="2941786470"/>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
          <p:cNvSpPr>
            <a:spLocks noChangeArrowheads="1"/>
          </p:cNvSpPr>
          <p:nvPr/>
        </p:nvSpPr>
        <p:spPr bwMode="auto">
          <a:xfrm>
            <a:off x="1143000" y="804863"/>
            <a:ext cx="8001000" cy="5024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fontAlgn="auto" hangingPunct="1">
              <a:spcBef>
                <a:spcPts val="0"/>
              </a:spcBef>
              <a:spcAft>
                <a:spcPts val="0"/>
              </a:spcAft>
              <a:defRPr/>
            </a:pPr>
            <a:r>
              <a:rPr lang="en-US" altLang="en-US" sz="3600" b="1" dirty="0" smtClean="0">
                <a:latin typeface="Comic Sans MS" panose="030F0702030302020204" pitchFamily="66" charset="0"/>
              </a:rPr>
              <a:t>Each generation brings: </a:t>
            </a:r>
          </a:p>
          <a:p>
            <a:pPr eaLnBrk="1" fontAlgn="auto" hangingPunct="1">
              <a:spcBef>
                <a:spcPts val="0"/>
              </a:spcBef>
              <a:spcAft>
                <a:spcPts val="0"/>
              </a:spcAft>
              <a:defRPr/>
            </a:pPr>
            <a:endParaRPr lang="en-US" altLang="en-US" sz="105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perspectives </a:t>
            </a:r>
          </a:p>
          <a:p>
            <a:pPr marL="912813" indent="-171450" eaLnBrk="1" fontAlgn="auto" hangingPunct="1">
              <a:spcBef>
                <a:spcPts val="0"/>
              </a:spcBef>
              <a:spcAft>
                <a:spcPts val="0"/>
              </a:spcAft>
              <a:buSzPct val="102000"/>
              <a:buFont typeface="Arial" panose="020B0604020202020204" pitchFamily="34" charset="0"/>
              <a:buChar char="•"/>
              <a:defRPr/>
            </a:pPr>
            <a:endParaRPr lang="en-US" altLang="en-US" sz="90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strengths</a:t>
            </a:r>
          </a:p>
          <a:p>
            <a:pPr marL="912813" indent="-171450" eaLnBrk="1" fontAlgn="auto" hangingPunct="1">
              <a:spcBef>
                <a:spcPts val="0"/>
              </a:spcBef>
              <a:spcAft>
                <a:spcPts val="0"/>
              </a:spcAft>
              <a:buSzPct val="102000"/>
              <a:buFont typeface="Arial" panose="020B0604020202020204" pitchFamily="34" charset="0"/>
              <a:buChar char="•"/>
              <a:defRPr/>
            </a:pPr>
            <a:endParaRPr lang="en-US" altLang="en-US" sz="900" b="1" dirty="0" smtClean="0">
              <a:latin typeface="Comic Sans MS" panose="030F0702030302020204" pitchFamily="66" charset="0"/>
            </a:endParaRPr>
          </a:p>
          <a:p>
            <a:pPr marL="1198563" indent="-457200" eaLnBrk="1" fontAlgn="auto" hangingPunct="1">
              <a:spcBef>
                <a:spcPts val="0"/>
              </a:spcBef>
              <a:spcAft>
                <a:spcPts val="0"/>
              </a:spcAft>
              <a:buSzPct val="102000"/>
              <a:buFont typeface="Arial" panose="020B0604020202020204" pitchFamily="34" charset="0"/>
              <a:buChar char="•"/>
              <a:defRPr/>
            </a:pPr>
            <a:r>
              <a:rPr lang="en-US" altLang="en-US" sz="3200" b="1" dirty="0" smtClean="0">
                <a:latin typeface="Comic Sans MS" panose="030F0702030302020204" pitchFamily="66" charset="0"/>
              </a:rPr>
              <a:t>Different priorities</a:t>
            </a:r>
          </a:p>
          <a:p>
            <a:pPr marL="1198563" indent="-457200" eaLnBrk="1" fontAlgn="auto" hangingPunct="1">
              <a:spcBef>
                <a:spcPts val="0"/>
              </a:spcBef>
              <a:spcAft>
                <a:spcPts val="0"/>
              </a:spcAft>
              <a:buSzPct val="101000"/>
              <a:buFont typeface="Arial" panose="020B0604020202020204" pitchFamily="34" charset="0"/>
              <a:buChar char="•"/>
              <a:defRPr/>
            </a:pPr>
            <a:endParaRPr lang="en-US" altLang="en-US" sz="2800" b="1" dirty="0" smtClean="0">
              <a:latin typeface="Comic Sans MS" panose="030F0702030302020204" pitchFamily="66" charset="0"/>
            </a:endParaRPr>
          </a:p>
          <a:p>
            <a:pPr marL="739775" indent="-739775" eaLnBrk="1" fontAlgn="auto" hangingPunct="1">
              <a:spcBef>
                <a:spcPts val="0"/>
              </a:spcBef>
              <a:spcAft>
                <a:spcPts val="0"/>
              </a:spcAft>
              <a:buSzPct val="101000"/>
              <a:defRPr/>
            </a:pPr>
            <a:r>
              <a:rPr lang="en-US" altLang="en-US" sz="3200" b="1" dirty="0" smtClean="0">
                <a:latin typeface="Comic Sans MS" panose="030F0702030302020204" pitchFamily="66" charset="0"/>
              </a:rPr>
              <a:t>The differences can be seen as:</a:t>
            </a:r>
          </a:p>
          <a:p>
            <a:pPr marL="739775" indent="-739775" eaLnBrk="1" fontAlgn="auto" hangingPunct="1">
              <a:spcBef>
                <a:spcPts val="0"/>
              </a:spcBef>
              <a:spcAft>
                <a:spcPts val="0"/>
              </a:spcAft>
              <a:buSzPct val="101000"/>
              <a:defRPr/>
            </a:pPr>
            <a:endParaRPr lang="en-US" altLang="en-US" sz="1100" b="1" dirty="0" smtClean="0">
              <a:latin typeface="Comic Sans MS" panose="030F0702030302020204" pitchFamily="66" charset="0"/>
            </a:endParaRPr>
          </a:p>
          <a:p>
            <a:pPr marL="1204913" indent="-406400" eaLnBrk="1" fontAlgn="auto" hangingPunct="1">
              <a:spcBef>
                <a:spcPts val="0"/>
              </a:spcBef>
              <a:spcAft>
                <a:spcPts val="0"/>
              </a:spcAft>
              <a:buSzPct val="101000"/>
              <a:buFont typeface="Arial" panose="020B0604020202020204" pitchFamily="34" charset="0"/>
              <a:buChar char="•"/>
              <a:defRPr/>
            </a:pPr>
            <a:r>
              <a:rPr lang="en-US" altLang="en-US" sz="3200" b="1" dirty="0" smtClean="0">
                <a:latin typeface="Comic Sans MS" panose="030F0702030302020204" pitchFamily="66" charset="0"/>
              </a:rPr>
              <a:t>Frustrating challenges </a:t>
            </a:r>
          </a:p>
          <a:p>
            <a:pPr marL="798513" eaLnBrk="1" fontAlgn="auto" hangingPunct="1">
              <a:spcBef>
                <a:spcPts val="0"/>
              </a:spcBef>
              <a:spcAft>
                <a:spcPts val="0"/>
              </a:spcAft>
              <a:buSzPct val="101000"/>
              <a:defRPr/>
            </a:pPr>
            <a:endParaRPr lang="en-US" altLang="en-US" b="1" dirty="0" smtClean="0">
              <a:latin typeface="Comic Sans MS" panose="030F0702030302020204" pitchFamily="66" charset="0"/>
            </a:endParaRPr>
          </a:p>
          <a:p>
            <a:pPr marL="1204913" indent="-406400" eaLnBrk="1" fontAlgn="auto" hangingPunct="1">
              <a:spcBef>
                <a:spcPts val="0"/>
              </a:spcBef>
              <a:spcAft>
                <a:spcPts val="0"/>
              </a:spcAft>
              <a:buSzPct val="101000"/>
              <a:buFont typeface="Arial" panose="020B0604020202020204" pitchFamily="34" charset="0"/>
              <a:buChar char="•"/>
              <a:defRPr/>
            </a:pPr>
            <a:r>
              <a:rPr lang="en-US" altLang="en-US" sz="3200" b="1" dirty="0" smtClean="0">
                <a:latin typeface="Comic Sans MS" panose="030F0702030302020204" pitchFamily="66" charset="0"/>
              </a:rPr>
              <a:t>Strategic opportunities</a:t>
            </a:r>
          </a:p>
        </p:txBody>
      </p:sp>
    </p:spTree>
    <p:extLst>
      <p:ext uri="{BB962C8B-B14F-4D97-AF65-F5344CB8AC3E}">
        <p14:creationId xmlns:p14="http://schemas.microsoft.com/office/powerpoint/2010/main" val="378249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0" y="381000"/>
            <a:ext cx="9144000" cy="758825"/>
          </a:xfrm>
        </p:spPr>
        <p:txBody>
          <a:bodyPr/>
          <a:lstStyle/>
          <a:p>
            <a:pPr eaLnBrk="1" hangingPunct="1"/>
            <a:r>
              <a:rPr lang="en-US" sz="4400" dirty="0" smtClean="0">
                <a:solidFill>
                  <a:srgbClr val="0E015F"/>
                </a:solidFill>
                <a:effectLst>
                  <a:outerShdw blurRad="38100" dist="38100" dir="2700000" algn="tl">
                    <a:srgbClr val="000000">
                      <a:alpha val="43137"/>
                    </a:srgbClr>
                  </a:outerShdw>
                </a:effectLst>
                <a:latin typeface="Comic Sans MS" pitchFamily="66" charset="0"/>
              </a:rPr>
              <a:t>Short History of Co-Teaching</a:t>
            </a:r>
            <a:endParaRPr lang="en-US" sz="4400" dirty="0" smtClean="0">
              <a:solidFill>
                <a:srgbClr val="0E015F"/>
              </a:solidFill>
              <a:effectLst>
                <a:outerShdw blurRad="38100" dist="38100" dir="2700000" algn="tl">
                  <a:srgbClr val="000000">
                    <a:alpha val="43137"/>
                  </a:srgbClr>
                </a:outerShdw>
              </a:effectLst>
            </a:endParaRPr>
          </a:p>
        </p:txBody>
      </p:sp>
      <p:sp>
        <p:nvSpPr>
          <p:cNvPr id="51203" name="Rectangle 3"/>
          <p:cNvSpPr>
            <a:spLocks noGrp="1" noChangeArrowheads="1"/>
          </p:cNvSpPr>
          <p:nvPr>
            <p:ph idx="1"/>
          </p:nvPr>
        </p:nvSpPr>
        <p:spPr>
          <a:xfrm>
            <a:off x="0" y="1371600"/>
            <a:ext cx="9144000" cy="4800600"/>
          </a:xfrm>
        </p:spPr>
        <p:txBody>
          <a:bodyPr/>
          <a:lstStyle/>
          <a:p>
            <a:pPr marL="738188" lvl="1" indent="-509588" eaLnBrk="1" hangingPunct="1">
              <a:lnSpc>
                <a:spcPct val="150000"/>
              </a:lnSpc>
              <a:buFont typeface="Wingdings" pitchFamily="2" charset="2"/>
              <a:buChar char=""/>
            </a:pPr>
            <a:r>
              <a:rPr lang="en-US" sz="2400" dirty="0" smtClean="0">
                <a:solidFill>
                  <a:srgbClr val="002060"/>
                </a:solidFill>
                <a:latin typeface="Comic Sans MS" pitchFamily="66" charset="0"/>
              </a:rPr>
              <a:t>PL94-142  (Now IDEA) – Least Restrictive Environment</a:t>
            </a:r>
          </a:p>
          <a:p>
            <a:pPr marL="1012826" lvl="3" indent="-509588" eaLnBrk="1" hangingPunct="1">
              <a:lnSpc>
                <a:spcPct val="150000"/>
              </a:lnSpc>
              <a:buFont typeface="Wingdings" pitchFamily="2" charset="2"/>
              <a:buChar char=""/>
            </a:pPr>
            <a:r>
              <a:rPr lang="en-US" dirty="0" smtClean="0">
                <a:solidFill>
                  <a:srgbClr val="002060"/>
                </a:solidFill>
                <a:latin typeface="Comic Sans MS" pitchFamily="66" charset="0"/>
              </a:rPr>
              <a:t>SPED and General ED teacher needed to work together</a:t>
            </a:r>
          </a:p>
          <a:p>
            <a:pPr marL="1012826" lvl="3" indent="-509588" eaLnBrk="1" hangingPunct="1">
              <a:lnSpc>
                <a:spcPct val="150000"/>
              </a:lnSpc>
              <a:buFont typeface="Wingdings" pitchFamily="2" charset="2"/>
              <a:buChar char=""/>
            </a:pPr>
            <a:r>
              <a:rPr lang="en-US" dirty="0" smtClean="0">
                <a:solidFill>
                  <a:srgbClr val="002060"/>
                </a:solidFill>
                <a:latin typeface="Comic Sans MS" pitchFamily="66" charset="0"/>
              </a:rPr>
              <a:t>1995 – Cook and Friend – models of co-teaching</a:t>
            </a:r>
          </a:p>
          <a:p>
            <a:pPr marL="738188" indent="-509588" eaLnBrk="1" hangingPunct="1">
              <a:lnSpc>
                <a:spcPct val="150000"/>
              </a:lnSpc>
              <a:buFont typeface="Wingdings" pitchFamily="2" charset="2"/>
              <a:buChar char=""/>
            </a:pPr>
            <a:r>
              <a:rPr lang="en-US" sz="2400" dirty="0" smtClean="0">
                <a:solidFill>
                  <a:srgbClr val="002060"/>
                </a:solidFill>
                <a:latin typeface="Comic Sans MS" pitchFamily="66" charset="0"/>
              </a:rPr>
              <a:t>Kansas State (1999)</a:t>
            </a:r>
          </a:p>
          <a:p>
            <a:pPr marL="738188" indent="-509588" eaLnBrk="1" hangingPunct="1">
              <a:lnSpc>
                <a:spcPct val="150000"/>
              </a:lnSpc>
              <a:buFont typeface="Wingdings" pitchFamily="2" charset="2"/>
              <a:buChar char=""/>
            </a:pPr>
            <a:r>
              <a:rPr lang="en-US" sz="2400" dirty="0" smtClean="0">
                <a:solidFill>
                  <a:srgbClr val="002060"/>
                </a:solidFill>
                <a:latin typeface="Comic Sans MS" pitchFamily="66" charset="0"/>
              </a:rPr>
              <a:t>Virginia Consortium (2002)</a:t>
            </a:r>
          </a:p>
          <a:p>
            <a:pPr marL="738188" indent="-509588" eaLnBrk="1" hangingPunct="1">
              <a:lnSpc>
                <a:spcPct val="150000"/>
              </a:lnSpc>
              <a:buFont typeface="Wingdings" pitchFamily="2" charset="2"/>
              <a:buChar char=""/>
            </a:pPr>
            <a:r>
              <a:rPr lang="en-US" sz="2400" dirty="0" smtClean="0">
                <a:solidFill>
                  <a:srgbClr val="002060"/>
                </a:solidFill>
                <a:latin typeface="Comic Sans MS" pitchFamily="66" charset="0"/>
              </a:rPr>
              <a:t>St. Cloud State University (2003 – 2011)</a:t>
            </a:r>
          </a:p>
          <a:p>
            <a:pPr marL="738188" indent="-509588" eaLnBrk="1" hangingPunct="1">
              <a:lnSpc>
                <a:spcPct val="150000"/>
              </a:lnSpc>
              <a:buNone/>
            </a:pPr>
            <a:endParaRPr lang="en-US" sz="1200" dirty="0" smtClean="0">
              <a:solidFill>
                <a:schemeClr val="accent6">
                  <a:lumMod val="50000"/>
                </a:schemeClr>
              </a:solidFill>
              <a:latin typeface="Comic Sans MS" pitchFamily="66" charset="0"/>
            </a:endParaRPr>
          </a:p>
          <a:p>
            <a:pPr marL="738188" indent="-509588" algn="ctr" eaLnBrk="1" hangingPunct="1">
              <a:spcBef>
                <a:spcPts val="0"/>
              </a:spcBef>
              <a:buNone/>
            </a:pPr>
            <a:r>
              <a:rPr lang="en-US" sz="2600" i="1" dirty="0" smtClean="0">
                <a:solidFill>
                  <a:srgbClr val="FF0000"/>
                </a:solidFill>
                <a:effectLst>
                  <a:outerShdw blurRad="38100" dist="38100" dir="2700000" algn="tl">
                    <a:srgbClr val="000000">
                      <a:alpha val="43137"/>
                    </a:srgbClr>
                  </a:outerShdw>
                </a:effectLst>
                <a:latin typeface="Comic Sans MS" pitchFamily="66" charset="0"/>
              </a:rPr>
              <a:t>Student Teaching hasn’t changed much in 80 years!!</a:t>
            </a:r>
          </a:p>
          <a:p>
            <a:pPr lvl="1" algn="ctr" eaLnBrk="1" hangingPunct="1">
              <a:spcBef>
                <a:spcPts val="0"/>
              </a:spcBef>
              <a:buNone/>
            </a:pPr>
            <a:r>
              <a:rPr lang="en-US" sz="1400" i="1" dirty="0" smtClean="0">
                <a:solidFill>
                  <a:srgbClr val="0E015F"/>
                </a:solidFill>
                <a:effectLst>
                  <a:outerShdw blurRad="38100" dist="38100" dir="2700000" algn="tl">
                    <a:srgbClr val="000000">
                      <a:alpha val="43137"/>
                    </a:srgbClr>
                  </a:outerShdw>
                </a:effectLst>
                <a:latin typeface="Comic Sans MS" pitchFamily="66" charset="0"/>
              </a:rPr>
              <a:t>Guyton &amp; McIntyre (1990)</a:t>
            </a:r>
          </a:p>
        </p:txBody>
      </p:sp>
      <p:sp>
        <p:nvSpPr>
          <p:cNvPr id="6" name="TextBox 6"/>
          <p:cNvSpPr txBox="1">
            <a:spLocks noChangeArrowheads="1"/>
          </p:cNvSpPr>
          <p:nvPr/>
        </p:nvSpPr>
        <p:spPr bwMode="auto">
          <a:xfrm>
            <a:off x="2133600" y="6457950"/>
            <a:ext cx="7010400" cy="400110"/>
          </a:xfrm>
          <a:prstGeom prst="rect">
            <a:avLst/>
          </a:prstGeom>
          <a:noFill/>
          <a:ln w="9525">
            <a:noFill/>
            <a:miter lim="800000"/>
            <a:headEnd/>
            <a:tailEnd/>
          </a:ln>
        </p:spPr>
        <p:txBody>
          <a:bodyPr wrap="square">
            <a:spAutoFit/>
          </a:bodyPr>
          <a:lstStyle/>
          <a:p>
            <a:pPr algn="r"/>
            <a:r>
              <a:rPr lang="en-US" sz="1000" dirty="0" smtClean="0"/>
              <a:t>Copyright 2018, </a:t>
            </a:r>
            <a:r>
              <a:rPr lang="en-US" sz="1000" dirty="0" smtClean="0"/>
              <a:t>The Academy for Co-Teaching and Collaboration and TWH Consulting/Co-Teaching,</a:t>
            </a:r>
            <a:endParaRPr lang="en-US" sz="1000" dirty="0"/>
          </a:p>
          <a:p>
            <a:pPr algn="r"/>
            <a:r>
              <a:rPr lang="en-US" sz="1000" dirty="0"/>
              <a:t>Research Funded by a US Department of Education, Teacher Quality Enhancement </a:t>
            </a:r>
            <a:r>
              <a:rPr lang="en-US" sz="1000" dirty="0" smtClean="0"/>
              <a:t>Partnership Grant</a:t>
            </a:r>
            <a:endParaRPr lang="en-US" sz="1000" dirty="0"/>
          </a:p>
        </p:txBody>
      </p:sp>
    </p:spTree>
    <p:extLst>
      <p:ext uri="{BB962C8B-B14F-4D97-AF65-F5344CB8AC3E}">
        <p14:creationId xmlns:p14="http://schemas.microsoft.com/office/powerpoint/2010/main" val="3952632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51203">
                                            <p:txEl>
                                              <p:pRg st="0" end="0"/>
                                            </p:txEl>
                                          </p:spTgt>
                                        </p:tgtEl>
                                        <p:attrNameLst>
                                          <p:attrName>style.visibility</p:attrName>
                                        </p:attrNameLst>
                                      </p:cBhvr>
                                      <p:to>
                                        <p:strVal val="visible"/>
                                      </p:to>
                                    </p:set>
                                    <p:anim calcmode="lin" valueType="num">
                                      <p:cBhvr>
                                        <p:cTn id="11" dur="2000" fill="hold"/>
                                        <p:tgtEl>
                                          <p:spTgt spid="51203">
                                            <p:txEl>
                                              <p:pRg st="0" end="0"/>
                                            </p:txEl>
                                          </p:spTgt>
                                        </p:tgtEl>
                                        <p:attrNameLst>
                                          <p:attrName>ppt_x</p:attrName>
                                        </p:attrNameLst>
                                      </p:cBhvr>
                                      <p:tavLst>
                                        <p:tav tm="0">
                                          <p:val>
                                            <p:strVal val="#ppt_x-.2"/>
                                          </p:val>
                                        </p:tav>
                                        <p:tav tm="100000">
                                          <p:val>
                                            <p:strVal val="#ppt_x"/>
                                          </p:val>
                                        </p:tav>
                                      </p:tavLst>
                                    </p:anim>
                                    <p:anim calcmode="lin" valueType="num">
                                      <p:cBhvr>
                                        <p:cTn id="12" dur="2000" fill="hold"/>
                                        <p:tgtEl>
                                          <p:spTgt spid="5120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2000"/>
                                        <p:tgtEl>
                                          <p:spTgt spid="51203">
                                            <p:txEl>
                                              <p:pRg st="0" end="0"/>
                                            </p:txEl>
                                          </p:spTgt>
                                        </p:tgtEl>
                                      </p:cBhvr>
                                    </p:animEffect>
                                  </p:childTnLst>
                                </p:cTn>
                              </p:par>
                            </p:childTnLst>
                          </p:cTn>
                        </p:par>
                        <p:par>
                          <p:cTn id="14" fill="hold">
                            <p:stCondLst>
                              <p:cond delay="4000"/>
                            </p:stCondLst>
                            <p:childTnLst>
                              <p:par>
                                <p:cTn id="15" presetID="29" presetClass="entr" presetSubtype="0" fill="hold" nodeType="afterEffect">
                                  <p:stCondLst>
                                    <p:cond delay="0"/>
                                  </p:stCondLst>
                                  <p:childTnLst>
                                    <p:set>
                                      <p:cBhvr>
                                        <p:cTn id="16" dur="1" fill="hold">
                                          <p:stCondLst>
                                            <p:cond delay="0"/>
                                          </p:stCondLst>
                                        </p:cTn>
                                        <p:tgtEl>
                                          <p:spTgt spid="51203">
                                            <p:txEl>
                                              <p:pRg st="1" end="1"/>
                                            </p:txEl>
                                          </p:spTgt>
                                        </p:tgtEl>
                                        <p:attrNameLst>
                                          <p:attrName>style.visibility</p:attrName>
                                        </p:attrNameLst>
                                      </p:cBhvr>
                                      <p:to>
                                        <p:strVal val="visible"/>
                                      </p:to>
                                    </p:set>
                                    <p:anim calcmode="lin" valueType="num">
                                      <p:cBhvr>
                                        <p:cTn id="17" dur="2000" fill="hold"/>
                                        <p:tgtEl>
                                          <p:spTgt spid="51203">
                                            <p:txEl>
                                              <p:pRg st="1" end="1"/>
                                            </p:txEl>
                                          </p:spTgt>
                                        </p:tgtEl>
                                        <p:attrNameLst>
                                          <p:attrName>ppt_x</p:attrName>
                                        </p:attrNameLst>
                                      </p:cBhvr>
                                      <p:tavLst>
                                        <p:tav tm="0">
                                          <p:val>
                                            <p:strVal val="#ppt_x-.2"/>
                                          </p:val>
                                        </p:tav>
                                        <p:tav tm="100000">
                                          <p:val>
                                            <p:strVal val="#ppt_x"/>
                                          </p:val>
                                        </p:tav>
                                      </p:tavLst>
                                    </p:anim>
                                    <p:anim calcmode="lin" valueType="num">
                                      <p:cBhvr>
                                        <p:cTn id="18" dur="2000" fill="hold"/>
                                        <p:tgtEl>
                                          <p:spTgt spid="5120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9" dur="2000"/>
                                        <p:tgtEl>
                                          <p:spTgt spid="51203">
                                            <p:txEl>
                                              <p:pRg st="1" end="1"/>
                                            </p:txEl>
                                          </p:spTgt>
                                        </p:tgtEl>
                                      </p:cBhvr>
                                    </p:animEffect>
                                  </p:childTnLst>
                                </p:cTn>
                              </p:par>
                            </p:childTnLst>
                          </p:cTn>
                        </p:par>
                        <p:par>
                          <p:cTn id="20" fill="hold">
                            <p:stCondLst>
                              <p:cond delay="6000"/>
                            </p:stCondLst>
                            <p:childTnLst>
                              <p:par>
                                <p:cTn id="21" presetID="29" presetClass="entr" presetSubtype="0" fill="hold" nodeType="afterEffect">
                                  <p:stCondLst>
                                    <p:cond delay="0"/>
                                  </p:stCondLst>
                                  <p:childTnLst>
                                    <p:set>
                                      <p:cBhvr>
                                        <p:cTn id="22" dur="1" fill="hold">
                                          <p:stCondLst>
                                            <p:cond delay="0"/>
                                          </p:stCondLst>
                                        </p:cTn>
                                        <p:tgtEl>
                                          <p:spTgt spid="51203">
                                            <p:txEl>
                                              <p:pRg st="2" end="2"/>
                                            </p:txEl>
                                          </p:spTgt>
                                        </p:tgtEl>
                                        <p:attrNameLst>
                                          <p:attrName>style.visibility</p:attrName>
                                        </p:attrNameLst>
                                      </p:cBhvr>
                                      <p:to>
                                        <p:strVal val="visible"/>
                                      </p:to>
                                    </p:set>
                                    <p:anim calcmode="lin" valueType="num">
                                      <p:cBhvr>
                                        <p:cTn id="23" dur="2000" fill="hold"/>
                                        <p:tgtEl>
                                          <p:spTgt spid="51203">
                                            <p:txEl>
                                              <p:pRg st="2" end="2"/>
                                            </p:txEl>
                                          </p:spTgt>
                                        </p:tgtEl>
                                        <p:attrNameLst>
                                          <p:attrName>ppt_x</p:attrName>
                                        </p:attrNameLst>
                                      </p:cBhvr>
                                      <p:tavLst>
                                        <p:tav tm="0">
                                          <p:val>
                                            <p:strVal val="#ppt_x-.2"/>
                                          </p:val>
                                        </p:tav>
                                        <p:tav tm="100000">
                                          <p:val>
                                            <p:strVal val="#ppt_x"/>
                                          </p:val>
                                        </p:tav>
                                      </p:tavLst>
                                    </p:anim>
                                    <p:anim calcmode="lin" valueType="num">
                                      <p:cBhvr>
                                        <p:cTn id="24" dur="2000" fill="hold"/>
                                        <p:tgtEl>
                                          <p:spTgt spid="5120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5" dur="2000"/>
                                        <p:tgtEl>
                                          <p:spTgt spid="51203">
                                            <p:txEl>
                                              <p:pRg st="2" end="2"/>
                                            </p:txEl>
                                          </p:spTgt>
                                        </p:tgtEl>
                                      </p:cBhvr>
                                    </p:animEffect>
                                  </p:childTnLst>
                                </p:cTn>
                              </p:par>
                            </p:childTnLst>
                          </p:cTn>
                        </p:par>
                        <p:par>
                          <p:cTn id="26" fill="hold">
                            <p:stCondLst>
                              <p:cond delay="8000"/>
                            </p:stCondLst>
                            <p:childTnLst>
                              <p:par>
                                <p:cTn id="27" presetID="29" presetClass="entr" presetSubtype="0" fill="hold" nodeType="afterEffect">
                                  <p:stCondLst>
                                    <p:cond delay="0"/>
                                  </p:stCondLst>
                                  <p:childTnLst>
                                    <p:set>
                                      <p:cBhvr>
                                        <p:cTn id="28" dur="1" fill="hold">
                                          <p:stCondLst>
                                            <p:cond delay="0"/>
                                          </p:stCondLst>
                                        </p:cTn>
                                        <p:tgtEl>
                                          <p:spTgt spid="51203">
                                            <p:txEl>
                                              <p:pRg st="7" end="7"/>
                                            </p:txEl>
                                          </p:spTgt>
                                        </p:tgtEl>
                                        <p:attrNameLst>
                                          <p:attrName>style.visibility</p:attrName>
                                        </p:attrNameLst>
                                      </p:cBhvr>
                                      <p:to>
                                        <p:strVal val="visible"/>
                                      </p:to>
                                    </p:set>
                                    <p:anim calcmode="lin" valueType="num">
                                      <p:cBhvr>
                                        <p:cTn id="29" dur="2000" fill="hold"/>
                                        <p:tgtEl>
                                          <p:spTgt spid="51203">
                                            <p:txEl>
                                              <p:pRg st="7" end="7"/>
                                            </p:txEl>
                                          </p:spTgt>
                                        </p:tgtEl>
                                        <p:attrNameLst>
                                          <p:attrName>ppt_x</p:attrName>
                                        </p:attrNameLst>
                                      </p:cBhvr>
                                      <p:tavLst>
                                        <p:tav tm="0">
                                          <p:val>
                                            <p:strVal val="#ppt_x-.2"/>
                                          </p:val>
                                        </p:tav>
                                        <p:tav tm="100000">
                                          <p:val>
                                            <p:strVal val="#ppt_x"/>
                                          </p:val>
                                        </p:tav>
                                      </p:tavLst>
                                    </p:anim>
                                    <p:anim calcmode="lin" valueType="num">
                                      <p:cBhvr>
                                        <p:cTn id="30" dur="2000" fill="hold"/>
                                        <p:tgtEl>
                                          <p:spTgt spid="51203">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31" dur="2000"/>
                                        <p:tgtEl>
                                          <p:spTgt spid="51203">
                                            <p:txEl>
                                              <p:pRg st="7" end="7"/>
                                            </p:txEl>
                                          </p:spTgt>
                                        </p:tgtEl>
                                      </p:cBhvr>
                                    </p:animEffect>
                                  </p:childTnLst>
                                </p:cTn>
                              </p:par>
                            </p:childTnLst>
                          </p:cTn>
                        </p:par>
                        <p:par>
                          <p:cTn id="32" fill="hold">
                            <p:stCondLst>
                              <p:cond delay="10000"/>
                            </p:stCondLst>
                            <p:childTnLst>
                              <p:par>
                                <p:cTn id="33" presetID="29" presetClass="entr" presetSubtype="0" fill="hold" nodeType="afterEffect">
                                  <p:stCondLst>
                                    <p:cond delay="0"/>
                                  </p:stCondLst>
                                  <p:childTnLst>
                                    <p:set>
                                      <p:cBhvr>
                                        <p:cTn id="34" dur="1" fill="hold">
                                          <p:stCondLst>
                                            <p:cond delay="0"/>
                                          </p:stCondLst>
                                        </p:cTn>
                                        <p:tgtEl>
                                          <p:spTgt spid="51203">
                                            <p:txEl>
                                              <p:pRg st="3" end="3"/>
                                            </p:txEl>
                                          </p:spTgt>
                                        </p:tgtEl>
                                        <p:attrNameLst>
                                          <p:attrName>style.visibility</p:attrName>
                                        </p:attrNameLst>
                                      </p:cBhvr>
                                      <p:to>
                                        <p:strVal val="visible"/>
                                      </p:to>
                                    </p:set>
                                    <p:anim calcmode="lin" valueType="num">
                                      <p:cBhvr>
                                        <p:cTn id="35" dur="2000" fill="hold"/>
                                        <p:tgtEl>
                                          <p:spTgt spid="51203">
                                            <p:txEl>
                                              <p:pRg st="3" end="3"/>
                                            </p:txEl>
                                          </p:spTgt>
                                        </p:tgtEl>
                                        <p:attrNameLst>
                                          <p:attrName>ppt_x</p:attrName>
                                        </p:attrNameLst>
                                      </p:cBhvr>
                                      <p:tavLst>
                                        <p:tav tm="0">
                                          <p:val>
                                            <p:strVal val="#ppt_x-.2"/>
                                          </p:val>
                                        </p:tav>
                                        <p:tav tm="100000">
                                          <p:val>
                                            <p:strVal val="#ppt_x"/>
                                          </p:val>
                                        </p:tav>
                                      </p:tavLst>
                                    </p:anim>
                                    <p:anim calcmode="lin" valueType="num">
                                      <p:cBhvr>
                                        <p:cTn id="36" dur="2000" fill="hold"/>
                                        <p:tgtEl>
                                          <p:spTgt spid="5120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7" dur="2000"/>
                                        <p:tgtEl>
                                          <p:spTgt spid="51203">
                                            <p:txEl>
                                              <p:pRg st="3" end="3"/>
                                            </p:txEl>
                                          </p:spTgt>
                                        </p:tgtEl>
                                      </p:cBhvr>
                                    </p:animEffect>
                                  </p:childTnLst>
                                </p:cTn>
                              </p:par>
                            </p:childTnLst>
                          </p:cTn>
                        </p:par>
                        <p:par>
                          <p:cTn id="38" fill="hold">
                            <p:stCondLst>
                              <p:cond delay="12000"/>
                            </p:stCondLst>
                            <p:childTnLst>
                              <p:par>
                                <p:cTn id="39" presetID="29" presetClass="entr" presetSubtype="0" fill="hold" nodeType="afterEffect">
                                  <p:stCondLst>
                                    <p:cond delay="0"/>
                                  </p:stCondLst>
                                  <p:childTnLst>
                                    <p:set>
                                      <p:cBhvr>
                                        <p:cTn id="40" dur="1" fill="hold">
                                          <p:stCondLst>
                                            <p:cond delay="0"/>
                                          </p:stCondLst>
                                        </p:cTn>
                                        <p:tgtEl>
                                          <p:spTgt spid="51203">
                                            <p:txEl>
                                              <p:pRg st="4" end="4"/>
                                            </p:txEl>
                                          </p:spTgt>
                                        </p:tgtEl>
                                        <p:attrNameLst>
                                          <p:attrName>style.visibility</p:attrName>
                                        </p:attrNameLst>
                                      </p:cBhvr>
                                      <p:to>
                                        <p:strVal val="visible"/>
                                      </p:to>
                                    </p:set>
                                    <p:anim calcmode="lin" valueType="num">
                                      <p:cBhvr>
                                        <p:cTn id="41" dur="2000" fill="hold"/>
                                        <p:tgtEl>
                                          <p:spTgt spid="51203">
                                            <p:txEl>
                                              <p:pRg st="4" end="4"/>
                                            </p:txEl>
                                          </p:spTgt>
                                        </p:tgtEl>
                                        <p:attrNameLst>
                                          <p:attrName>ppt_x</p:attrName>
                                        </p:attrNameLst>
                                      </p:cBhvr>
                                      <p:tavLst>
                                        <p:tav tm="0">
                                          <p:val>
                                            <p:strVal val="#ppt_x-.2"/>
                                          </p:val>
                                        </p:tav>
                                        <p:tav tm="100000">
                                          <p:val>
                                            <p:strVal val="#ppt_x"/>
                                          </p:val>
                                        </p:tav>
                                      </p:tavLst>
                                    </p:anim>
                                    <p:anim calcmode="lin" valueType="num">
                                      <p:cBhvr>
                                        <p:cTn id="42" dur="2000" fill="hold"/>
                                        <p:tgtEl>
                                          <p:spTgt spid="5120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2000"/>
                                        <p:tgtEl>
                                          <p:spTgt spid="51203">
                                            <p:txEl>
                                              <p:pRg st="4" end="4"/>
                                            </p:txEl>
                                          </p:spTgt>
                                        </p:tgtEl>
                                      </p:cBhvr>
                                    </p:animEffect>
                                  </p:childTnLst>
                                </p:cTn>
                              </p:par>
                            </p:childTnLst>
                          </p:cTn>
                        </p:par>
                        <p:par>
                          <p:cTn id="44" fill="hold">
                            <p:stCondLst>
                              <p:cond delay="14000"/>
                            </p:stCondLst>
                            <p:childTnLst>
                              <p:par>
                                <p:cTn id="45" presetID="29" presetClass="entr" presetSubtype="0" fill="hold" nodeType="afterEffect">
                                  <p:stCondLst>
                                    <p:cond delay="0"/>
                                  </p:stCondLst>
                                  <p:childTnLst>
                                    <p:set>
                                      <p:cBhvr>
                                        <p:cTn id="46" dur="1" fill="hold">
                                          <p:stCondLst>
                                            <p:cond delay="0"/>
                                          </p:stCondLst>
                                        </p:cTn>
                                        <p:tgtEl>
                                          <p:spTgt spid="51203">
                                            <p:txEl>
                                              <p:pRg st="5" end="5"/>
                                            </p:txEl>
                                          </p:spTgt>
                                        </p:tgtEl>
                                        <p:attrNameLst>
                                          <p:attrName>style.visibility</p:attrName>
                                        </p:attrNameLst>
                                      </p:cBhvr>
                                      <p:to>
                                        <p:strVal val="visible"/>
                                      </p:to>
                                    </p:set>
                                    <p:anim calcmode="lin" valueType="num">
                                      <p:cBhvr>
                                        <p:cTn id="47" dur="2000" fill="hold"/>
                                        <p:tgtEl>
                                          <p:spTgt spid="51203">
                                            <p:txEl>
                                              <p:pRg st="5" end="5"/>
                                            </p:txEl>
                                          </p:spTgt>
                                        </p:tgtEl>
                                        <p:attrNameLst>
                                          <p:attrName>ppt_x</p:attrName>
                                        </p:attrNameLst>
                                      </p:cBhvr>
                                      <p:tavLst>
                                        <p:tav tm="0">
                                          <p:val>
                                            <p:strVal val="#ppt_x-.2"/>
                                          </p:val>
                                        </p:tav>
                                        <p:tav tm="100000">
                                          <p:val>
                                            <p:strVal val="#ppt_x"/>
                                          </p:val>
                                        </p:tav>
                                      </p:tavLst>
                                    </p:anim>
                                    <p:anim calcmode="lin" valueType="num">
                                      <p:cBhvr>
                                        <p:cTn id="48" dur="2000" fill="hold"/>
                                        <p:tgtEl>
                                          <p:spTgt spid="5120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9" dur="2000"/>
                                        <p:tgtEl>
                                          <p:spTgt spid="51203">
                                            <p:txEl>
                                              <p:pRg st="5" end="5"/>
                                            </p:txEl>
                                          </p:spTgt>
                                        </p:tgtEl>
                                      </p:cBhvr>
                                    </p:animEffect>
                                  </p:childTnLst>
                                </p:cTn>
                              </p:par>
                            </p:childTnLst>
                          </p:cTn>
                        </p:par>
                        <p:par>
                          <p:cTn id="50" fill="hold">
                            <p:stCondLst>
                              <p:cond delay="16000"/>
                            </p:stCondLst>
                            <p:childTnLst>
                              <p:par>
                                <p:cTn id="51" presetID="29" presetClass="entr" presetSubtype="0" fill="hold" nodeType="afterEffect">
                                  <p:stCondLst>
                                    <p:cond delay="0"/>
                                  </p:stCondLst>
                                  <p:childTnLst>
                                    <p:set>
                                      <p:cBhvr>
                                        <p:cTn id="52" dur="1" fill="hold">
                                          <p:stCondLst>
                                            <p:cond delay="0"/>
                                          </p:stCondLst>
                                        </p:cTn>
                                        <p:tgtEl>
                                          <p:spTgt spid="51203">
                                            <p:txEl>
                                              <p:pRg st="8" end="8"/>
                                            </p:txEl>
                                          </p:spTgt>
                                        </p:tgtEl>
                                        <p:attrNameLst>
                                          <p:attrName>style.visibility</p:attrName>
                                        </p:attrNameLst>
                                      </p:cBhvr>
                                      <p:to>
                                        <p:strVal val="visible"/>
                                      </p:to>
                                    </p:set>
                                    <p:anim calcmode="lin" valueType="num">
                                      <p:cBhvr>
                                        <p:cTn id="53" dur="2000" fill="hold"/>
                                        <p:tgtEl>
                                          <p:spTgt spid="51203">
                                            <p:txEl>
                                              <p:pRg st="8" end="8"/>
                                            </p:txEl>
                                          </p:spTgt>
                                        </p:tgtEl>
                                        <p:attrNameLst>
                                          <p:attrName>ppt_x</p:attrName>
                                        </p:attrNameLst>
                                      </p:cBhvr>
                                      <p:tavLst>
                                        <p:tav tm="0">
                                          <p:val>
                                            <p:strVal val="#ppt_x-.2"/>
                                          </p:val>
                                        </p:tav>
                                        <p:tav tm="100000">
                                          <p:val>
                                            <p:strVal val="#ppt_x"/>
                                          </p:val>
                                        </p:tav>
                                      </p:tavLst>
                                    </p:anim>
                                    <p:anim calcmode="lin" valueType="num">
                                      <p:cBhvr>
                                        <p:cTn id="54" dur="2000" fill="hold"/>
                                        <p:tgtEl>
                                          <p:spTgt spid="51203">
                                            <p:txEl>
                                              <p:pRg st="8" end="8"/>
                                            </p:txEl>
                                          </p:spTgt>
                                        </p:tgtEl>
                                        <p:attrNameLst>
                                          <p:attrName>ppt_y</p:attrName>
                                        </p:attrNameLst>
                                      </p:cBhvr>
                                      <p:tavLst>
                                        <p:tav tm="0">
                                          <p:val>
                                            <p:strVal val="#ppt_y"/>
                                          </p:val>
                                        </p:tav>
                                        <p:tav tm="100000">
                                          <p:val>
                                            <p:strVal val="#ppt_y"/>
                                          </p:val>
                                        </p:tav>
                                      </p:tavLst>
                                    </p:anim>
                                    <p:animEffect transition="in" filter="wipe(right)" prLst="gradientSize: 0.1">
                                      <p:cBhvr>
                                        <p:cTn id="55" dur="2000"/>
                                        <p:tgtEl>
                                          <p:spTgt spid="5120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theme/_rels/them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Green apples design template">
  <a:themeElements>
    <a:clrScheme name="Green apples design template 1">
      <a:dk1>
        <a:srgbClr val="003300"/>
      </a:dk1>
      <a:lt1>
        <a:srgbClr val="226822"/>
      </a:lt1>
      <a:dk2>
        <a:srgbClr val="FFFFFF"/>
      </a:dk2>
      <a:lt2>
        <a:srgbClr val="220011"/>
      </a:lt2>
      <a:accent1>
        <a:srgbClr val="81CA6A"/>
      </a:accent1>
      <a:accent2>
        <a:srgbClr val="83ABC1"/>
      </a:accent2>
      <a:accent3>
        <a:srgbClr val="ABB9AB"/>
      </a:accent3>
      <a:accent4>
        <a:srgbClr val="002A00"/>
      </a:accent4>
      <a:accent5>
        <a:srgbClr val="C1E1B9"/>
      </a:accent5>
      <a:accent6>
        <a:srgbClr val="769BAF"/>
      </a:accent6>
      <a:hlink>
        <a:srgbClr val="A58779"/>
      </a:hlink>
      <a:folHlink>
        <a:srgbClr val="7E83B6"/>
      </a:folHlink>
    </a:clrScheme>
    <a:fontScheme name="Green apples design template">
      <a:majorFont>
        <a:latin typeface="Comic Sans MS"/>
        <a:ea typeface=""/>
        <a:cs typeface=""/>
      </a:majorFont>
      <a:minorFont>
        <a:latin typeface="Comic Sans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Green apples design template 1">
        <a:dk1>
          <a:srgbClr val="003300"/>
        </a:dk1>
        <a:lt1>
          <a:srgbClr val="226822"/>
        </a:lt1>
        <a:dk2>
          <a:srgbClr val="FFFFFF"/>
        </a:dk2>
        <a:lt2>
          <a:srgbClr val="220011"/>
        </a:lt2>
        <a:accent1>
          <a:srgbClr val="81CA6A"/>
        </a:accent1>
        <a:accent2>
          <a:srgbClr val="83ABC1"/>
        </a:accent2>
        <a:accent3>
          <a:srgbClr val="ABB9AB"/>
        </a:accent3>
        <a:accent4>
          <a:srgbClr val="002A00"/>
        </a:accent4>
        <a:accent5>
          <a:srgbClr val="C1E1B9"/>
        </a:accent5>
        <a:accent6>
          <a:srgbClr val="769BAF"/>
        </a:accent6>
        <a:hlink>
          <a:srgbClr val="A58779"/>
        </a:hlink>
        <a:folHlink>
          <a:srgbClr val="7E83B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ritingDesignTemplate">
  <a:themeElements>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WritingDesign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WritingDesig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ritingDesig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ritingDesig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ritingDesig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ritingDesig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ritingDesign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ritingDesig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ritingDesig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ritingDesig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ritingDesig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ritingDesig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tack of books design template">
  <a:themeElements>
    <a:clrScheme name="Stack of book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ck of books design templat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Stack of books design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ck of books design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ck of books design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ck of books design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ck of books design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ck of books design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ck of books design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ck of books design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ck of books design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ck of books design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ck of books design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ck of books design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ndscape">
  <a:themeElements>
    <a:clrScheme name="landscap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ndscap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landscap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andscap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andscap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andscap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andscap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andscap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andscap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andscap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andscap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andscap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andscap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andscap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iv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7.xml><?xml version="1.0" encoding="utf-8"?>
<a:theme xmlns:a="http://schemas.openxmlformats.org/drawingml/2006/main" name="Ion Boardroom">
  <a:themeElements>
    <a:clrScheme name="Custom 2">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002060"/>
      </a:hlink>
      <a:folHlink>
        <a:srgbClr val="002060"/>
      </a:folHlink>
    </a:clrScheme>
    <a:fontScheme name="Custom 1">
      <a:majorFont>
        <a:latin typeface="Comic Sans MS"/>
        <a:ea typeface=""/>
        <a:cs typeface=""/>
      </a:majorFont>
      <a:minorFont>
        <a:latin typeface="Comic Sans MS"/>
        <a:ea typeface=""/>
        <a:cs typeface=""/>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12296</TotalTime>
  <Words>5895</Words>
  <Application>Microsoft Office PowerPoint</Application>
  <PresentationFormat>On-screen Show (4:3)</PresentationFormat>
  <Paragraphs>1326</Paragraphs>
  <Slides>89</Slides>
  <Notes>21</Notes>
  <HiddenSlides>0</HiddenSlides>
  <MMClips>0</MMClips>
  <ScaleCrop>false</ScaleCrop>
  <HeadingPairs>
    <vt:vector size="8" baseType="variant">
      <vt:variant>
        <vt:lpstr>Fonts Used</vt:lpstr>
      </vt:variant>
      <vt:variant>
        <vt:i4>13</vt:i4>
      </vt:variant>
      <vt:variant>
        <vt:lpstr>Theme</vt:lpstr>
      </vt:variant>
      <vt:variant>
        <vt:i4>7</vt:i4>
      </vt:variant>
      <vt:variant>
        <vt:lpstr>Embedded OLE Servers</vt:lpstr>
      </vt:variant>
      <vt:variant>
        <vt:i4>1</vt:i4>
      </vt:variant>
      <vt:variant>
        <vt:lpstr>Slide Titles</vt:lpstr>
      </vt:variant>
      <vt:variant>
        <vt:i4>89</vt:i4>
      </vt:variant>
    </vt:vector>
  </HeadingPairs>
  <TitlesOfParts>
    <vt:vector size="110" baseType="lpstr">
      <vt:lpstr>Arial Unicode MS</vt:lpstr>
      <vt:lpstr>Arial</vt:lpstr>
      <vt:lpstr>Beach Wide</vt:lpstr>
      <vt:lpstr>Calibri</vt:lpstr>
      <vt:lpstr>Century Gothic</vt:lpstr>
      <vt:lpstr>Comic Sans MS</vt:lpstr>
      <vt:lpstr>Garamond</vt:lpstr>
      <vt:lpstr>Georgia</vt:lpstr>
      <vt:lpstr>Palatino Linotype</vt:lpstr>
      <vt:lpstr>Times New Roman</vt:lpstr>
      <vt:lpstr>Wingdings</vt:lpstr>
      <vt:lpstr>Wingdings 2</vt:lpstr>
      <vt:lpstr>Wingdings 3</vt:lpstr>
      <vt:lpstr>Green apples design template</vt:lpstr>
      <vt:lpstr>WritingDesignTemplate</vt:lpstr>
      <vt:lpstr>Stack of books design template</vt:lpstr>
      <vt:lpstr>landscape</vt:lpstr>
      <vt:lpstr>Custom Design</vt:lpstr>
      <vt:lpstr>Civic</vt:lpstr>
      <vt:lpstr>Ion Boardroom</vt:lpstr>
      <vt:lpstr>Worksheet</vt:lpstr>
      <vt:lpstr>  Co-Teaching as Best Practice in Student Teaching</vt:lpstr>
      <vt:lpstr>St. Cloud Co-Teaching Initiative</vt:lpstr>
      <vt:lpstr>PowerPoint Presentation</vt:lpstr>
      <vt:lpstr>Recognition &amp; Awards</vt:lpstr>
      <vt:lpstr>Key Elements</vt:lpstr>
      <vt:lpstr>Things We Kept</vt:lpstr>
      <vt:lpstr>Things We Added</vt:lpstr>
      <vt:lpstr>At the Heart of Co-Teaching…</vt:lpstr>
      <vt:lpstr>Short History of Co-Teaching</vt:lpstr>
      <vt:lpstr>Co-Teaching</vt:lpstr>
      <vt:lpstr>Co-Teaching is an Attitude</vt:lpstr>
      <vt:lpstr>Why Co-Teach?</vt:lpstr>
      <vt:lpstr>Why Co-Teach?</vt:lpstr>
      <vt:lpstr> Co-Teaching Findings  </vt:lpstr>
      <vt:lpstr>Data Collection</vt:lpstr>
      <vt:lpstr>Co-Teaching in P12 classrooms 856 Pairs</vt:lpstr>
      <vt:lpstr>Measuring Achievement</vt:lpstr>
      <vt:lpstr>Data Collection</vt:lpstr>
      <vt:lpstr>PowerPoint Presentation</vt:lpstr>
      <vt:lpstr>Reading Gains - Elementary</vt:lpstr>
      <vt:lpstr>Reading Proficiency - Elementary</vt:lpstr>
      <vt:lpstr>Math Gains - Elementary</vt:lpstr>
      <vt:lpstr>Math Proficiency - Elementary</vt:lpstr>
      <vt:lpstr>Type of Classroom Reading Proficiency</vt:lpstr>
      <vt:lpstr>Type of Classroom  Reading Proficiency </vt:lpstr>
      <vt:lpstr>Type of Classroom Math Proficiency </vt:lpstr>
      <vt:lpstr>Type of Classroom Math Proficiency </vt:lpstr>
      <vt:lpstr>Cumulative Data Reading Proficiency</vt:lpstr>
      <vt:lpstr>Cumulative Data  Math Proficiency</vt:lpstr>
      <vt:lpstr>7-12 Survey Cumulative Data  Four Years (N=1,686)</vt:lpstr>
      <vt:lpstr>7-12 Survey Drawbacks of Co-Teaching</vt:lpstr>
      <vt:lpstr>Benefits to K-12 Students Focus Groups (N=546)</vt:lpstr>
      <vt:lpstr>Teacher Candidate Evaluations Four Years</vt:lpstr>
      <vt:lpstr>Benefits To Teacher Candidates End of Experience Survey (N=157)</vt:lpstr>
      <vt:lpstr>Benefits to Teacher Candidates Focus Groups (N=136)</vt:lpstr>
      <vt:lpstr>Benefits to Cooperating Teachers End of Experience Survey (N=279)</vt:lpstr>
      <vt:lpstr>Benefits to Cooperating Teachers Focus Groups (N=92)</vt:lpstr>
      <vt:lpstr>1st, 2nd &amp; 3rd Year Teachers Co-Taught in Student Teaching (Focus Group = 18)</vt:lpstr>
      <vt:lpstr>1st, 2nd &amp; 3rd Year Teachers  Co-Taught in Student Teaching  (Focus Group = 18)</vt:lpstr>
      <vt:lpstr>Thoughts From Teacher Candidates</vt:lpstr>
      <vt:lpstr>Thoughts  From K-12 Students</vt:lpstr>
      <vt:lpstr>Thoughts from K-12 Students</vt:lpstr>
      <vt:lpstr>Thoughts from K-12 Students</vt:lpstr>
      <vt:lpstr>What SCSU is saying…</vt:lpstr>
      <vt:lpstr>The Student Teaching Triad</vt:lpstr>
      <vt:lpstr>The Cooperating Teacher</vt:lpstr>
      <vt:lpstr>The University Supervisor</vt:lpstr>
      <vt:lpstr>The Teacher Candidate</vt:lpstr>
      <vt:lpstr>PowerPoint Presentation</vt:lpstr>
      <vt:lpstr>Stage One:  Pre-Teaching Concerns</vt:lpstr>
      <vt:lpstr>Stage Two:   Development of Concerns about Survival </vt:lpstr>
      <vt:lpstr>Stage Three: Teaching Situation Concerns</vt:lpstr>
      <vt:lpstr>Final Stage: Concerns about Pupils</vt:lpstr>
      <vt:lpstr>Co-Teaching Strategies/Approaches</vt:lpstr>
      <vt:lpstr>One Teach, One Observe</vt:lpstr>
      <vt:lpstr>One Teach, One Assist</vt:lpstr>
      <vt:lpstr>Station Teaching</vt:lpstr>
      <vt:lpstr>Parallel Teaching</vt:lpstr>
      <vt:lpstr>PowerPoint Presentation</vt:lpstr>
      <vt:lpstr>Supplemental Teaching</vt:lpstr>
      <vt:lpstr>Alternative or Differentiated Teaching</vt:lpstr>
      <vt:lpstr>PowerPoint Presentation</vt:lpstr>
      <vt:lpstr>Team Teaching</vt:lpstr>
      <vt:lpstr>Hierarchy????</vt:lpstr>
      <vt:lpstr>Implementation</vt:lpstr>
      <vt:lpstr>Sharing Responsibilities</vt:lpstr>
      <vt:lpstr>What does this look like…</vt:lpstr>
      <vt:lpstr>PowerPoint Presentation</vt:lpstr>
      <vt:lpstr>Program Expectations</vt:lpstr>
      <vt:lpstr>University Supervisors</vt:lpstr>
      <vt:lpstr>Typical Role Communication/Liaison</vt:lpstr>
      <vt:lpstr>Typical Role Observation</vt:lpstr>
      <vt:lpstr>Setting the Stage</vt:lpstr>
      <vt:lpstr>Initial Preparation</vt:lpstr>
      <vt:lpstr>Ongoing Support for Co-Teaching</vt:lpstr>
      <vt:lpstr>Support for University Supervisors</vt:lpstr>
      <vt:lpstr>Observation</vt:lpstr>
      <vt:lpstr>Observation</vt:lpstr>
      <vt:lpstr>Assessment</vt:lpstr>
      <vt:lpstr>Assessment</vt:lpstr>
      <vt:lpstr>Shifting Attitudes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ISD 742 Area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Teacher Quality Enhancement Partnership Grant</dc:title>
  <dc:creator>Heck, Teresa W.</dc:creator>
  <cp:lastModifiedBy>Teresa</cp:lastModifiedBy>
  <cp:revision>642</cp:revision>
  <cp:lastPrinted>2013-05-31T20:22:16Z</cp:lastPrinted>
  <dcterms:created xsi:type="dcterms:W3CDTF">2004-01-20T16:40:22Z</dcterms:created>
  <dcterms:modified xsi:type="dcterms:W3CDTF">2018-05-23T19:31:09Z</dcterms:modified>
</cp:coreProperties>
</file>